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notesSlides/notesSlide136.xml" ContentType="application/vnd.openxmlformats-officedocument.presentationml.notesSlid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114.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108.xml" ContentType="application/vnd.openxmlformats-officedocument.presentationml.notes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notesSlides/notesSlide134.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128.xml" ContentType="application/vnd.openxmlformats-officedocument.presentationml.notesSlide+xml"/>
  <Override PartName="/ppt/notesSlides/notesSlide85.xml" ContentType="application/vnd.openxmlformats-officedocument.presentationml.notesSlide+xml"/>
  <Override PartName="/ppt/notesSlides/notesSlide112.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79.xml" ContentType="application/vnd.openxmlformats-officedocument.presentationml.notesSlide+xml"/>
  <Override PartName="/ppt/notesSlides/notesSlide106.xml" ContentType="application/vnd.openxmlformats-officedocument.presentationml.notesSlide+xml"/>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notesSlides/notesSlide99.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126.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notesSlides/notesSlide61.xml" ContentType="application/vnd.openxmlformats-officedocument.presentationml.notesSlide+xml"/>
  <Override PartName="/ppt/slides/slide80.xml" ContentType="application/vnd.openxmlformats-officedocument.presentationml.slide+xml"/>
  <Override PartName="/ppt/slides/slide129.xml" ContentType="application/vnd.openxmlformats-officedocument.presentationml.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notesSlides/notesSlide97.xml" ContentType="application/vnd.openxmlformats-officedocument.presentationml.notesSlide+xml"/>
  <Override PartName="/ppt/notesSlides/notesSlide124.xml" ContentType="application/vnd.openxmlformats-officedocument.presentationml.notesSlide+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81.xml" ContentType="application/vnd.openxmlformats-officedocument.presentationml.notesSlide+xml"/>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79.xml" ContentType="application/vnd.openxmlformats-officedocument.presentationml.slide+xml"/>
  <Override PartName="/ppt/slides/slide92.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3.xml" ContentType="application/vnd.openxmlformats-officedocument.presentationml.slide+xml"/>
  <Override PartName="/ppt/notesSlides/notesSlide100.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20.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119.xml" ContentType="application/vnd.openxmlformats-officedocument.presentationml.notesSlide+xml"/>
  <Override PartName="/ppt/notesSlides/notesSlide132.xml" ContentType="application/vnd.openxmlformats-officedocument.presentationml.notes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notesSlides/notesSlide117.xml" ContentType="application/vnd.openxmlformats-officedocument.presentationml.notesSlide+xml"/>
  <Override PartName="/ppt/notesSlides/notesSlide130.xml" ContentType="application/vnd.openxmlformats-officedocument.presentationml.notesSlide+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Override PartName="/ppt/slides/slide133.xml" ContentType="application/vnd.openxmlformats-officedocument.presentationml.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notesSlides/notesSlide88.xml" ContentType="application/vnd.openxmlformats-officedocument.presentationml.notesSlide+xml"/>
  <Override PartName="/ppt/notesSlides/notesSlide115.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109.xml" ContentType="application/vnd.openxmlformats-officedocument.presentationml.notesSlide+xml"/>
  <Override PartName="/ppt/commentAuthors.xml" ContentType="application/vnd.openxmlformats-officedocument.presentationml.commentAuthors+xml"/>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Slides/notesSlide135.xml" ContentType="application/vnd.openxmlformats-officedocument.presentationml.notes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notesSlides/notesSlide129.xml" ContentType="application/vnd.openxmlformats-officedocument.presentationml.notesSlide+xml"/>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113.xml" ContentType="application/vnd.openxmlformats-officedocument.presentationml.notes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107.xml" ContentType="application/vnd.openxmlformats-officedocument.presentationml.notesSlide+xml"/>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notesSlides/notesSlide133.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notesSlides/notesSlide127.xml" ContentType="application/vnd.openxmlformats-officedocument.presentationml.notesSlide+xml"/>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111.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notesSlides/notesSlide98.xml" ContentType="application/vnd.openxmlformats-officedocument.presentationml.notesSlide+xml"/>
  <Override PartName="/ppt/notesSlides/notesSlide125.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76.xml" ContentType="application/vnd.openxmlformats-officedocument.presentationml.notesSlide+xml"/>
  <Override PartName="/ppt/slides/slide9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notesSlides/notesSlide60.xml" ContentType="application/vnd.openxmlformats-officedocument.presentationml.notesSlide+xml"/>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notesSlides/notesSlide123.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21.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90.xml" ContentType="application/vnd.openxmlformats-officedocument.presentationml.notesSlid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118.xml" ContentType="application/vnd.openxmlformats-officedocument.presentationml.notesSlide+xml"/>
  <Override PartName="/ppt/notesSlides/notesSlide131.xml" ContentType="application/vnd.openxmlformats-officedocument.presentationml.notes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38"/>
  </p:notesMasterIdLst>
  <p:handoutMasterIdLst>
    <p:handoutMasterId r:id="rId139"/>
  </p:handoutMasterIdLst>
  <p:sldIdLst>
    <p:sldId id="256" r:id="rId2"/>
    <p:sldId id="397" r:id="rId3"/>
    <p:sldId id="257" r:id="rId4"/>
    <p:sldId id="258" r:id="rId5"/>
    <p:sldId id="280" r:id="rId6"/>
    <p:sldId id="259" r:id="rId7"/>
    <p:sldId id="260" r:id="rId8"/>
    <p:sldId id="328" r:id="rId9"/>
    <p:sldId id="329" r:id="rId10"/>
    <p:sldId id="281" r:id="rId11"/>
    <p:sldId id="283" r:id="rId12"/>
    <p:sldId id="286" r:id="rId13"/>
    <p:sldId id="287" r:id="rId14"/>
    <p:sldId id="291" r:id="rId15"/>
    <p:sldId id="292" r:id="rId16"/>
    <p:sldId id="327" r:id="rId17"/>
    <p:sldId id="293" r:id="rId18"/>
    <p:sldId id="294" r:id="rId19"/>
    <p:sldId id="295" r:id="rId20"/>
    <p:sldId id="408" r:id="rId21"/>
    <p:sldId id="409" r:id="rId22"/>
    <p:sldId id="413" r:id="rId23"/>
    <p:sldId id="296" r:id="rId24"/>
    <p:sldId id="407" r:id="rId25"/>
    <p:sldId id="297" r:id="rId26"/>
    <p:sldId id="298" r:id="rId27"/>
    <p:sldId id="299" r:id="rId28"/>
    <p:sldId id="262" r:id="rId29"/>
    <p:sldId id="263" r:id="rId30"/>
    <p:sldId id="314" r:id="rId31"/>
    <p:sldId id="264" r:id="rId32"/>
    <p:sldId id="265" r:id="rId33"/>
    <p:sldId id="266" r:id="rId34"/>
    <p:sldId id="267" r:id="rId35"/>
    <p:sldId id="268" r:id="rId36"/>
    <p:sldId id="270" r:id="rId37"/>
    <p:sldId id="288" r:id="rId38"/>
    <p:sldId id="393" r:id="rId39"/>
    <p:sldId id="410" r:id="rId40"/>
    <p:sldId id="411" r:id="rId41"/>
    <p:sldId id="269" r:id="rId42"/>
    <p:sldId id="290" r:id="rId43"/>
    <p:sldId id="271" r:id="rId44"/>
    <p:sldId id="272" r:id="rId45"/>
    <p:sldId id="273" r:id="rId46"/>
    <p:sldId id="274" r:id="rId47"/>
    <p:sldId id="289" r:id="rId48"/>
    <p:sldId id="279" r:id="rId49"/>
    <p:sldId id="300" r:id="rId50"/>
    <p:sldId id="301" r:id="rId51"/>
    <p:sldId id="381" r:id="rId52"/>
    <p:sldId id="382" r:id="rId53"/>
    <p:sldId id="302" r:id="rId54"/>
    <p:sldId id="303" r:id="rId55"/>
    <p:sldId id="304" r:id="rId56"/>
    <p:sldId id="305" r:id="rId57"/>
    <p:sldId id="306" r:id="rId58"/>
    <p:sldId id="307" r:id="rId59"/>
    <p:sldId id="308" r:id="rId60"/>
    <p:sldId id="385" r:id="rId61"/>
    <p:sldId id="309" r:id="rId62"/>
    <p:sldId id="310" r:id="rId63"/>
    <p:sldId id="398" r:id="rId64"/>
    <p:sldId id="311" r:id="rId65"/>
    <p:sldId id="312" r:id="rId66"/>
    <p:sldId id="313" r:id="rId67"/>
    <p:sldId id="315" r:id="rId68"/>
    <p:sldId id="316" r:id="rId69"/>
    <p:sldId id="383" r:id="rId70"/>
    <p:sldId id="317" r:id="rId71"/>
    <p:sldId id="322" r:id="rId72"/>
    <p:sldId id="319" r:id="rId73"/>
    <p:sldId id="320" r:id="rId74"/>
    <p:sldId id="321" r:id="rId75"/>
    <p:sldId id="323" r:id="rId76"/>
    <p:sldId id="324" r:id="rId77"/>
    <p:sldId id="340" r:id="rId78"/>
    <p:sldId id="325" r:id="rId79"/>
    <p:sldId id="326" r:id="rId80"/>
    <p:sldId id="318" r:id="rId81"/>
    <p:sldId id="330" r:id="rId82"/>
    <p:sldId id="331" r:id="rId83"/>
    <p:sldId id="332" r:id="rId84"/>
    <p:sldId id="333" r:id="rId85"/>
    <p:sldId id="334" r:id="rId86"/>
    <p:sldId id="335" r:id="rId87"/>
    <p:sldId id="336" r:id="rId88"/>
    <p:sldId id="345" r:id="rId89"/>
    <p:sldId id="338" r:id="rId90"/>
    <p:sldId id="359" r:id="rId91"/>
    <p:sldId id="394" r:id="rId92"/>
    <p:sldId id="395" r:id="rId93"/>
    <p:sldId id="396" r:id="rId94"/>
    <p:sldId id="360" r:id="rId95"/>
    <p:sldId id="341" r:id="rId96"/>
    <p:sldId id="342" r:id="rId97"/>
    <p:sldId id="354" r:id="rId98"/>
    <p:sldId id="355" r:id="rId99"/>
    <p:sldId id="357" r:id="rId100"/>
    <p:sldId id="356" r:id="rId101"/>
    <p:sldId id="361" r:id="rId102"/>
    <p:sldId id="347" r:id="rId103"/>
    <p:sldId id="346" r:id="rId104"/>
    <p:sldId id="343" r:id="rId105"/>
    <p:sldId id="344" r:id="rId106"/>
    <p:sldId id="348" r:id="rId107"/>
    <p:sldId id="349" r:id="rId108"/>
    <p:sldId id="350" r:id="rId109"/>
    <p:sldId id="339" r:id="rId110"/>
    <p:sldId id="352" r:id="rId111"/>
    <p:sldId id="353" r:id="rId112"/>
    <p:sldId id="366" r:id="rId113"/>
    <p:sldId id="362" r:id="rId114"/>
    <p:sldId id="363" r:id="rId115"/>
    <p:sldId id="364" r:id="rId116"/>
    <p:sldId id="365" r:id="rId117"/>
    <p:sldId id="384" r:id="rId118"/>
    <p:sldId id="369" r:id="rId119"/>
    <p:sldId id="370" r:id="rId120"/>
    <p:sldId id="371" r:id="rId121"/>
    <p:sldId id="375" r:id="rId122"/>
    <p:sldId id="376" r:id="rId123"/>
    <p:sldId id="377" r:id="rId124"/>
    <p:sldId id="351" r:id="rId125"/>
    <p:sldId id="386" r:id="rId126"/>
    <p:sldId id="387" r:id="rId127"/>
    <p:sldId id="388" r:id="rId128"/>
    <p:sldId id="389" r:id="rId129"/>
    <p:sldId id="391" r:id="rId130"/>
    <p:sldId id="399" r:id="rId131"/>
    <p:sldId id="400" r:id="rId132"/>
    <p:sldId id="401" r:id="rId133"/>
    <p:sldId id="402" r:id="rId134"/>
    <p:sldId id="403" r:id="rId135"/>
    <p:sldId id="404" r:id="rId136"/>
    <p:sldId id="406" r:id="rId1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Joanna Wilson" initials="JW"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bw"/>
  <p:clrMru>
    <a:srgbClr val="BB72FF"/>
    <a:srgbClr val="FD6668"/>
    <a:srgbClr val="E66CFF"/>
    <a:srgbClr val="8D7AFF"/>
    <a:srgbClr val="25FF12"/>
    <a:srgbClr val="EE9CFF"/>
    <a:srgbClr val="FD3FF8"/>
    <a:srgbClr val="6888FF"/>
    <a:srgbClr val="8853FF"/>
    <a:srgbClr val="FD88F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1016" autoAdjust="0"/>
    <p:restoredTop sz="94660"/>
  </p:normalViewPr>
  <p:slideViewPr>
    <p:cSldViewPr snapToGrid="0" snapToObjects="1">
      <p:cViewPr varScale="1">
        <p:scale>
          <a:sx n="154" d="100"/>
          <a:sy n="154" d="100"/>
        </p:scale>
        <p:origin x="-520"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notesMaster" Target="notesMasters/notesMaster1.xml"/><Relationship Id="rId13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printerSettings" Target="printerSettings/printerSettings1.bin"/><Relationship Id="rId141" Type="http://schemas.openxmlformats.org/officeDocument/2006/relationships/commentAuthors" Target="commentAuthors.xml"/><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CAC87-6B4B-454A-9088-6A97D09F229E}" type="datetimeFigureOut">
              <a:rPr lang="en-US" smtClean="0"/>
              <a:pPr/>
              <a:t>9/17/24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01E9F6-3B6F-FA49-A9BA-573194ECF72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9C0E4-536F-2448-B70F-065B53DDB468}" type="datetimeFigureOut">
              <a:rPr lang="en-US" smtClean="0"/>
              <a:pPr/>
              <a:t>9/17/24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36CA2-EAE1-A641-809C-B8AB1050BA8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Welcome you to Trinity Baptist -  Second Part of the Seminar </a:t>
            </a:r>
          </a:p>
          <a:p>
            <a:r>
              <a:rPr lang="en-US" baseline="0" dirty="0" smtClean="0"/>
              <a:t>	Is the End of the World Coming…tonight we shall use a more</a:t>
            </a:r>
          </a:p>
          <a:p>
            <a:r>
              <a:rPr lang="en-US" baseline="0" dirty="0" smtClean="0"/>
              <a:t>			seminar like method rather than the Multi Media</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7836CA2-EAE1-A641-809C-B8AB1050BA8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Black….click again….</a:t>
            </a:r>
          </a:p>
          <a:p>
            <a:endParaRPr lang="en-US" dirty="0" smtClean="0"/>
          </a:p>
          <a:p>
            <a:r>
              <a:rPr lang="en-US" dirty="0" smtClean="0"/>
              <a:t>The eye of Horus comes up (read</a:t>
            </a:r>
            <a:r>
              <a:rPr lang="en-US" baseline="0" dirty="0" smtClean="0"/>
              <a:t> it as it plays out)</a:t>
            </a:r>
          </a:p>
          <a:p>
            <a:endParaRPr lang="en-US" baseline="0" dirty="0" smtClean="0"/>
          </a:p>
          <a:p>
            <a:r>
              <a:rPr lang="en-US" baseline="0" dirty="0" smtClean="0"/>
              <a:t>Then automated ….</a:t>
            </a:r>
            <a:r>
              <a:rPr lang="en-US" baseline="0" dirty="0" err="1" smtClean="0"/>
              <a:t>satan</a:t>
            </a:r>
            <a:r>
              <a:rPr lang="en-US" baseline="0" dirty="0" smtClean="0"/>
              <a:t> appears as angel and read his part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a:t>
            </a:r>
            <a:r>
              <a:rPr lang="en-US" dirty="0" err="1" smtClean="0"/>
              <a:t>Pic</a:t>
            </a:r>
            <a:r>
              <a:rPr lang="en-US" dirty="0" smtClean="0"/>
              <a:t> of the empty tomb appears….and with the click</a:t>
            </a:r>
            <a:r>
              <a:rPr lang="en-US" baseline="0" dirty="0" smtClean="0"/>
              <a:t> the words.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empty</a:t>
            </a:r>
            <a:r>
              <a:rPr lang="en-US" baseline="0" dirty="0" smtClean="0"/>
              <a:t> tomb again and the words with the click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children of the apparition again….and the</a:t>
            </a:r>
            <a:r>
              <a:rPr lang="en-US" baseline="0" dirty="0" smtClean="0"/>
              <a:t> words when clicked</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screen goes blank and at</a:t>
            </a:r>
            <a:r>
              <a:rPr lang="en-US" baseline="0" dirty="0" smtClean="0"/>
              <a:t> the click we see the ad for FATIMA</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screen goes blank</a:t>
            </a:r>
            <a:r>
              <a:rPr lang="en-US" baseline="0" dirty="0" smtClean="0"/>
              <a:t> and at the click comes the </a:t>
            </a:r>
            <a:r>
              <a:rPr lang="en-US" baseline="0" dirty="0" err="1" smtClean="0"/>
              <a:t>pic</a:t>
            </a:r>
            <a:r>
              <a:rPr lang="en-US" baseline="0" dirty="0" smtClean="0"/>
              <a:t> of the apparition.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blank</a:t>
            </a:r>
            <a:r>
              <a:rPr lang="en-US" baseline="0" dirty="0" smtClean="0"/>
              <a:t> again….this time at the click words fly in about Fatima and the sun takes over in automation.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appears What</a:t>
            </a:r>
            <a:r>
              <a:rPr lang="en-US" baseline="0" dirty="0" smtClean="0"/>
              <a:t> comes next?  then at the click the flying saucer.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automated words appear</a:t>
            </a:r>
            <a:r>
              <a:rPr lang="en-US" baseline="0" dirty="0" smtClean="0"/>
              <a:t> explaining this Day the Earth Stood </a:t>
            </a:r>
            <a:r>
              <a:rPr lang="en-US" baseline="0" dirty="0" err="1" smtClean="0"/>
              <a:t>Stil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words vanish</a:t>
            </a:r>
            <a:r>
              <a:rPr lang="en-US" baseline="0" dirty="0" smtClean="0"/>
              <a:t> and at the click new words appear.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Now the final leg of the NWO</a:t>
            </a:r>
            <a:r>
              <a:rPr lang="en-US" baseline="0" dirty="0" smtClean="0"/>
              <a:t> appears on the screen. </a:t>
            </a:r>
          </a:p>
          <a:p>
            <a:endParaRPr lang="en-US" baseline="0" dirty="0" smtClean="0"/>
          </a:p>
          <a:p>
            <a:r>
              <a:rPr lang="en-US" baseline="0" dirty="0" smtClean="0"/>
              <a:t>Already the </a:t>
            </a:r>
            <a:r>
              <a:rPr lang="en-US" baseline="0" dirty="0" err="1" smtClean="0"/>
              <a:t>AntiChrist</a:t>
            </a:r>
            <a:r>
              <a:rPr lang="en-US" baseline="0" dirty="0" smtClean="0"/>
              <a:t> system is asserting control over all the earth through this so called pandemic.  While there were probably reasons to worry about this virus it was not Ebola or </a:t>
            </a:r>
            <a:r>
              <a:rPr lang="en-US" baseline="0" dirty="0" err="1" smtClean="0"/>
              <a:t>Marsburg</a:t>
            </a:r>
            <a:r>
              <a:rPr lang="en-US" baseline="0" dirty="0" smtClean="0"/>
              <a:t>…or something similar…but the NWO got control of the world through this and now people are easy to manage ….through fear. I am afraid that political </a:t>
            </a:r>
            <a:r>
              <a:rPr lang="en-US" baseline="0" dirty="0" err="1" smtClean="0"/>
              <a:t>contol</a:t>
            </a:r>
            <a:r>
              <a:rPr lang="en-US" baseline="0" dirty="0" smtClean="0"/>
              <a:t> is already with us.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a:t>
            </a:r>
            <a:r>
              <a:rPr lang="en-US" baseline="0" dirty="0" smtClean="0"/>
              <a:t> A blue circle appears…at the click…the automation clicks in and directs to the coming </a:t>
            </a:r>
            <a:r>
              <a:rPr lang="en-US" baseline="0" dirty="0" err="1" smtClean="0"/>
              <a:t>AntiChrsit</a:t>
            </a:r>
            <a:r>
              <a:rPr lang="en-US" baseline="0" dirty="0" smtClean="0"/>
              <a:t>…the coming new Nimrod to rule over the world and direct us away from the truth.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Bohemian Grove</a:t>
            </a:r>
            <a:r>
              <a:rPr lang="en-US" baseline="0" dirty="0" smtClean="0"/>
              <a:t> owl idol…. at the click… the words </a:t>
            </a:r>
            <a:r>
              <a:rPr lang="en-US" baseline="0" dirty="0" err="1" smtClean="0"/>
              <a:t>appear..Read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click to</a:t>
            </a:r>
            <a:r>
              <a:rPr lang="en-US" baseline="0" dirty="0" smtClean="0"/>
              <a:t> add the words.</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Again click to add the words.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a:t>
            </a:r>
            <a:r>
              <a:rPr lang="en-US" baseline="0" dirty="0" smtClean="0"/>
              <a:t> To add the words click.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Click for the words.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a:t>
            </a:r>
            <a:r>
              <a:rPr lang="en-US" baseline="0" dirty="0" smtClean="0"/>
              <a:t> Click for the words.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Political control appears…and at the click the words of the</a:t>
            </a:r>
            <a:r>
              <a:rPr lang="en-US" baseline="0" dirty="0" smtClean="0"/>
              <a:t> primary teacher of Bill Clinton, </a:t>
            </a:r>
            <a:r>
              <a:rPr lang="en-US" baseline="0" dirty="0" err="1" smtClean="0"/>
              <a:t>Carrol</a:t>
            </a:r>
            <a:r>
              <a:rPr lang="en-US" baseline="0" dirty="0" smtClean="0"/>
              <a:t> Quigley appear.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click to add words….</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click for the words.  Truman.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Teddy </a:t>
            </a:r>
            <a:r>
              <a:rPr lang="en-US" dirty="0" err="1" smtClean="0"/>
              <a:t>Rosevelt</a:t>
            </a:r>
            <a:r>
              <a:rPr lang="en-US" dirty="0" smtClean="0"/>
              <a:t>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Right up to the moment…one of the true movers and shakers of the modern world is Klaus Schwab</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a:t>
            </a:r>
            <a:r>
              <a:rPr lang="en-US" baseline="0" dirty="0" smtClean="0"/>
              <a:t>  As to the vaccine…you and I need to be able to make our own decisions regarding our health and what is injected into our bodies.  But the NWO is going to press for universal vaccination and it is just so that they can begin to control even what goes in and out of our bodies.  Does anyone hear the Mark of the Beast in all of this?</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Quigley</a:t>
            </a:r>
            <a:r>
              <a:rPr lang="en-US" baseline="0" dirty="0" smtClean="0"/>
              <a:t> again…..who authored a book on the Global Conspiracy happy to be called part of this.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fill in the parts of the chart at the click.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Abomination of Desolation in the new Jewish Temple.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Blank</a:t>
            </a:r>
            <a:r>
              <a:rPr lang="en-US" baseline="0" dirty="0" smtClean="0"/>
              <a:t> and then </a:t>
            </a:r>
            <a:r>
              <a:rPr lang="en-US" baseline="0" dirty="0" err="1" smtClean="0"/>
              <a:t>AntiChrist</a:t>
            </a:r>
            <a:r>
              <a:rPr lang="en-US" baseline="0" dirty="0" smtClean="0"/>
              <a:t> as the white horseman of Revelation 6</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Key….the four horsemen.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One or the other.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Son of Man….who gave Himself</a:t>
            </a:r>
            <a:r>
              <a:rPr lang="en-US" baseline="0" dirty="0" smtClean="0"/>
              <a:t> on a cross for your redemption.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Son of Man….who gave Himself</a:t>
            </a:r>
            <a:r>
              <a:rPr lang="en-US" baseline="0" dirty="0" smtClean="0"/>
              <a:t> on a cross for your redemption.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Son of Man….who gave Himself</a:t>
            </a:r>
            <a:r>
              <a:rPr lang="en-US" baseline="0" dirty="0" smtClean="0"/>
              <a:t> on a cross for your redemption.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Son of Man….who gave Himself</a:t>
            </a:r>
            <a:r>
              <a:rPr lang="en-US" baseline="0" dirty="0" smtClean="0"/>
              <a:t> on a cross for your redemption.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Son of Man….who gave Himself</a:t>
            </a:r>
            <a:r>
              <a:rPr lang="en-US" baseline="0" dirty="0" smtClean="0"/>
              <a:t> on a cross for your redemption.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Son of Man….who gave Himself</a:t>
            </a:r>
            <a:r>
              <a:rPr lang="en-US" baseline="0" dirty="0" smtClean="0"/>
              <a:t> on a cross for your redemption.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Son of Man….who gave Himself</a:t>
            </a:r>
            <a:r>
              <a:rPr lang="en-US" baseline="0" dirty="0" smtClean="0"/>
              <a:t> on a cross for your redemption.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This is the Son of Man….who gave Himself</a:t>
            </a:r>
            <a:r>
              <a:rPr lang="en-US" baseline="0" dirty="0" smtClean="0"/>
              <a:t> on a cross for your redemption.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136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97836CA2-EAE1-A641-809C-B8AB1050BA8E}"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Ever wonder why there are so many occult images on our dollar?</a:t>
            </a:r>
          </a:p>
          <a:p>
            <a:endParaRPr lang="en-US" baseline="0" dirty="0" smtClean="0"/>
          </a:p>
          <a:p>
            <a:r>
              <a:rPr lang="en-US" baseline="0" dirty="0" smtClean="0"/>
              <a:t>Novus </a:t>
            </a:r>
            <a:r>
              <a:rPr lang="en-US" baseline="0" dirty="0" err="1" smtClean="0"/>
              <a:t>Ordo</a:t>
            </a:r>
            <a:r>
              <a:rPr lang="en-US" baseline="0" dirty="0" smtClean="0"/>
              <a:t> </a:t>
            </a:r>
            <a:r>
              <a:rPr lang="en-US" baseline="0" dirty="0" err="1" smtClean="0"/>
              <a:t>Seclorum</a:t>
            </a:r>
            <a:r>
              <a:rPr lang="en-US" baseline="0" dirty="0" smtClean="0"/>
              <a:t>…the New Order of the Ages is its meaning.</a:t>
            </a:r>
          </a:p>
          <a:p>
            <a:endParaRPr lang="en-US" baseline="0" dirty="0" smtClean="0"/>
          </a:p>
          <a:p>
            <a:r>
              <a:rPr lang="en-US" baseline="0" dirty="0" smtClean="0"/>
              <a:t>Somehow the New World Order is connected to our dollar. Notice the</a:t>
            </a:r>
          </a:p>
          <a:p>
            <a:r>
              <a:rPr lang="en-US" baseline="0" dirty="0" smtClean="0"/>
              <a:t>	emphasis on the pyramid….this is Masonry and Masonry was</a:t>
            </a:r>
          </a:p>
          <a:p>
            <a:r>
              <a:rPr lang="en-US" baseline="0" dirty="0" smtClean="0"/>
              <a:t>	very much a part of most of our founder’s religion…we like to</a:t>
            </a:r>
          </a:p>
          <a:p>
            <a:r>
              <a:rPr lang="en-US" baseline="0" dirty="0" smtClean="0"/>
              <a:t>	think of them as being Christians (and they were) but they did</a:t>
            </a:r>
          </a:p>
          <a:p>
            <a:r>
              <a:rPr lang="en-US" baseline="0" dirty="0" smtClean="0"/>
              <a:t>	have a strong contribution from the occult through the Masons</a:t>
            </a:r>
          </a:p>
        </p:txBody>
      </p:sp>
      <p:sp>
        <p:nvSpPr>
          <p:cNvPr id="4" name="Slide Number Placeholder 3"/>
          <p:cNvSpPr>
            <a:spLocks noGrp="1"/>
          </p:cNvSpPr>
          <p:nvPr>
            <p:ph type="sldNum" sz="quarter" idx="10"/>
          </p:nvPr>
        </p:nvSpPr>
        <p:spPr/>
        <p:txBody>
          <a:bodyPr/>
          <a:lstStyle/>
          <a:p>
            <a:fld id="{97836CA2-EAE1-A641-809C-B8AB1050BA8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Especially</a:t>
            </a:r>
            <a:r>
              <a:rPr lang="en-US" baseline="0" dirty="0" smtClean="0"/>
              <a:t> the all seeing eye…which is often the focus of the occult.</a:t>
            </a:r>
          </a:p>
          <a:p>
            <a:r>
              <a:rPr lang="en-US" baseline="0" dirty="0" smtClean="0"/>
              <a:t>(click for the next slide)</a:t>
            </a:r>
          </a:p>
          <a:p>
            <a:endParaRPr lang="en-US" baseline="0" dirty="0" smtClean="0"/>
          </a:p>
          <a:p>
            <a:r>
              <a:rPr lang="en-US" baseline="0" dirty="0" smtClean="0"/>
              <a:t>	Eventually tonight we will be calling this by the name the eye </a:t>
            </a:r>
          </a:p>
          <a:p>
            <a:r>
              <a:rPr lang="en-US" baseline="0" dirty="0" smtClean="0"/>
              <a:t>	of Horus after the Egyptian nomenclature , but this eye often</a:t>
            </a:r>
          </a:p>
          <a:p>
            <a:r>
              <a:rPr lang="en-US" baseline="0" dirty="0" smtClean="0"/>
              <a:t>	appears in occult literature ….even in the Lord of the Rings 	with </a:t>
            </a:r>
            <a:r>
              <a:rPr lang="en-US" baseline="0" dirty="0" err="1" smtClean="0"/>
              <a:t>Sauron’s</a:t>
            </a:r>
            <a:r>
              <a:rPr lang="en-US" baseline="0" dirty="0" smtClean="0"/>
              <a:t> red </a:t>
            </a:r>
            <a:r>
              <a:rPr lang="en-US" baseline="0" dirty="0" err="1" smtClean="0"/>
              <a:t>buring</a:t>
            </a:r>
            <a:r>
              <a:rPr lang="en-US" baseline="0" dirty="0" smtClean="0"/>
              <a:t> eye. The Egyptians believed the sun 	was an eye …</a:t>
            </a:r>
          </a:p>
        </p:txBody>
      </p:sp>
      <p:sp>
        <p:nvSpPr>
          <p:cNvPr id="4" name="Slide Number Placeholder 3"/>
          <p:cNvSpPr>
            <a:spLocks noGrp="1"/>
          </p:cNvSpPr>
          <p:nvPr>
            <p:ph type="sldNum" sz="quarter" idx="10"/>
          </p:nvPr>
        </p:nvSpPr>
        <p:spPr/>
        <p:txBody>
          <a:bodyPr/>
          <a:lstStyle/>
          <a:p>
            <a:fld id="{97836CA2-EAE1-A641-809C-B8AB1050BA8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97836CA2-EAE1-A641-809C-B8AB1050BA8E}"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Black…click again.. Is this eye on the dollar just the eye of God as </a:t>
            </a:r>
          </a:p>
          <a:p>
            <a:r>
              <a:rPr lang="en-US" dirty="0" smtClean="0"/>
              <a:t>		many</a:t>
            </a:r>
            <a:r>
              <a:rPr lang="en-US" baseline="0" dirty="0" smtClean="0"/>
              <a:t> encyclopedias will attempt to inform you?</a:t>
            </a:r>
          </a:p>
          <a:p>
            <a:endParaRPr lang="en-US" baseline="0" dirty="0" smtClean="0"/>
          </a:p>
          <a:p>
            <a:r>
              <a:rPr lang="en-US" baseline="0" dirty="0" smtClean="0"/>
              <a:t>	No indeed it is the occult all seeing eye the eye of </a:t>
            </a:r>
            <a:r>
              <a:rPr lang="en-US" baseline="0" dirty="0" err="1" smtClean="0"/>
              <a:t>horus</a:t>
            </a:r>
            <a:r>
              <a:rPr lang="en-US" baseline="0" dirty="0" smtClean="0"/>
              <a:t> and</a:t>
            </a:r>
          </a:p>
          <a:p>
            <a:r>
              <a:rPr lang="en-US" baseline="0" dirty="0" smtClean="0"/>
              <a:t>	part of the NWO. (Goes through animation goes black)</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 appears …click again</a:t>
            </a:r>
          </a:p>
          <a:p>
            <a:endParaRPr lang="en-US" dirty="0" smtClean="0"/>
          </a:p>
          <a:p>
            <a:r>
              <a:rPr lang="en-US" dirty="0" smtClean="0"/>
              <a:t>Blurb appears (Read what</a:t>
            </a:r>
            <a:r>
              <a:rPr lang="en-US" baseline="0" dirty="0" smtClean="0"/>
              <a:t> appears)</a:t>
            </a:r>
          </a:p>
          <a:p>
            <a:endParaRPr lang="en-US" baseline="0" dirty="0" smtClean="0"/>
          </a:p>
          <a:p>
            <a:r>
              <a:rPr lang="en-US" baseline="0" dirty="0" smtClean="0"/>
              <a:t>Automated to …read again what appears. (Eye is automated)</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…goes black…click</a:t>
            </a:r>
            <a:r>
              <a:rPr lang="en-US" baseline="0" dirty="0" smtClean="0"/>
              <a:t> again and get the Adam and Eve slide read the slide.</a:t>
            </a:r>
          </a:p>
          <a:p>
            <a:endParaRPr lang="en-US" baseline="0" dirty="0" smtClean="0"/>
          </a:p>
          <a:p>
            <a:r>
              <a:rPr lang="en-US" baseline="0" dirty="0" smtClean="0"/>
              <a:t>The biggest mistake liberal people make about the Bible is to not read </a:t>
            </a:r>
          </a:p>
          <a:p>
            <a:r>
              <a:rPr lang="en-US" baseline="0" dirty="0" smtClean="0"/>
              <a:t>	it from a literal perspective…they call us fundamentalists </a:t>
            </a:r>
          </a:p>
          <a:p>
            <a:r>
              <a:rPr lang="en-US" baseline="0" dirty="0" smtClean="0"/>
              <a:t>	because we read and believe the Bible as being literally what it</a:t>
            </a:r>
          </a:p>
          <a:p>
            <a:r>
              <a:rPr lang="en-US" baseline="0" dirty="0" smtClean="0"/>
              <a:t>	says it is.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Black again</a:t>
            </a:r>
            <a:r>
              <a:rPr lang="en-US" baseline="0" dirty="0" smtClean="0"/>
              <a:t> and then the Egyptian appears. Automation.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Click</a:t>
            </a:r>
            <a:r>
              <a:rPr lang="en-US" baseline="0" dirty="0" smtClean="0"/>
              <a:t> again for the automation.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screen blackens…click and the tower appears again </a:t>
            </a:r>
            <a:r>
              <a:rPr lang="en-US" dirty="0" err="1" smtClean="0"/>
              <a:t>wth</a:t>
            </a:r>
            <a:r>
              <a:rPr lang="en-US" baseline="0" dirty="0" smtClean="0"/>
              <a:t> mystery Babylon starting to come back again.  It is not that the tower itself will be rebuilt, though I suppose such could happen…but that the ideas of the ancient Nimrod and </a:t>
            </a:r>
            <a:r>
              <a:rPr lang="en-US" baseline="0" dirty="0" err="1" smtClean="0"/>
              <a:t>Semiramus</a:t>
            </a:r>
            <a:r>
              <a:rPr lang="en-US" baseline="0" dirty="0" smtClean="0"/>
              <a:t> and Tammuz the Child (called Horus in Egypt) will come back together in the Anti-Christ.</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tower appears….with Mystery Babylon</a:t>
            </a:r>
            <a:r>
              <a:rPr lang="en-US" baseline="0" dirty="0" smtClean="0"/>
              <a:t> on the front…not a literal tower but rather an explanation of what is happening.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Words leave….click again</a:t>
            </a:r>
            <a:r>
              <a:rPr lang="en-US" baseline="0" dirty="0" smtClean="0"/>
              <a:t> the read the new words.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black again and with the click automation of the painting</a:t>
            </a:r>
            <a:r>
              <a:rPr lang="en-US" baseline="0" dirty="0" smtClean="0"/>
              <a:t> by Brueghel and the copy of the modern in the EU building.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a:t>
            </a:r>
            <a:r>
              <a:rPr lang="en-US" baseline="0" dirty="0" smtClean="0"/>
              <a:t>  The symbol of the NOW appears.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Key….the monetary arm of the NWO</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monetary arm finished out in greater detail…automation after the click. </a:t>
            </a:r>
          </a:p>
          <a:p>
            <a:endParaRPr lang="en-US" dirty="0" smtClean="0"/>
          </a:p>
          <a:p>
            <a:r>
              <a:rPr lang="en-US" dirty="0" smtClean="0"/>
              <a:t>Since</a:t>
            </a:r>
            <a:r>
              <a:rPr lang="en-US" baseline="0" dirty="0" smtClean="0"/>
              <a:t> cash is too free and cannot be easily traced, the NWO will try to remove the use of </a:t>
            </a:r>
            <a:r>
              <a:rPr lang="en-US" baseline="0" dirty="0" err="1" smtClean="0"/>
              <a:t>cash..this</a:t>
            </a:r>
            <a:r>
              <a:rPr lang="en-US" baseline="0" dirty="0" smtClean="0"/>
              <a:t> is happening now. Eventually the loss of credit and debit cards will be touted and a mark on the person for purposes of security of finances will be first encouraged and then demanded.  When demanded this Mark will include a promise to follow the world system…this will be the Mark of the Beast.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a blue box appears…when clicked</a:t>
            </a:r>
            <a:r>
              <a:rPr lang="en-US" baseline="0" dirty="0" smtClean="0"/>
              <a:t> the UPC will appear and the automated pictures will follow.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UPC remains and will automate to form the 666.</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automation will begin at the click of the new slide. When clicked again a monster appears. Read Rev. 13.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word Anti-Christ</a:t>
            </a:r>
            <a:r>
              <a:rPr lang="en-US" baseline="0" dirty="0" smtClean="0"/>
              <a:t> appears on the screen…with the click appear the words Read them.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Blank</a:t>
            </a:r>
            <a:r>
              <a:rPr lang="en-US" baseline="0" dirty="0" smtClean="0"/>
              <a:t> and on the click the marked person will appear. Click and the 666 appears.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marked man now adds</a:t>
            </a:r>
            <a:r>
              <a:rPr lang="en-US" baseline="0" dirty="0" smtClean="0"/>
              <a:t> words at the click.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Black…click</a:t>
            </a:r>
            <a:r>
              <a:rPr lang="en-US" baseline="0" dirty="0" smtClean="0"/>
              <a:t> again and blurb about the Mysteries comes up. </a:t>
            </a:r>
          </a:p>
          <a:p>
            <a:endParaRPr lang="en-US" baseline="0" dirty="0" smtClean="0"/>
          </a:p>
          <a:p>
            <a:r>
              <a:rPr lang="en-US" dirty="0" smtClean="0"/>
              <a:t>Click to bring up the automation of the mysteries.</a:t>
            </a:r>
          </a:p>
          <a:p>
            <a:endParaRPr lang="en-US" dirty="0" smtClean="0"/>
          </a:p>
          <a:p>
            <a:r>
              <a:rPr lang="en-US" dirty="0" smtClean="0"/>
              <a:t>	A</a:t>
            </a:r>
            <a:r>
              <a:rPr lang="en-US" baseline="0" dirty="0" smtClean="0"/>
              <a:t> mystery in the Bible is not like a mystery novel in English…in the minds of the Bible writers, especially Paul, the </a:t>
            </a:r>
            <a:r>
              <a:rPr lang="en-US" baseline="0" dirty="0" err="1" smtClean="0"/>
              <a:t>HolySpirit</a:t>
            </a:r>
            <a:r>
              <a:rPr lang="en-US" baseline="0" dirty="0" smtClean="0"/>
              <a:t> through the writer was revealing things hidden…thus…and restate each one.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second arm of the NWO</a:t>
            </a:r>
            <a:r>
              <a:rPr lang="en-US" baseline="0" dirty="0" smtClean="0"/>
              <a:t> appears….at the click it fills in.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Blank at first but the Woman Riding the Beast appears at the click. Automation</a:t>
            </a:r>
            <a:r>
              <a:rPr lang="en-US" baseline="0" dirty="0" smtClean="0"/>
              <a:t> now includes the verse beginning.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Automation</a:t>
            </a:r>
            <a:r>
              <a:rPr lang="en-US" baseline="0" dirty="0" smtClean="0"/>
              <a:t> takes over on the click and the rest of the verse.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a:t>
            </a:r>
            <a:r>
              <a:rPr lang="en-US" baseline="0" dirty="0" smtClean="0"/>
              <a:t> The woman remains and on the click comes the final thoughts. </a:t>
            </a:r>
          </a:p>
          <a:p>
            <a:endParaRPr lang="en-US" baseline="0" dirty="0" smtClean="0"/>
          </a:p>
          <a:p>
            <a:r>
              <a:rPr lang="en-US" baseline="0" dirty="0" smtClean="0"/>
              <a:t>the three women of the book of Revelation…each of them represents and group of people, each of them has a purpose to fulfill.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three women appear at the click each of the three has an important role to play as</a:t>
            </a:r>
            <a:r>
              <a:rPr lang="en-US" baseline="0" dirty="0" smtClean="0"/>
              <a:t> things wrap up in the NWO.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same three are there as the slide changes…Click and the Harlot</a:t>
            </a:r>
            <a:r>
              <a:rPr lang="en-US" baseline="0" dirty="0" smtClean="0"/>
              <a:t> church is explained. </a:t>
            </a:r>
          </a:p>
          <a:p>
            <a:r>
              <a:rPr lang="en-US" baseline="0" dirty="0" smtClean="0"/>
              <a:t>Note that this is not just Catholicism, though the Pope becomes the head…it is the rejoining of all Christianity back into a single entity by the ecumenical movement.  This Pope is trying to rejoin all those with a Christian motif back into one world religion.  Get all the good guys together.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a:t>
            </a:r>
            <a:r>
              <a:rPr lang="en-US" baseline="0" dirty="0" smtClean="0"/>
              <a:t>  The harlot part is removed and at the click the bride steps forward.</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at the click</a:t>
            </a:r>
            <a:r>
              <a:rPr lang="en-US" baseline="0" dirty="0" smtClean="0"/>
              <a:t> the bride is removed, and at the final click the rev 12 woman appears to the fore. </a:t>
            </a:r>
          </a:p>
          <a:p>
            <a:endParaRPr lang="en-US" baseline="0" dirty="0" smtClean="0"/>
          </a:p>
          <a:p>
            <a:r>
              <a:rPr lang="en-US" baseline="0" dirty="0" smtClean="0"/>
              <a:t>While she appears in Rev. 12, the imagery is supposed to remind us of Joseph…the sun and the moon and the 12 stars are Jacob and his wives and the 12 </a:t>
            </a:r>
            <a:r>
              <a:rPr lang="en-US" baseline="0" dirty="0" err="1" smtClean="0"/>
              <a:t>tribes..this</a:t>
            </a:r>
            <a:r>
              <a:rPr lang="en-US" baseline="0" dirty="0" smtClean="0"/>
              <a:t> woman represent Israel and she will be called upon to stay upon the earth while the anti-</a:t>
            </a:r>
            <a:r>
              <a:rPr lang="en-US" baseline="0" dirty="0" err="1" smtClean="0"/>
              <a:t>christ</a:t>
            </a:r>
            <a:r>
              <a:rPr lang="en-US" baseline="0" dirty="0" smtClean="0"/>
              <a:t> rules …but she will run to the wilderness for 3 ½ years to protect her until the Messiah returns with the Church.</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Key…the harlot </a:t>
            </a:r>
            <a:r>
              <a:rPr lang="en-US" dirty="0" err="1" smtClean="0"/>
              <a:t>apears</a:t>
            </a:r>
            <a:r>
              <a:rPr lang="en-US" dirty="0" smtClean="0"/>
              <a:t> again…and at the click words above her head. </a:t>
            </a:r>
          </a:p>
          <a:p>
            <a:endParaRPr lang="en-US" dirty="0" smtClean="0"/>
          </a:p>
          <a:p>
            <a:r>
              <a:rPr lang="en-US" dirty="0" smtClean="0"/>
              <a:t>The ecumenical</a:t>
            </a:r>
            <a:r>
              <a:rPr lang="en-US" baseline="0" dirty="0" smtClean="0"/>
              <a:t> movement will take over all religion in the world even Islam will finally have some sort of connection to her….this is an echo of the Tower and How all men wanted to join together in a religious effort to reach heaven.  She will be riding the </a:t>
            </a:r>
            <a:r>
              <a:rPr lang="en-US" baseline="0" dirty="0" err="1" smtClean="0"/>
              <a:t>AntiChrist</a:t>
            </a:r>
            <a:r>
              <a:rPr lang="en-US" baseline="0" dirty="0" smtClean="0"/>
              <a:t>…the beast, and think she has control of Him…and he will hate her and eventually destroy her.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Words appear on the</a:t>
            </a:r>
            <a:r>
              <a:rPr lang="en-US" baseline="0" dirty="0" smtClean="0"/>
              <a:t> click.  Read the words.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Black….click again…</a:t>
            </a:r>
          </a:p>
          <a:p>
            <a:endParaRPr lang="en-US" dirty="0" smtClean="0"/>
          </a:p>
          <a:p>
            <a:r>
              <a:rPr lang="en-US" dirty="0" smtClean="0"/>
              <a:t>The </a:t>
            </a:r>
            <a:r>
              <a:rPr lang="en-US" dirty="0" err="1" smtClean="0"/>
              <a:t>eigth</a:t>
            </a:r>
            <a:r>
              <a:rPr lang="en-US" baseline="0" dirty="0" smtClean="0"/>
              <a:t> mystery is in focus tonight…..the Mystery of </a:t>
            </a:r>
            <a:r>
              <a:rPr lang="en-US" baseline="0" dirty="0" err="1" smtClean="0"/>
              <a:t>Inquity</a:t>
            </a:r>
            <a:r>
              <a:rPr lang="en-US" baseline="0" dirty="0" smtClean="0"/>
              <a:t> which is</a:t>
            </a:r>
          </a:p>
          <a:p>
            <a:r>
              <a:rPr lang="en-US" baseline="0" dirty="0" smtClean="0"/>
              <a:t>	very similar in meaning to what secularists often call the New</a:t>
            </a:r>
          </a:p>
          <a:p>
            <a:r>
              <a:rPr lang="en-US" baseline="0" dirty="0" smtClean="0"/>
              <a:t>	World Order…only it goes much deeper into truth.</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words appear at the click.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words appear at the click.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words appear at the click.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words appear at the click.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a:t>
            </a:r>
            <a:r>
              <a:rPr lang="en-US" baseline="0" dirty="0" smtClean="0"/>
              <a:t> words appear with the click</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Screen goes black and with the click appears the three witnesses of the apparition. automation takes over …read the slide.</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Names appear on the children…and with the click</a:t>
            </a:r>
            <a:r>
              <a:rPr lang="en-US" baseline="0" dirty="0" smtClean="0"/>
              <a:t> appear the words.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 screen goes black and with the click</a:t>
            </a:r>
            <a:r>
              <a:rPr lang="en-US" baseline="0" dirty="0" smtClean="0"/>
              <a:t> appears those who saw the apparition of the sun dancing in the sky.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the</a:t>
            </a:r>
            <a:r>
              <a:rPr lang="en-US" baseline="0" dirty="0" smtClean="0"/>
              <a:t> Lady with the stars appears on the screen…click and the words appear.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Click for the words. </a:t>
            </a:r>
            <a:endParaRPr lang="en-US" dirty="0"/>
          </a:p>
        </p:txBody>
      </p:sp>
      <p:sp>
        <p:nvSpPr>
          <p:cNvPr id="4" name="Slide Number Placeholder 3"/>
          <p:cNvSpPr>
            <a:spLocks noGrp="1"/>
          </p:cNvSpPr>
          <p:nvPr>
            <p:ph type="sldNum" sz="quarter" idx="10"/>
          </p:nvPr>
        </p:nvSpPr>
        <p:spPr/>
        <p:txBody>
          <a:bodyPr/>
          <a:lstStyle/>
          <a:p>
            <a:fld id="{97836CA2-EAE1-A641-809C-B8AB1050BA8E}" type="slidenum">
              <a:rPr lang="en-US" smtClean="0"/>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BCA8F-ACA4-B146-B168-C6F9EAB44890}" type="datetimeFigureOut">
              <a:rPr lang="en-US" smtClean="0"/>
              <a:pPr/>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CDF539-E725-7648-B91D-2659D618A2C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BCA8F-ACA4-B146-B168-C6F9EAB44890}" type="datetimeFigureOut">
              <a:rPr lang="en-US" smtClean="0"/>
              <a:pPr/>
              <a:t>9/17/24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DF539-E725-7648-B91D-2659D618A2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7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6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7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7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7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7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7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7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7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7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7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77.png"/></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7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77.png"/></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7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8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90.png"/></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9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5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5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5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6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6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6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993951" y="4454951"/>
            <a:ext cx="6626337" cy="584776"/>
          </a:xfrm>
          <a:prstGeom prst="rect">
            <a:avLst/>
          </a:prstGeom>
          <a:noFill/>
        </p:spPr>
        <p:txBody>
          <a:bodyPr wrap="square" rtlCol="0">
            <a:spAutoFit/>
          </a:bodyPr>
          <a:lstStyle/>
          <a:p>
            <a:r>
              <a:rPr lang="en-US" sz="3200" i="1" dirty="0" smtClean="0">
                <a:solidFill>
                  <a:srgbClr val="FFFF00"/>
                </a:solidFill>
                <a:latin typeface="Arial Rounded MT Bold"/>
              </a:rPr>
              <a:t> </a:t>
            </a:r>
            <a:endParaRPr lang="en-US" sz="4000" i="1" dirty="0">
              <a:solidFill>
                <a:srgbClr val="FFFF00"/>
              </a:solidFill>
              <a:latin typeface="Arial Rounded MT Bold"/>
            </a:endParaRPr>
          </a:p>
        </p:txBody>
      </p:sp>
      <p:pic>
        <p:nvPicPr>
          <p:cNvPr id="10" name="Picture 9" descr="Screen shot 2021-03-23 at 8.39.00 AM.pn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3000"/>
                                        <p:tgtEl>
                                          <p:spTgt spid="10"/>
                                        </p:tgtEl>
                                      </p:cBhvr>
                                    </p:animEffect>
                                    <p:set>
                                      <p:cBhvr>
                                        <p:cTn id="7" dur="1" fill="hold">
                                          <p:stCondLst>
                                            <p:cond delay="2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pic>
        <p:nvPicPr>
          <p:cNvPr id="10" name="Picture 9" descr="Screen shot 2021-01-07 at 10.29.09 AM.png"/>
          <p:cNvPicPr>
            <a:picLocks noChangeAspect="1"/>
          </p:cNvPicPr>
          <p:nvPr/>
        </p:nvPicPr>
        <p:blipFill>
          <a:blip r:embed="rId3"/>
          <a:stretch>
            <a:fillRect/>
          </a:stretch>
        </p:blipFill>
        <p:spPr>
          <a:xfrm>
            <a:off x="573088" y="1687443"/>
            <a:ext cx="7797800" cy="5791200"/>
          </a:xfrm>
          <a:prstGeom prst="rect">
            <a:avLst/>
          </a:prstGeom>
        </p:spPr>
      </p:pic>
      <p:sp>
        <p:nvSpPr>
          <p:cNvPr id="11" name="TextBox 10"/>
          <p:cNvSpPr txBox="1"/>
          <p:nvPr/>
        </p:nvSpPr>
        <p:spPr>
          <a:xfrm>
            <a:off x="592926" y="5905926"/>
            <a:ext cx="7797800" cy="830997"/>
          </a:xfrm>
          <a:prstGeom prst="rect">
            <a:avLst/>
          </a:prstGeom>
          <a:noFill/>
        </p:spPr>
        <p:txBody>
          <a:bodyPr wrap="square" rtlCol="0">
            <a:spAutoFit/>
          </a:bodyPr>
          <a:lstStyle/>
          <a:p>
            <a:r>
              <a:rPr lang="en-US" sz="2400" i="1" dirty="0" smtClean="0">
                <a:solidFill>
                  <a:srgbClr val="FFFF00"/>
                </a:solidFill>
                <a:latin typeface="Arial Rounded MT Bold"/>
              </a:rPr>
              <a:t>	This Egyptian figure is the artistic way that the Egyptians portrayed the All Seeing Eye of Horus.</a:t>
            </a:r>
            <a:endParaRPr lang="en-US" sz="2400" i="1" dirty="0">
              <a:solidFill>
                <a:srgbClr val="FFFF00"/>
              </a:solidFill>
              <a:latin typeface="Arial Rounded MT Bold"/>
            </a:endParaRPr>
          </a:p>
        </p:txBody>
      </p:sp>
      <p:sp>
        <p:nvSpPr>
          <p:cNvPr id="14" name="TextBox 13"/>
          <p:cNvSpPr txBox="1"/>
          <p:nvPr/>
        </p:nvSpPr>
        <p:spPr>
          <a:xfrm>
            <a:off x="0" y="320675"/>
            <a:ext cx="8945555" cy="461665"/>
          </a:xfrm>
          <a:prstGeom prst="rect">
            <a:avLst/>
          </a:prstGeom>
          <a:noFill/>
        </p:spPr>
        <p:txBody>
          <a:bodyPr wrap="square" rtlCol="0">
            <a:spAutoFit/>
          </a:bodyPr>
          <a:lstStyle/>
          <a:p>
            <a:endParaRPr lang="en-US" sz="2400" b="1"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4"/>
          <a:stretch>
            <a:fillRect/>
          </a:stretch>
        </p:blipFill>
        <p:spPr>
          <a:xfrm>
            <a:off x="511175" y="5622925"/>
            <a:ext cx="546100" cy="698500"/>
          </a:xfrm>
          <a:prstGeom prst="rect">
            <a:avLst/>
          </a:prstGeom>
        </p:spPr>
      </p:pic>
      <p:pic>
        <p:nvPicPr>
          <p:cNvPr id="17" name="Picture 16" descr="Screen shot 2021-01-06 at 8.27.04 PM.png"/>
          <p:cNvPicPr>
            <a:picLocks noChangeAspect="1"/>
          </p:cNvPicPr>
          <p:nvPr/>
        </p:nvPicPr>
        <p:blipFill>
          <a:blip r:embed="rId5"/>
          <a:stretch>
            <a:fillRect/>
          </a:stretch>
        </p:blipFill>
        <p:spPr>
          <a:xfrm>
            <a:off x="0" y="0"/>
            <a:ext cx="9230658" cy="7662489"/>
          </a:xfrm>
          <a:prstGeom prst="rect">
            <a:avLst/>
          </a:prstGeom>
        </p:spPr>
      </p:pic>
      <p:sp>
        <p:nvSpPr>
          <p:cNvPr id="12" name="TextBox 11"/>
          <p:cNvSpPr txBox="1"/>
          <p:nvPr/>
        </p:nvSpPr>
        <p:spPr>
          <a:xfrm>
            <a:off x="511175" y="2109374"/>
            <a:ext cx="7797800" cy="523220"/>
          </a:xfrm>
          <a:prstGeom prst="rect">
            <a:avLst/>
          </a:prstGeom>
          <a:noFill/>
        </p:spPr>
        <p:txBody>
          <a:bodyPr wrap="square" rtlCol="0">
            <a:spAutoFit/>
          </a:bodyPr>
          <a:lstStyle/>
          <a:p>
            <a:endParaRPr lang="en-US" sz="2800" i="1" dirty="0">
              <a:solidFill>
                <a:srgbClr val="FFFF00"/>
              </a:solidFill>
              <a:latin typeface="Arial Rounded MT Bold"/>
            </a:endParaRPr>
          </a:p>
        </p:txBody>
      </p:sp>
      <p:sp>
        <p:nvSpPr>
          <p:cNvPr id="13" name="TextBox 12"/>
          <p:cNvSpPr txBox="1"/>
          <p:nvPr/>
        </p:nvSpPr>
        <p:spPr>
          <a:xfrm>
            <a:off x="283744" y="6027003"/>
            <a:ext cx="8316689" cy="830997"/>
          </a:xfrm>
          <a:prstGeom prst="rect">
            <a:avLst/>
          </a:prstGeom>
          <a:noFill/>
        </p:spPr>
        <p:txBody>
          <a:bodyPr wrap="square" rtlCol="0">
            <a:spAutoFit/>
          </a:bodyPr>
          <a:lstStyle/>
          <a:p>
            <a:r>
              <a:rPr lang="en-US" sz="2400" i="1" dirty="0" smtClean="0">
                <a:solidFill>
                  <a:schemeClr val="bg1"/>
                </a:solidFill>
                <a:latin typeface="Arial Rounded MT Bold"/>
              </a:rPr>
              <a:t>   Rev. 12 tells us that there was a war in Heaven, and Satan was banished to earth with 1/3</a:t>
            </a:r>
            <a:r>
              <a:rPr lang="en-US" sz="2400" i="1" baseline="30000" dirty="0" smtClean="0">
                <a:solidFill>
                  <a:schemeClr val="bg1"/>
                </a:solidFill>
                <a:latin typeface="Arial Rounded MT Bold"/>
              </a:rPr>
              <a:t>rd</a:t>
            </a:r>
            <a:r>
              <a:rPr lang="en-US" sz="2400" i="1" dirty="0" smtClean="0">
                <a:solidFill>
                  <a:schemeClr val="bg1"/>
                </a:solidFill>
                <a:latin typeface="Arial Rounded MT Bold"/>
              </a:rPr>
              <a:t> of the angels</a:t>
            </a:r>
            <a:endParaRPr lang="en-US" sz="2400"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childTnLst>
                                </p:cTn>
                              </p:par>
                              <p:par>
                                <p:cTn id="9" presetID="29" presetClass="entr" presetSubtype="0" fill="hold" grpId="0" nodeType="withEffect">
                                  <p:stCondLst>
                                    <p:cond delay="50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0" fill="hold"/>
                                        <p:tgtEl>
                                          <p:spTgt spid="11"/>
                                        </p:tgtEl>
                                        <p:attrNameLst>
                                          <p:attrName>ppt_x</p:attrName>
                                        </p:attrNameLst>
                                      </p:cBhvr>
                                      <p:tavLst>
                                        <p:tav tm="0">
                                          <p:val>
                                            <p:strVal val="#ppt_x-.2"/>
                                          </p:val>
                                        </p:tav>
                                        <p:tav tm="100000">
                                          <p:val>
                                            <p:strVal val="#ppt_x"/>
                                          </p:val>
                                        </p:tav>
                                      </p:tavLst>
                                    </p:anim>
                                    <p:anim calcmode="lin" valueType="num">
                                      <p:cBhvr>
                                        <p:cTn id="12" dur="5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3" dur="5000"/>
                                        <p:tgtEl>
                                          <p:spTgt spid="11"/>
                                        </p:tgtEl>
                                      </p:cBhvr>
                                    </p:animEffect>
                                  </p:childTnLst>
                                </p:cTn>
                              </p:par>
                              <p:par>
                                <p:cTn id="14" presetID="51" presetClass="entr" presetSubtype="0" fill="hold" grpId="0" nodeType="withEffect" nodePh="1">
                                  <p:stCondLst>
                                    <p:cond delay="1400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925" decel="100000"/>
                                        <p:tgtEl>
                                          <p:spTgt spid="14"/>
                                        </p:tgtEl>
                                      </p:cBhvr>
                                    </p:animEffect>
                                    <p:animScale>
                                      <p:cBhvr>
                                        <p:cTn id="17" dur="1925" decel="100000"/>
                                        <p:tgtEl>
                                          <p:spTgt spid="14"/>
                                        </p:tgtEl>
                                      </p:cBhvr>
                                      <p:from x="10000" y="10000"/>
                                      <p:to x="200000" y="450000"/>
                                    </p:animScale>
                                    <p:animScale>
                                      <p:cBhvr>
                                        <p:cTn id="18" dur="3075" accel="100000" fill="hold">
                                          <p:stCondLst>
                                            <p:cond delay="1925"/>
                                          </p:stCondLst>
                                        </p:cTn>
                                        <p:tgtEl>
                                          <p:spTgt spid="14"/>
                                        </p:tgtEl>
                                      </p:cBhvr>
                                      <p:from x="200000" y="450000"/>
                                      <p:to x="100000" y="100000"/>
                                    </p:animScale>
                                    <p:set>
                                      <p:cBhvr>
                                        <p:cTn id="19" dur="1925" fill="hold"/>
                                        <p:tgtEl>
                                          <p:spTgt spid="14"/>
                                        </p:tgtEl>
                                        <p:attrNameLst>
                                          <p:attrName>ppt_x</p:attrName>
                                        </p:attrNameLst>
                                      </p:cBhvr>
                                      <p:to>
                                        <p:strVal val="(0.5)"/>
                                      </p:to>
                                    </p:set>
                                    <p:anim from="(0.5)" to="(#ppt_x)" calcmode="lin" valueType="num">
                                      <p:cBhvr>
                                        <p:cTn id="20" dur="3075" accel="100000" fill="hold">
                                          <p:stCondLst>
                                            <p:cond delay="1925"/>
                                          </p:stCondLst>
                                        </p:cTn>
                                        <p:tgtEl>
                                          <p:spTgt spid="14"/>
                                        </p:tgtEl>
                                        <p:attrNameLst>
                                          <p:attrName>ppt_x</p:attrName>
                                        </p:attrNameLst>
                                      </p:cBhvr>
                                    </p:anim>
                                    <p:set>
                                      <p:cBhvr>
                                        <p:cTn id="21" dur="1925" fill="hold"/>
                                        <p:tgtEl>
                                          <p:spTgt spid="14"/>
                                        </p:tgtEl>
                                        <p:attrNameLst>
                                          <p:attrName>ppt_y</p:attrName>
                                        </p:attrNameLst>
                                      </p:cBhvr>
                                      <p:to>
                                        <p:strVal val="(#ppt_y+0.4)"/>
                                      </p:to>
                                    </p:set>
                                    <p:anim from="(#ppt_y+0.4)" to="(#ppt_y)" calcmode="lin" valueType="num">
                                      <p:cBhvr>
                                        <p:cTn id="22" dur="3075" accel="100000" fill="hold">
                                          <p:stCondLst>
                                            <p:cond delay="1925"/>
                                          </p:stCondLst>
                                        </p:cTn>
                                        <p:tgtEl>
                                          <p:spTgt spid="14"/>
                                        </p:tgtEl>
                                        <p:attrNameLst>
                                          <p:attrName>ppt_y</p:attrName>
                                        </p:attrNameLst>
                                      </p:cBhvr>
                                    </p:anim>
                                  </p:childTnLst>
                                </p:cTn>
                              </p:par>
                              <p:par>
                                <p:cTn id="23" presetID="9" presetClass="entr" presetSubtype="0" fill="hold" nodeType="withEffect">
                                  <p:stCondLst>
                                    <p:cond delay="2000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0"/>
                                        <p:tgtEl>
                                          <p:spTgt spid="17"/>
                                        </p:tgtEl>
                                      </p:cBhvr>
                                    </p:animEffect>
                                  </p:childTnLst>
                                </p:cTn>
                              </p:par>
                              <p:par>
                                <p:cTn id="26" presetID="23" presetClass="entr" presetSubtype="16" fill="hold" grpId="0" nodeType="withEffect">
                                  <p:stCondLst>
                                    <p:cond delay="260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3" grpId="0"/>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sp>
        <p:nvSpPr>
          <p:cNvPr id="41" name="TextBox 40"/>
          <p:cNvSpPr txBox="1"/>
          <p:nvPr/>
        </p:nvSpPr>
        <p:spPr>
          <a:xfrm>
            <a:off x="1" y="4549676"/>
            <a:ext cx="9144000" cy="1569660"/>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The message of Fatima flies in the face of the message of the Bible which tells us to receive the grace of God by asking Christ to forgive us and come into our hearts. </a:t>
            </a:r>
            <a:r>
              <a:rPr lang="en-US" sz="2400" i="1" dirty="0" smtClean="0">
                <a:solidFill>
                  <a:srgbClr val="FFFF00"/>
                </a:solidFill>
                <a:latin typeface="Arial Rounded MT Bold"/>
              </a:rPr>
              <a:t>Penance and Reparations are attempting to go to heaven through works</a:t>
            </a:r>
            <a:r>
              <a:rPr lang="en-US" sz="2400" i="1" dirty="0" smtClean="0">
                <a:solidFill>
                  <a:schemeClr val="tx2">
                    <a:lumMod val="20000"/>
                    <a:lumOff val="80000"/>
                  </a:schemeClr>
                </a:solidFill>
                <a:latin typeface="Arial Rounded MT Bold"/>
              </a:rPr>
              <a:t>.</a:t>
            </a:r>
            <a:endParaRPr lang="en-US" sz="2400" i="1" dirty="0">
              <a:solidFill>
                <a:srgbClr val="FFFF00"/>
              </a:solidFill>
              <a:latin typeface="Arial Rounded MT Bold"/>
            </a:endParaRPr>
          </a:p>
        </p:txBody>
      </p:sp>
      <p:sp>
        <p:nvSpPr>
          <p:cNvPr id="29" name="TextBox 28"/>
          <p:cNvSpPr txBox="1"/>
          <p:nvPr/>
        </p:nvSpPr>
        <p:spPr>
          <a:xfrm>
            <a:off x="851234" y="2215636"/>
            <a:ext cx="2145990" cy="400110"/>
          </a:xfrm>
          <a:prstGeom prst="rect">
            <a:avLst/>
          </a:prstGeom>
          <a:noFill/>
        </p:spPr>
        <p:txBody>
          <a:bodyPr wrap="square" rtlCol="0">
            <a:spAutoFit/>
          </a:bodyPr>
          <a:lstStyle/>
          <a:p>
            <a:r>
              <a:rPr lang="en-US" sz="2000" i="1" dirty="0" smtClean="0">
                <a:latin typeface="Arial Rounded MT Bold"/>
              </a:rPr>
              <a:t>  Lucia Santos</a:t>
            </a:r>
            <a:endParaRPr lang="en-US" sz="2000" i="1" dirty="0">
              <a:latin typeface="Arial Rounded MT Bold"/>
            </a:endParaRPr>
          </a:p>
        </p:txBody>
      </p:sp>
      <p:pic>
        <p:nvPicPr>
          <p:cNvPr id="37" name="Picture 36" descr="Screen shot 2021-01-14 at 10.30.55 AM.png"/>
          <p:cNvPicPr>
            <a:picLocks noChangeAspect="1"/>
          </p:cNvPicPr>
          <p:nvPr/>
        </p:nvPicPr>
        <p:blipFill>
          <a:blip r:embed="rId3"/>
          <a:stretch>
            <a:fillRect/>
          </a:stretch>
        </p:blipFill>
        <p:spPr>
          <a:xfrm>
            <a:off x="1083277" y="461665"/>
            <a:ext cx="6633646" cy="396701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sp>
        <p:nvSpPr>
          <p:cNvPr id="41" name="TextBox 40"/>
          <p:cNvSpPr txBox="1"/>
          <p:nvPr/>
        </p:nvSpPr>
        <p:spPr>
          <a:xfrm>
            <a:off x="1" y="4811267"/>
            <a:ext cx="9144000" cy="1200328"/>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Fatima is a lying wonder.  It is error and deception.  Satan makes his fake religion look as close to the real as he can.  But the fake saves no-one. </a:t>
            </a:r>
            <a:endParaRPr lang="en-US" sz="2400" i="1" dirty="0">
              <a:solidFill>
                <a:srgbClr val="FFFF00"/>
              </a:solidFill>
              <a:latin typeface="Arial Rounded MT Bold"/>
            </a:endParaRPr>
          </a:p>
        </p:txBody>
      </p:sp>
      <p:sp>
        <p:nvSpPr>
          <p:cNvPr id="29" name="TextBox 28"/>
          <p:cNvSpPr txBox="1"/>
          <p:nvPr/>
        </p:nvSpPr>
        <p:spPr>
          <a:xfrm>
            <a:off x="851234" y="2215636"/>
            <a:ext cx="2145990" cy="400110"/>
          </a:xfrm>
          <a:prstGeom prst="rect">
            <a:avLst/>
          </a:prstGeom>
          <a:noFill/>
        </p:spPr>
        <p:txBody>
          <a:bodyPr wrap="square" rtlCol="0">
            <a:spAutoFit/>
          </a:bodyPr>
          <a:lstStyle/>
          <a:p>
            <a:r>
              <a:rPr lang="en-US" sz="2000" i="1" dirty="0" smtClean="0">
                <a:latin typeface="Arial Rounded MT Bold"/>
              </a:rPr>
              <a:t>  Lucia Santos</a:t>
            </a:r>
            <a:endParaRPr lang="en-US" sz="2000" i="1" dirty="0">
              <a:latin typeface="Arial Rounded MT Bold"/>
            </a:endParaRPr>
          </a:p>
        </p:txBody>
      </p:sp>
      <p:pic>
        <p:nvPicPr>
          <p:cNvPr id="37" name="Picture 36" descr="Screen shot 2021-01-14 at 10.30.55 AM.png"/>
          <p:cNvPicPr>
            <a:picLocks noChangeAspect="1"/>
          </p:cNvPicPr>
          <p:nvPr/>
        </p:nvPicPr>
        <p:blipFill>
          <a:blip r:embed="rId3"/>
          <a:stretch>
            <a:fillRect/>
          </a:stretch>
        </p:blipFill>
        <p:spPr>
          <a:xfrm>
            <a:off x="1083277" y="461665"/>
            <a:ext cx="6633646" cy="396701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491217"/>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pic>
        <p:nvPicPr>
          <p:cNvPr id="40" name="Picture 39" descr="Fatima Kids.png"/>
          <p:cNvPicPr>
            <a:picLocks noChangeAspect="1"/>
          </p:cNvPicPr>
          <p:nvPr/>
        </p:nvPicPr>
        <p:blipFill>
          <a:blip r:embed="rId3"/>
          <a:stretch>
            <a:fillRect/>
          </a:stretch>
        </p:blipFill>
        <p:spPr>
          <a:xfrm>
            <a:off x="0" y="32892"/>
            <a:ext cx="9144000" cy="4493569"/>
          </a:xfrm>
          <a:prstGeom prst="rect">
            <a:avLst/>
          </a:prstGeom>
        </p:spPr>
      </p:pic>
      <p:sp>
        <p:nvSpPr>
          <p:cNvPr id="29" name="TextBox 28"/>
          <p:cNvSpPr txBox="1"/>
          <p:nvPr/>
        </p:nvSpPr>
        <p:spPr>
          <a:xfrm>
            <a:off x="851234" y="2215636"/>
            <a:ext cx="2145990" cy="400110"/>
          </a:xfrm>
          <a:prstGeom prst="rect">
            <a:avLst/>
          </a:prstGeom>
          <a:noFill/>
        </p:spPr>
        <p:txBody>
          <a:bodyPr wrap="square" rtlCol="0">
            <a:spAutoFit/>
          </a:bodyPr>
          <a:lstStyle/>
          <a:p>
            <a:r>
              <a:rPr lang="en-US" sz="2000" i="1" dirty="0" smtClean="0">
                <a:latin typeface="Arial Rounded MT Bold"/>
              </a:rPr>
              <a:t>  Lucia Santos</a:t>
            </a:r>
            <a:endParaRPr lang="en-US" sz="2000" i="1" dirty="0">
              <a:latin typeface="Arial Rounded MT Bold"/>
            </a:endParaRPr>
          </a:p>
        </p:txBody>
      </p:sp>
      <p:sp>
        <p:nvSpPr>
          <p:cNvPr id="36" name="TextBox 35"/>
          <p:cNvSpPr txBox="1"/>
          <p:nvPr/>
        </p:nvSpPr>
        <p:spPr>
          <a:xfrm>
            <a:off x="6033898" y="2804885"/>
            <a:ext cx="2281562" cy="400110"/>
          </a:xfrm>
          <a:prstGeom prst="rect">
            <a:avLst/>
          </a:prstGeom>
          <a:noFill/>
        </p:spPr>
        <p:txBody>
          <a:bodyPr wrap="square" rtlCol="0">
            <a:spAutoFit/>
          </a:bodyPr>
          <a:lstStyle/>
          <a:p>
            <a:r>
              <a:rPr lang="en-US" sz="2000" i="1" dirty="0" smtClean="0">
                <a:latin typeface="Arial Rounded MT Bold"/>
              </a:rPr>
              <a:t>Lucinta Marto</a:t>
            </a:r>
            <a:endParaRPr lang="en-US" sz="2000" i="1" dirty="0">
              <a:latin typeface="Arial Rounded MT Bold"/>
            </a:endParaRPr>
          </a:p>
        </p:txBody>
      </p:sp>
      <p:sp>
        <p:nvSpPr>
          <p:cNvPr id="37" name="TextBox 36"/>
          <p:cNvSpPr txBox="1"/>
          <p:nvPr/>
        </p:nvSpPr>
        <p:spPr>
          <a:xfrm>
            <a:off x="3445467" y="2804885"/>
            <a:ext cx="1689944" cy="707886"/>
          </a:xfrm>
          <a:prstGeom prst="rect">
            <a:avLst/>
          </a:prstGeom>
          <a:noFill/>
        </p:spPr>
        <p:txBody>
          <a:bodyPr wrap="square" rtlCol="0">
            <a:spAutoFit/>
          </a:bodyPr>
          <a:lstStyle/>
          <a:p>
            <a:r>
              <a:rPr lang="en-US" sz="2000" i="1" dirty="0" smtClean="0">
                <a:solidFill>
                  <a:schemeClr val="bg1"/>
                </a:solidFill>
                <a:latin typeface="Arial Rounded MT Bold"/>
              </a:rPr>
              <a:t>Francisco </a:t>
            </a:r>
          </a:p>
          <a:p>
            <a:r>
              <a:rPr lang="en-US" sz="2000" i="1" dirty="0" smtClean="0">
                <a:solidFill>
                  <a:schemeClr val="bg1"/>
                </a:solidFill>
                <a:latin typeface="Arial Rounded MT Bold"/>
              </a:rPr>
              <a:t>	Marto</a:t>
            </a:r>
            <a:endParaRPr lang="en-US" sz="2000" i="1" dirty="0">
              <a:solidFill>
                <a:schemeClr val="bg1"/>
              </a:solidFill>
              <a:latin typeface="Arial Rounded MT Bold"/>
            </a:endParaRPr>
          </a:p>
        </p:txBody>
      </p:sp>
      <p:sp>
        <p:nvSpPr>
          <p:cNvPr id="38" name="TextBox 37"/>
          <p:cNvSpPr txBox="1"/>
          <p:nvPr/>
        </p:nvSpPr>
        <p:spPr>
          <a:xfrm>
            <a:off x="289902" y="5014079"/>
            <a:ext cx="8600755" cy="1569660"/>
          </a:xfrm>
          <a:prstGeom prst="rect">
            <a:avLst/>
          </a:prstGeom>
          <a:noFill/>
        </p:spPr>
        <p:txBody>
          <a:bodyPr wrap="square" rtlCol="0">
            <a:spAutoFit/>
          </a:bodyPr>
          <a:lstStyle/>
          <a:p>
            <a:r>
              <a:rPr lang="en-US" sz="2400" i="1" dirty="0" smtClean="0">
                <a:solidFill>
                  <a:srgbClr val="FFFF00"/>
                </a:solidFill>
                <a:latin typeface="Arial Rounded MT Bold"/>
              </a:rPr>
              <a:t>Just as Dorothy wanted to know who the man behind the curtain was….one day Francisco looked behind the Apparition Tree and saw there a demon that nearly scared him witless. </a:t>
            </a:r>
            <a:endParaRPr lang="en-US" sz="24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705991" y="2237414"/>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sp>
        <p:nvSpPr>
          <p:cNvPr id="41" name="TextBox 40"/>
          <p:cNvSpPr txBox="1"/>
          <p:nvPr/>
        </p:nvSpPr>
        <p:spPr>
          <a:xfrm>
            <a:off x="4967905" y="483088"/>
            <a:ext cx="4176095" cy="1938992"/>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Roman Catholics have made a new movie of this whole episode and are hoping to bring it to the modern world. </a:t>
            </a:r>
            <a:endParaRPr lang="en-US" sz="2400" i="1" dirty="0">
              <a:solidFill>
                <a:schemeClr val="bg1"/>
              </a:solidFill>
              <a:latin typeface="Arial Rounded MT Bold"/>
            </a:endParaRPr>
          </a:p>
        </p:txBody>
      </p:sp>
      <p:pic>
        <p:nvPicPr>
          <p:cNvPr id="39" name="Picture 38" descr="Fatima poster.png"/>
          <p:cNvPicPr>
            <a:picLocks noChangeAspect="1"/>
          </p:cNvPicPr>
          <p:nvPr/>
        </p:nvPicPr>
        <p:blipFill>
          <a:blip r:embed="rId3"/>
          <a:stretch>
            <a:fillRect/>
          </a:stretch>
        </p:blipFill>
        <p:spPr>
          <a:xfrm>
            <a:off x="0" y="-1"/>
            <a:ext cx="4714562" cy="68580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0"/>
                                        <p:tgtEl>
                                          <p:spTgt spid="39"/>
                                        </p:tgtEl>
                                      </p:cBhvr>
                                    </p:animEffect>
                                    <p:anim calcmode="lin" valueType="num">
                                      <p:cBhvr>
                                        <p:cTn id="8" dur="5000" fill="hold"/>
                                        <p:tgtEl>
                                          <p:spTgt spid="39"/>
                                        </p:tgtEl>
                                        <p:attrNameLst>
                                          <p:attrName>style.rotation</p:attrName>
                                        </p:attrNameLst>
                                      </p:cBhvr>
                                      <p:tavLst>
                                        <p:tav tm="0">
                                          <p:val>
                                            <p:fltVal val="720"/>
                                          </p:val>
                                        </p:tav>
                                        <p:tav tm="100000">
                                          <p:val>
                                            <p:fltVal val="0"/>
                                          </p:val>
                                        </p:tav>
                                      </p:tavLst>
                                    </p:anim>
                                    <p:anim calcmode="lin" valueType="num">
                                      <p:cBhvr>
                                        <p:cTn id="9" dur="5000" fill="hold"/>
                                        <p:tgtEl>
                                          <p:spTgt spid="39"/>
                                        </p:tgtEl>
                                        <p:attrNameLst>
                                          <p:attrName>ppt_h</p:attrName>
                                        </p:attrNameLst>
                                      </p:cBhvr>
                                      <p:tavLst>
                                        <p:tav tm="0">
                                          <p:val>
                                            <p:fltVal val="0"/>
                                          </p:val>
                                        </p:tav>
                                        <p:tav tm="100000">
                                          <p:val>
                                            <p:strVal val="#ppt_h"/>
                                          </p:val>
                                        </p:tav>
                                      </p:tavLst>
                                    </p:anim>
                                    <p:anim calcmode="lin" valueType="num">
                                      <p:cBhvr>
                                        <p:cTn id="10" dur="5000" fill="hold"/>
                                        <p:tgtEl>
                                          <p:spTgt spid="39"/>
                                        </p:tgtEl>
                                        <p:attrNameLst>
                                          <p:attrName>ppt_w</p:attrName>
                                        </p:attrNameLst>
                                      </p:cBhvr>
                                      <p:tavLst>
                                        <p:tav tm="0">
                                          <p:val>
                                            <p:fltVal val="0"/>
                                          </p:val>
                                        </p:tav>
                                        <p:tav tm="100000">
                                          <p:val>
                                            <p:strVal val="#ppt_w"/>
                                          </p:val>
                                        </p:tav>
                                      </p:tavLst>
                                    </p:anim>
                                  </p:childTnLst>
                                </p:cTn>
                              </p:par>
                              <p:par>
                                <p:cTn id="11" presetID="27" presetClass="entr" presetSubtype="0" fill="hold" grpId="0" nodeType="withEffect">
                                  <p:stCondLst>
                                    <p:cond delay="2000"/>
                                  </p:stCondLst>
                                  <p:iterate type="lt">
                                    <p:tmPct val="50000"/>
                                  </p:iterate>
                                  <p:childTnLst>
                                    <p:set>
                                      <p:cBhvr>
                                        <p:cTn id="12" dur="1" fill="hold">
                                          <p:stCondLst>
                                            <p:cond delay="0"/>
                                          </p:stCondLst>
                                        </p:cTn>
                                        <p:tgtEl>
                                          <p:spTgt spid="41"/>
                                        </p:tgtEl>
                                        <p:attrNameLst>
                                          <p:attrName>style.visibility</p:attrName>
                                        </p:attrNameLst>
                                      </p:cBhvr>
                                      <p:to>
                                        <p:strVal val="visible"/>
                                      </p:to>
                                    </p:set>
                                    <p:anim calcmode="discrete" valueType="clr">
                                      <p:cBhvr override="childStyle">
                                        <p:cTn id="13"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1"/>
                                        </p:tgtEl>
                                        <p:attrNameLst>
                                          <p:attrName>fillcolor</p:attrName>
                                        </p:attrNameLst>
                                      </p:cBhvr>
                                      <p:tavLst>
                                        <p:tav tm="0">
                                          <p:val>
                                            <p:clrVal>
                                              <a:schemeClr val="accent2"/>
                                            </p:clrVal>
                                          </p:val>
                                        </p:tav>
                                        <p:tav tm="50000">
                                          <p:val>
                                            <p:clrVal>
                                              <a:schemeClr val="hlink"/>
                                            </p:clrVal>
                                          </p:val>
                                        </p:tav>
                                      </p:tavLst>
                                    </p:anim>
                                    <p:set>
                                      <p:cBhvr>
                                        <p:cTn id="15" dur="80"/>
                                        <p:tgtEl>
                                          <p:spTgt spid="41"/>
                                        </p:tgtEl>
                                        <p:attrNameLst>
                                          <p:attrName>fill.type</p:attrName>
                                        </p:attrNameLst>
                                      </p:cBhvr>
                                      <p:to>
                                        <p:strVal val="solid"/>
                                      </p:to>
                                    </p:set>
                                  </p:childTnLst>
                                </p:cTn>
                              </p:par>
                              <p:par>
                                <p:cTn id="16" presetID="9" presetClass="exit" presetSubtype="0" fill="hold" grpId="1" nodeType="withEffect">
                                  <p:stCondLst>
                                    <p:cond delay="16000"/>
                                  </p:stCondLst>
                                  <p:iterate type="lt">
                                    <p:tmPct val="0"/>
                                  </p:iterate>
                                  <p:childTnLst>
                                    <p:animEffect transition="out" filter="dissolve">
                                      <p:cBhvr>
                                        <p:cTn id="17" dur="500"/>
                                        <p:tgtEl>
                                          <p:spTgt spid="41"/>
                                        </p:tgtEl>
                                      </p:cBhvr>
                                    </p:animEffect>
                                    <p:set>
                                      <p:cBhvr>
                                        <p:cTn id="18"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sp>
        <p:nvSpPr>
          <p:cNvPr id="38" name="TextBox 37"/>
          <p:cNvSpPr txBox="1"/>
          <p:nvPr/>
        </p:nvSpPr>
        <p:spPr>
          <a:xfrm>
            <a:off x="289902" y="289920"/>
            <a:ext cx="8600755"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39" name="TextBox 38"/>
          <p:cNvSpPr txBox="1"/>
          <p:nvPr/>
        </p:nvSpPr>
        <p:spPr>
          <a:xfrm>
            <a:off x="289902" y="1742787"/>
            <a:ext cx="8600755" cy="461665"/>
          </a:xfrm>
          <a:prstGeom prst="rect">
            <a:avLst/>
          </a:prstGeom>
          <a:noFill/>
        </p:spPr>
        <p:txBody>
          <a:bodyPr wrap="square" rtlCol="0">
            <a:spAutoFit/>
          </a:bodyPr>
          <a:lstStyle/>
          <a:p>
            <a:endParaRPr lang="en-US" sz="2400" b="1" i="1" dirty="0">
              <a:solidFill>
                <a:schemeClr val="tx2">
                  <a:lumMod val="20000"/>
                  <a:lumOff val="80000"/>
                </a:schemeClr>
              </a:solidFill>
              <a:latin typeface="Arial Rounded MT Bold"/>
            </a:endParaRPr>
          </a:p>
        </p:txBody>
      </p:sp>
      <p:pic>
        <p:nvPicPr>
          <p:cNvPr id="46" name="Picture 45" descr="fatima before children kneeling.png"/>
          <p:cNvPicPr>
            <a:picLocks noChangeAspect="1"/>
          </p:cNvPicPr>
          <p:nvPr/>
        </p:nvPicPr>
        <p:blipFill>
          <a:blip r:embed="rId3"/>
          <a:stretch>
            <a:fillRect/>
          </a:stretch>
        </p:blipFill>
        <p:spPr>
          <a:xfrm>
            <a:off x="0" y="0"/>
            <a:ext cx="9276917" cy="6886904"/>
          </a:xfrm>
          <a:prstGeom prst="rect">
            <a:avLst/>
          </a:prstGeom>
        </p:spPr>
      </p:pic>
      <p:sp>
        <p:nvSpPr>
          <p:cNvPr id="47" name="TextBox 46"/>
          <p:cNvSpPr txBox="1"/>
          <p:nvPr/>
        </p:nvSpPr>
        <p:spPr>
          <a:xfrm>
            <a:off x="4086241" y="2422080"/>
            <a:ext cx="5190676" cy="830997"/>
          </a:xfrm>
          <a:prstGeom prst="rect">
            <a:avLst/>
          </a:prstGeom>
          <a:noFill/>
        </p:spPr>
        <p:txBody>
          <a:bodyPr wrap="square" rtlCol="0">
            <a:spAutoFit/>
          </a:bodyPr>
          <a:lstStyle/>
          <a:p>
            <a:r>
              <a:rPr lang="en-US" sz="2400" i="1" dirty="0" smtClean="0">
                <a:solidFill>
                  <a:srgbClr val="FFFF00"/>
                </a:solidFill>
                <a:latin typeface="Arial Rounded MT Bold"/>
              </a:rPr>
              <a:t>And here then is the apparition of Mary as a movie special effect. </a:t>
            </a:r>
            <a:endParaRPr lang="en-US" sz="2400" i="1" dirty="0">
              <a:solidFill>
                <a:schemeClr val="bg1"/>
              </a:solidFill>
              <a:latin typeface="Arial Rounded MT Bold"/>
            </a:endParaRPr>
          </a:p>
        </p:txBody>
      </p:sp>
      <p:sp>
        <p:nvSpPr>
          <p:cNvPr id="29" name="TextBox 28"/>
          <p:cNvSpPr txBox="1"/>
          <p:nvPr/>
        </p:nvSpPr>
        <p:spPr>
          <a:xfrm>
            <a:off x="4367267" y="3588093"/>
            <a:ext cx="4416388" cy="1200328"/>
          </a:xfrm>
          <a:prstGeom prst="rect">
            <a:avLst/>
          </a:prstGeom>
          <a:noFill/>
        </p:spPr>
        <p:txBody>
          <a:bodyPr wrap="square" rtlCol="0">
            <a:spAutoFit/>
          </a:bodyPr>
          <a:lstStyle/>
          <a:p>
            <a:r>
              <a:rPr lang="en-US" sz="2400" b="1" i="1" dirty="0" smtClean="0">
                <a:solidFill>
                  <a:schemeClr val="bg1"/>
                </a:solidFill>
                <a:latin typeface="Arial Rounded MT Bold"/>
              </a:rPr>
              <a:t>As shown here it is still very</a:t>
            </a:r>
          </a:p>
          <a:p>
            <a:r>
              <a:rPr lang="en-US" sz="2400" b="1" i="1" dirty="0" smtClean="0">
                <a:solidFill>
                  <a:schemeClr val="bg1"/>
                </a:solidFill>
                <a:latin typeface="Arial Rounded MT Bold"/>
              </a:rPr>
              <a:t>seductive in its power to</a:t>
            </a:r>
          </a:p>
          <a:p>
            <a:r>
              <a:rPr lang="en-US" sz="2400" b="1" i="1" dirty="0" smtClean="0">
                <a:solidFill>
                  <a:schemeClr val="bg1"/>
                </a:solidFill>
                <a:latin typeface="Arial Rounded MT Bold"/>
              </a:rPr>
              <a:t>influence. Such is the lie.</a:t>
            </a:r>
            <a:endParaRPr lang="en-US" sz="2400" b="1"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0000" decel="5000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3000" fill="hold"/>
                                        <p:tgtEl>
                                          <p:spTgt spid="47"/>
                                        </p:tgtEl>
                                        <p:attrNameLst>
                                          <p:attrName>ppt_x</p:attrName>
                                        </p:attrNameLst>
                                      </p:cBhvr>
                                      <p:tavLst>
                                        <p:tav tm="0">
                                          <p:val>
                                            <p:strVal val="0-#ppt_w/2"/>
                                          </p:val>
                                        </p:tav>
                                        <p:tav tm="100000">
                                          <p:val>
                                            <p:strVal val="#ppt_x"/>
                                          </p:val>
                                        </p:tav>
                                      </p:tavLst>
                                    </p:anim>
                                    <p:anim calcmode="lin" valueType="num">
                                      <p:cBhvr additive="base">
                                        <p:cTn id="8" dur="3000" fill="hold"/>
                                        <p:tgtEl>
                                          <p:spTgt spid="47"/>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500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5000"/>
                                        <p:tgtEl>
                                          <p:spTgt spid="29"/>
                                        </p:tgtEl>
                                      </p:cBhvr>
                                    </p:animEffect>
                                  </p:childTnLst>
                                </p:cTn>
                              </p:par>
                              <p:par>
                                <p:cTn id="12" presetID="9"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dissolve">
                                      <p:cBhvr>
                                        <p:cTn id="14" dur="3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9" grpId="0"/>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sp>
        <p:nvSpPr>
          <p:cNvPr id="38" name="TextBox 37"/>
          <p:cNvSpPr txBox="1"/>
          <p:nvPr/>
        </p:nvSpPr>
        <p:spPr>
          <a:xfrm>
            <a:off x="289902" y="289920"/>
            <a:ext cx="8600755" cy="461665"/>
          </a:xfrm>
          <a:prstGeom prst="rect">
            <a:avLst/>
          </a:prstGeom>
          <a:noFill/>
        </p:spPr>
        <p:txBody>
          <a:bodyPr wrap="square" rtlCol="0">
            <a:spAutoFit/>
          </a:bodyPr>
          <a:lstStyle/>
          <a:p>
            <a:endParaRPr lang="en-US" sz="2400" i="1" dirty="0">
              <a:solidFill>
                <a:schemeClr val="bg1"/>
              </a:solidFill>
              <a:latin typeface="Arial Rounded MT Bold"/>
            </a:endParaRPr>
          </a:p>
        </p:txBody>
      </p:sp>
      <p:pic>
        <p:nvPicPr>
          <p:cNvPr id="29" name="Picture 28" descr="Sun Seemed to fall.png"/>
          <p:cNvPicPr>
            <a:picLocks noChangeAspect="1"/>
          </p:cNvPicPr>
          <p:nvPr/>
        </p:nvPicPr>
        <p:blipFill>
          <a:blip r:embed="rId3"/>
          <a:stretch>
            <a:fillRect/>
          </a:stretch>
        </p:blipFill>
        <p:spPr>
          <a:xfrm>
            <a:off x="0" y="51947"/>
            <a:ext cx="9144000" cy="4740265"/>
          </a:xfrm>
          <a:prstGeom prst="rect">
            <a:avLst/>
          </a:prstGeom>
        </p:spPr>
      </p:pic>
      <p:sp>
        <p:nvSpPr>
          <p:cNvPr id="36" name="TextBox 35"/>
          <p:cNvSpPr txBox="1"/>
          <p:nvPr/>
        </p:nvSpPr>
        <p:spPr>
          <a:xfrm>
            <a:off x="289902" y="4792212"/>
            <a:ext cx="8493751" cy="1938992"/>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The sun began to “dance” in the sky, and people could look at the orb without apparent damage to their eyes…then the sun began to spin and a pinwheel of colors flowed out in all directions…then the sun appeared to grow menacing and raced downward toward them…</a:t>
            </a:r>
          </a:p>
        </p:txBody>
      </p:sp>
      <p:sp>
        <p:nvSpPr>
          <p:cNvPr id="37" name="TextBox 36"/>
          <p:cNvSpPr txBox="1"/>
          <p:nvPr/>
        </p:nvSpPr>
        <p:spPr>
          <a:xfrm>
            <a:off x="218911" y="289920"/>
            <a:ext cx="3226555" cy="2677656"/>
          </a:xfrm>
          <a:prstGeom prst="rect">
            <a:avLst/>
          </a:prstGeom>
          <a:noFill/>
        </p:spPr>
        <p:txBody>
          <a:bodyPr wrap="square" rtlCol="0">
            <a:spAutoFit/>
          </a:bodyPr>
          <a:lstStyle/>
          <a:p>
            <a:r>
              <a:rPr lang="en-US" sz="2800" b="1" i="1" dirty="0" smtClean="0">
                <a:solidFill>
                  <a:srgbClr val="FFFF00"/>
                </a:solidFill>
                <a:latin typeface="Arial Rounded MT Bold"/>
              </a:rPr>
              <a:t>70,000 saw this! Even ships at sea…people were on the ground begging for their lives!</a:t>
            </a:r>
            <a:endParaRPr lang="en-US" sz="2800" b="1"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1" nodeType="clickEffect">
                                  <p:stCondLst>
                                    <p:cond delay="0"/>
                                  </p:stCondLst>
                                  <p:iterate type="lt">
                                    <p:tmPct val="50000"/>
                                  </p:iterate>
                                  <p:childTnLst>
                                    <p:set>
                                      <p:cBhvr>
                                        <p:cTn id="6" dur="1" fill="hold">
                                          <p:stCondLst>
                                            <p:cond delay="0"/>
                                          </p:stCondLst>
                                        </p:cTn>
                                        <p:tgtEl>
                                          <p:spTgt spid="36"/>
                                        </p:tgtEl>
                                        <p:attrNameLst>
                                          <p:attrName>style.visibility</p:attrName>
                                        </p:attrNameLst>
                                      </p:cBhvr>
                                      <p:to>
                                        <p:strVal val="visible"/>
                                      </p:to>
                                    </p:set>
                                    <p:anim calcmode="discrete" valueType="clr">
                                      <p:cBhvr override="childStyle">
                                        <p:cTn id="7"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
                                        </p:tgtEl>
                                        <p:attrNameLst>
                                          <p:attrName>fillcolor</p:attrName>
                                        </p:attrNameLst>
                                      </p:cBhvr>
                                      <p:tavLst>
                                        <p:tav tm="0">
                                          <p:val>
                                            <p:clrVal>
                                              <a:schemeClr val="accent2"/>
                                            </p:clrVal>
                                          </p:val>
                                        </p:tav>
                                        <p:tav tm="50000">
                                          <p:val>
                                            <p:clrVal>
                                              <a:schemeClr val="hlink"/>
                                            </p:clrVal>
                                          </p:val>
                                        </p:tav>
                                      </p:tavLst>
                                    </p:anim>
                                    <p:set>
                                      <p:cBhvr>
                                        <p:cTn id="9" dur="80"/>
                                        <p:tgtEl>
                                          <p:spTgt spid="36"/>
                                        </p:tgtEl>
                                        <p:attrNameLst>
                                          <p:attrName>fill.type</p:attrName>
                                        </p:attrNameLst>
                                      </p:cBhvr>
                                      <p:to>
                                        <p:strVal val="solid"/>
                                      </p:to>
                                    </p:set>
                                  </p:childTnLst>
                                </p:cTn>
                              </p:par>
                              <p:par>
                                <p:cTn id="10" presetID="23" presetClass="entr" presetSubtype="16" fill="hold" nodeType="withEffect">
                                  <p:stCondLst>
                                    <p:cond delay="140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2000" fill="hold"/>
                                        <p:tgtEl>
                                          <p:spTgt spid="29"/>
                                        </p:tgtEl>
                                        <p:attrNameLst>
                                          <p:attrName>ppt_w</p:attrName>
                                        </p:attrNameLst>
                                      </p:cBhvr>
                                      <p:tavLst>
                                        <p:tav tm="0">
                                          <p:val>
                                            <p:fltVal val="0"/>
                                          </p:val>
                                        </p:tav>
                                        <p:tav tm="100000">
                                          <p:val>
                                            <p:strVal val="#ppt_w"/>
                                          </p:val>
                                        </p:tav>
                                      </p:tavLst>
                                    </p:anim>
                                    <p:anim calcmode="lin" valueType="num">
                                      <p:cBhvr>
                                        <p:cTn id="13" dur="2000" fill="hold"/>
                                        <p:tgtEl>
                                          <p:spTgt spid="29"/>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7000"/>
                                  </p:stCondLst>
                                  <p:childTnLst>
                                    <p:set>
                                      <p:cBhvr>
                                        <p:cTn id="15" dur="1" fill="hold">
                                          <p:stCondLst>
                                            <p:cond delay="0"/>
                                          </p:stCondLst>
                                        </p:cTn>
                                        <p:tgtEl>
                                          <p:spTgt spid="37"/>
                                        </p:tgtEl>
                                        <p:attrNameLst>
                                          <p:attrName>style.visibility</p:attrName>
                                        </p:attrNameLst>
                                      </p:cBhvr>
                                      <p:to>
                                        <p:strVal val="visible"/>
                                      </p:to>
                                    </p:set>
                                    <p:anim calcmode="lin" valueType="num">
                                      <p:cBhvr>
                                        <p:cTn id="16" dur="2000" fill="hold"/>
                                        <p:tgtEl>
                                          <p:spTgt spid="37"/>
                                        </p:tgtEl>
                                        <p:attrNameLst>
                                          <p:attrName>ppt_w</p:attrName>
                                        </p:attrNameLst>
                                      </p:cBhvr>
                                      <p:tavLst>
                                        <p:tav tm="0">
                                          <p:val>
                                            <p:fltVal val="0"/>
                                          </p:val>
                                        </p:tav>
                                        <p:tav tm="100000">
                                          <p:val>
                                            <p:strVal val="#ppt_w"/>
                                          </p:val>
                                        </p:tav>
                                      </p:tavLst>
                                    </p:anim>
                                    <p:anim calcmode="lin" valueType="num">
                                      <p:cBhvr>
                                        <p:cTn id="17" dur="20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p:bldP spid="37" grpId="0"/>
    </p:bld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pic>
        <p:nvPicPr>
          <p:cNvPr id="37" name="Picture 36" descr="Screen shot 2021-01-14 at 12.20.49 AM.png"/>
          <p:cNvPicPr>
            <a:picLocks noChangeAspect="1"/>
          </p:cNvPicPr>
          <p:nvPr/>
        </p:nvPicPr>
        <p:blipFill>
          <a:blip r:embed="rId3"/>
          <a:stretch>
            <a:fillRect/>
          </a:stretch>
        </p:blipFill>
        <p:spPr>
          <a:xfrm>
            <a:off x="-108342" y="0"/>
            <a:ext cx="9252342" cy="4878405"/>
          </a:xfrm>
          <a:prstGeom prst="rect">
            <a:avLst/>
          </a:prstGeom>
        </p:spPr>
      </p:pic>
      <p:sp>
        <p:nvSpPr>
          <p:cNvPr id="39" name="TextBox 38"/>
          <p:cNvSpPr txBox="1"/>
          <p:nvPr/>
        </p:nvSpPr>
        <p:spPr>
          <a:xfrm>
            <a:off x="289904" y="5106770"/>
            <a:ext cx="8493751" cy="461665"/>
          </a:xfrm>
          <a:prstGeom prst="rect">
            <a:avLst/>
          </a:prstGeom>
          <a:noFill/>
        </p:spPr>
        <p:txBody>
          <a:bodyPr wrap="square" rtlCol="0">
            <a:spAutoFit/>
          </a:bodyPr>
          <a:lstStyle/>
          <a:p>
            <a:r>
              <a:rPr lang="en-US" sz="2400" b="1" i="1" dirty="0" smtClean="0">
                <a:solidFill>
                  <a:srgbClr val="FFFF00"/>
                </a:solidFill>
                <a:latin typeface="Arial Rounded MT Bold"/>
              </a:rPr>
              <a:t>So......what comes next?  </a:t>
            </a:r>
            <a:endParaRPr lang="en-US" sz="2400" b="1" i="1" dirty="0">
              <a:solidFill>
                <a:srgbClr val="FFFF00"/>
              </a:solidFill>
              <a:latin typeface="Arial Rounded MT Bold"/>
            </a:endParaRPr>
          </a:p>
        </p:txBody>
      </p:sp>
      <p:sp>
        <p:nvSpPr>
          <p:cNvPr id="29" name="TextBox 28"/>
          <p:cNvSpPr txBox="1"/>
          <p:nvPr/>
        </p:nvSpPr>
        <p:spPr>
          <a:xfrm>
            <a:off x="289902" y="5922020"/>
            <a:ext cx="8493753" cy="830997"/>
          </a:xfrm>
          <a:prstGeom prst="rect">
            <a:avLst/>
          </a:prstGeom>
          <a:noFill/>
        </p:spPr>
        <p:txBody>
          <a:bodyPr wrap="square" rtlCol="0">
            <a:spAutoFit/>
          </a:bodyPr>
          <a:lstStyle/>
          <a:p>
            <a:r>
              <a:rPr lang="en-US" sz="2400" b="1" i="1" dirty="0" smtClean="0">
                <a:solidFill>
                  <a:schemeClr val="bg1"/>
                </a:solidFill>
                <a:latin typeface="Arial Rounded MT Bold"/>
              </a:rPr>
              <a:t>This is only a prop from “The Day the Earth Stood Still” </a:t>
            </a:r>
          </a:p>
          <a:p>
            <a:r>
              <a:rPr lang="en-US" sz="2400" b="1" i="1" dirty="0" smtClean="0">
                <a:solidFill>
                  <a:schemeClr val="bg1"/>
                </a:solidFill>
                <a:latin typeface="Arial Rounded MT Bold"/>
              </a:rPr>
              <a:t>	But what if it seemed to be real?</a:t>
            </a:r>
            <a:endParaRPr lang="en-US" sz="2400" b="1"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3000"/>
                                        <p:tgtEl>
                                          <p:spTgt spid="37"/>
                                        </p:tgtEl>
                                      </p:cBhvr>
                                    </p:animEffect>
                                    <p:anim calcmode="lin" valueType="num">
                                      <p:cBhvr>
                                        <p:cTn id="8" dur="3000" fill="hold"/>
                                        <p:tgtEl>
                                          <p:spTgt spid="37"/>
                                        </p:tgtEl>
                                        <p:attrNameLst>
                                          <p:attrName>ppt_x</p:attrName>
                                        </p:attrNameLst>
                                      </p:cBhvr>
                                      <p:tavLst>
                                        <p:tav tm="0">
                                          <p:val>
                                            <p:strVal val="#ppt_x"/>
                                          </p:val>
                                        </p:tav>
                                        <p:tav tm="100000">
                                          <p:val>
                                            <p:strVal val="#ppt_x"/>
                                          </p:val>
                                        </p:tav>
                                      </p:tavLst>
                                    </p:anim>
                                    <p:anim calcmode="lin" valueType="num">
                                      <p:cBhvr>
                                        <p:cTn id="9" dur="3000" fill="hold"/>
                                        <p:tgtEl>
                                          <p:spTgt spid="37"/>
                                        </p:tgtEl>
                                        <p:attrNameLst>
                                          <p:attrName>ppt_y</p:attrName>
                                        </p:attrNameLst>
                                      </p:cBhvr>
                                      <p:tavLst>
                                        <p:tav tm="0">
                                          <p:val>
                                            <p:strVal val="#ppt_y+.1"/>
                                          </p:val>
                                        </p:tav>
                                        <p:tav tm="100000">
                                          <p:val>
                                            <p:strVal val="#ppt_y"/>
                                          </p:val>
                                        </p:tav>
                                      </p:tavLst>
                                    </p:anim>
                                  </p:childTnLst>
                                </p:cTn>
                              </p:par>
                              <p:par>
                                <p:cTn id="10" presetID="27" presetClass="entr" presetSubtype="0" fill="hold" grpId="0" nodeType="withEffect">
                                  <p:stCondLst>
                                    <p:cond delay="6000"/>
                                  </p:stCondLst>
                                  <p:iterate type="lt">
                                    <p:tmPct val="50000"/>
                                  </p:iterate>
                                  <p:childTnLst>
                                    <p:set>
                                      <p:cBhvr>
                                        <p:cTn id="11" dur="1" fill="hold">
                                          <p:stCondLst>
                                            <p:cond delay="0"/>
                                          </p:stCondLst>
                                        </p:cTn>
                                        <p:tgtEl>
                                          <p:spTgt spid="29"/>
                                        </p:tgtEl>
                                        <p:attrNameLst>
                                          <p:attrName>style.visibility</p:attrName>
                                        </p:attrNameLst>
                                      </p:cBhvr>
                                      <p:to>
                                        <p:strVal val="visible"/>
                                      </p:to>
                                    </p:set>
                                    <p:anim calcmode="discrete" valueType="clr">
                                      <p:cBhvr override="childStyle">
                                        <p:cTn id="12"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
                                        </p:tgtEl>
                                        <p:attrNameLst>
                                          <p:attrName>fillcolor</p:attrName>
                                        </p:attrNameLst>
                                      </p:cBhvr>
                                      <p:tavLst>
                                        <p:tav tm="0">
                                          <p:val>
                                            <p:clrVal>
                                              <a:schemeClr val="accent2"/>
                                            </p:clrVal>
                                          </p:val>
                                        </p:tav>
                                        <p:tav tm="50000">
                                          <p:val>
                                            <p:clrVal>
                                              <a:schemeClr val="hlink"/>
                                            </p:clrVal>
                                          </p:val>
                                        </p:tav>
                                      </p:tavLst>
                                    </p:anim>
                                    <p:set>
                                      <p:cBhvr>
                                        <p:cTn id="14" dur="80"/>
                                        <p:tgtEl>
                                          <p:spTgt spid="29"/>
                                        </p:tgtEl>
                                        <p:attrNameLst>
                                          <p:attrName>fill.type</p:attrName>
                                        </p:attrNameLst>
                                      </p:cBhvr>
                                      <p:to>
                                        <p:strVal val="solid"/>
                                      </p:to>
                                    </p:set>
                                  </p:childTnLst>
                                </p:cTn>
                              </p:par>
                              <p:par>
                                <p:cTn id="15" presetID="27" presetClass="entr" presetSubtype="0" fill="hold" grpId="2" nodeType="withEffect">
                                  <p:stCondLst>
                                    <p:cond delay="0"/>
                                  </p:stCondLst>
                                  <p:iterate type="lt">
                                    <p:tmPct val="50000"/>
                                  </p:iterate>
                                  <p:childTnLst>
                                    <p:set>
                                      <p:cBhvr>
                                        <p:cTn id="16" dur="1" fill="hold">
                                          <p:stCondLst>
                                            <p:cond delay="0"/>
                                          </p:stCondLst>
                                        </p:cTn>
                                        <p:tgtEl>
                                          <p:spTgt spid="39"/>
                                        </p:tgtEl>
                                        <p:attrNameLst>
                                          <p:attrName>style.visibility</p:attrName>
                                        </p:attrNameLst>
                                      </p:cBhvr>
                                      <p:to>
                                        <p:strVal val="visible"/>
                                      </p:to>
                                    </p:set>
                                    <p:anim calcmode="discrete" valueType="clr">
                                      <p:cBhvr override="childStyle">
                                        <p:cTn id="17"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9"/>
                                        </p:tgtEl>
                                        <p:attrNameLst>
                                          <p:attrName>fillcolor</p:attrName>
                                        </p:attrNameLst>
                                      </p:cBhvr>
                                      <p:tavLst>
                                        <p:tav tm="0">
                                          <p:val>
                                            <p:clrVal>
                                              <a:schemeClr val="accent2"/>
                                            </p:clrVal>
                                          </p:val>
                                        </p:tav>
                                        <p:tav tm="50000">
                                          <p:val>
                                            <p:clrVal>
                                              <a:schemeClr val="hlink"/>
                                            </p:clrVal>
                                          </p:val>
                                        </p:tav>
                                      </p:tavLst>
                                    </p:anim>
                                    <p:set>
                                      <p:cBhvr>
                                        <p:cTn id="19" dur="80"/>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2"/>
      <p:bldP spid="29" grpId="0"/>
    </p:bld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pic>
        <p:nvPicPr>
          <p:cNvPr id="37" name="Picture 36" descr="Screen shot 2021-01-14 at 12.20.49 AM.png"/>
          <p:cNvPicPr>
            <a:picLocks noChangeAspect="1"/>
          </p:cNvPicPr>
          <p:nvPr/>
        </p:nvPicPr>
        <p:blipFill>
          <a:blip r:embed="rId3"/>
          <a:stretch>
            <a:fillRect/>
          </a:stretch>
        </p:blipFill>
        <p:spPr>
          <a:xfrm>
            <a:off x="-108342" y="0"/>
            <a:ext cx="9252342" cy="4878405"/>
          </a:xfrm>
          <a:prstGeom prst="rect">
            <a:avLst/>
          </a:prstGeom>
        </p:spPr>
      </p:pic>
      <p:sp>
        <p:nvSpPr>
          <p:cNvPr id="39" name="TextBox 38"/>
          <p:cNvSpPr txBox="1"/>
          <p:nvPr/>
        </p:nvSpPr>
        <p:spPr>
          <a:xfrm>
            <a:off x="289904" y="5106770"/>
            <a:ext cx="8493751" cy="1569660"/>
          </a:xfrm>
          <a:prstGeom prst="rect">
            <a:avLst/>
          </a:prstGeom>
          <a:noFill/>
        </p:spPr>
        <p:txBody>
          <a:bodyPr wrap="square" rtlCol="0">
            <a:spAutoFit/>
          </a:bodyPr>
          <a:lstStyle/>
          <a:p>
            <a:r>
              <a:rPr lang="en-US" sz="2400" b="1" i="1" dirty="0" smtClean="0">
                <a:solidFill>
                  <a:srgbClr val="8853FF"/>
                </a:solidFill>
                <a:latin typeface="Arial Rounded MT Bold"/>
              </a:rPr>
              <a:t>“And there will be signs in the sun and moon and stars, and upon the earth dismay among nations,…men fainting from fear and the expectation of the things which are coming upon the world…”  Luke 21</a:t>
            </a:r>
            <a:endParaRPr lang="en-US" sz="2400" b="1" i="1" dirty="0">
              <a:solidFill>
                <a:srgbClr val="8853FF"/>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9"/>
                                        </p:tgtEl>
                                        <p:attrNameLst>
                                          <p:attrName>style.visibility</p:attrName>
                                        </p:attrNameLst>
                                      </p:cBhvr>
                                      <p:to>
                                        <p:strVal val="visible"/>
                                      </p:to>
                                    </p:set>
                                    <p:anim calcmode="discrete" valueType="clr">
                                      <p:cBhvr override="childStyle">
                                        <p:cTn id="7"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
                                        </p:tgtEl>
                                        <p:attrNameLst>
                                          <p:attrName>fillcolor</p:attrName>
                                        </p:attrNameLst>
                                      </p:cBhvr>
                                      <p:tavLst>
                                        <p:tav tm="0">
                                          <p:val>
                                            <p:clrVal>
                                              <a:schemeClr val="accent2"/>
                                            </p:clrVal>
                                          </p:val>
                                        </p:tav>
                                        <p:tav tm="50000">
                                          <p:val>
                                            <p:clrVal>
                                              <a:schemeClr val="hlink"/>
                                            </p:clrVal>
                                          </p:val>
                                        </p:tav>
                                      </p:tavLst>
                                    </p:anim>
                                    <p:set>
                                      <p:cBhvr>
                                        <p:cTn id="9" dur="80"/>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pic>
        <p:nvPicPr>
          <p:cNvPr id="37" name="Picture 36" descr="Screen shot 2021-01-14 at 12.20.49 AM.png"/>
          <p:cNvPicPr>
            <a:picLocks noChangeAspect="1"/>
          </p:cNvPicPr>
          <p:nvPr/>
        </p:nvPicPr>
        <p:blipFill>
          <a:blip r:embed="rId3"/>
          <a:stretch>
            <a:fillRect/>
          </a:stretch>
        </p:blipFill>
        <p:spPr>
          <a:xfrm>
            <a:off x="-108342" y="0"/>
            <a:ext cx="9252342" cy="4878405"/>
          </a:xfrm>
          <a:prstGeom prst="rect">
            <a:avLst/>
          </a:prstGeom>
        </p:spPr>
      </p:pic>
      <p:sp>
        <p:nvSpPr>
          <p:cNvPr id="39" name="TextBox 38"/>
          <p:cNvSpPr txBox="1"/>
          <p:nvPr/>
        </p:nvSpPr>
        <p:spPr>
          <a:xfrm>
            <a:off x="1" y="4878405"/>
            <a:ext cx="9144000" cy="1569660"/>
          </a:xfrm>
          <a:prstGeom prst="rect">
            <a:avLst/>
          </a:prstGeom>
          <a:noFill/>
        </p:spPr>
        <p:txBody>
          <a:bodyPr wrap="square" rtlCol="0">
            <a:spAutoFit/>
          </a:bodyPr>
          <a:lstStyle/>
          <a:p>
            <a:r>
              <a:rPr lang="en-US" sz="2400" b="1" i="1" dirty="0" smtClean="0">
                <a:solidFill>
                  <a:schemeClr val="tx2">
                    <a:lumMod val="20000"/>
                    <a:lumOff val="80000"/>
                  </a:schemeClr>
                </a:solidFill>
                <a:latin typeface="Arial Rounded MT Bold"/>
              </a:rPr>
              <a:t>The demonic is well aware of the current culture of UFO’s, and aliens from other worlds.  In fact, the demonic probably made these things up in the first place.  More signs of the End of Days. But it will all be a lie, a lie to frighten the world. </a:t>
            </a:r>
            <a:endParaRPr lang="en-US" sz="2400" b="1" i="1" dirty="0">
              <a:solidFill>
                <a:schemeClr val="tx2">
                  <a:lumMod val="20000"/>
                  <a:lumOff val="80000"/>
                </a:schemeClr>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
                                        </p:tgtEl>
                                        <p:attrNameLst>
                                          <p:attrName>style.visibility</p:attrName>
                                        </p:attrNameLst>
                                      </p:cBhvr>
                                      <p:to>
                                        <p:strVal val="visible"/>
                                      </p:to>
                                    </p:set>
                                    <p:anim calcmode="discrete" valueType="clr">
                                      <p:cBhvr override="childStyle">
                                        <p:cTn id="7"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
                                        </p:tgtEl>
                                        <p:attrNameLst>
                                          <p:attrName>fillcolor</p:attrName>
                                        </p:attrNameLst>
                                      </p:cBhvr>
                                      <p:tavLst>
                                        <p:tav tm="0">
                                          <p:val>
                                            <p:clrVal>
                                              <a:schemeClr val="accent2"/>
                                            </p:clrVal>
                                          </p:val>
                                        </p:tav>
                                        <p:tav tm="50000">
                                          <p:val>
                                            <p:clrVal>
                                              <a:schemeClr val="hlink"/>
                                            </p:clrVal>
                                          </p:val>
                                        </p:tav>
                                      </p:tavLst>
                                    </p:anim>
                                    <p:set>
                                      <p:cBhvr>
                                        <p:cTn id="9" dur="80"/>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pic>
        <p:nvPicPr>
          <p:cNvPr id="36" name="Picture 35" descr="Screen shot 2021-01-11 at 10.40.40 PM.png"/>
          <p:cNvPicPr>
            <a:picLocks noChangeAspect="1"/>
          </p:cNvPicPr>
          <p:nvPr/>
        </p:nvPicPr>
        <p:blipFill>
          <a:blip r:embed="rId3"/>
          <a:stretch>
            <a:fillRect/>
          </a:stretch>
        </p:blipFill>
        <p:spPr>
          <a:xfrm>
            <a:off x="552195" y="289920"/>
            <a:ext cx="8559800" cy="6375400"/>
          </a:xfrm>
          <a:prstGeom prst="rect">
            <a:avLst/>
          </a:prstGeom>
        </p:spPr>
      </p:pic>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pic>
        <p:nvPicPr>
          <p:cNvPr id="10" name="Picture 9" descr="Screen shot 2021-01-07 at 10.29.09 AM.png"/>
          <p:cNvPicPr>
            <a:picLocks noChangeAspect="1"/>
          </p:cNvPicPr>
          <p:nvPr/>
        </p:nvPicPr>
        <p:blipFill>
          <a:blip r:embed="rId3"/>
          <a:stretch>
            <a:fillRect/>
          </a:stretch>
        </p:blipFill>
        <p:spPr>
          <a:xfrm>
            <a:off x="0" y="320675"/>
            <a:ext cx="9144000" cy="5791200"/>
          </a:xfrm>
          <a:prstGeom prst="rect">
            <a:avLst/>
          </a:prstGeom>
        </p:spPr>
      </p:pic>
      <p:sp>
        <p:nvSpPr>
          <p:cNvPr id="11" name="TextBox 10"/>
          <p:cNvSpPr txBox="1"/>
          <p:nvPr/>
        </p:nvSpPr>
        <p:spPr>
          <a:xfrm>
            <a:off x="0" y="5622925"/>
            <a:ext cx="9144000" cy="523220"/>
          </a:xfrm>
          <a:prstGeom prst="rect">
            <a:avLst/>
          </a:prstGeom>
          <a:noFill/>
        </p:spPr>
        <p:txBody>
          <a:bodyPr wrap="square" rtlCol="0">
            <a:spAutoFit/>
          </a:bodyPr>
          <a:lstStyle/>
          <a:p>
            <a:r>
              <a:rPr lang="en-US" sz="2800" i="1" dirty="0" smtClean="0">
                <a:solidFill>
                  <a:schemeClr val="tx2">
                    <a:lumMod val="20000"/>
                    <a:lumOff val="80000"/>
                  </a:schemeClr>
                </a:solidFill>
                <a:latin typeface="Arial Rounded MT Bold"/>
              </a:rPr>
              <a:t>The Eye of Horus is the Eye of the lead Fallen Angel!</a:t>
            </a:r>
            <a:endParaRPr lang="en-US" sz="2800" i="1" dirty="0">
              <a:solidFill>
                <a:schemeClr val="tx2">
                  <a:lumMod val="20000"/>
                  <a:lumOff val="80000"/>
                </a:schemeClr>
              </a:solidFill>
              <a:latin typeface="Arial Rounded MT Bold"/>
            </a:endParaRPr>
          </a:p>
        </p:txBody>
      </p:sp>
      <p:sp>
        <p:nvSpPr>
          <p:cNvPr id="14" name="TextBox 13"/>
          <p:cNvSpPr txBox="1"/>
          <p:nvPr/>
        </p:nvSpPr>
        <p:spPr>
          <a:xfrm>
            <a:off x="0" y="320675"/>
            <a:ext cx="8945555" cy="461665"/>
          </a:xfrm>
          <a:prstGeom prst="rect">
            <a:avLst/>
          </a:prstGeom>
          <a:noFill/>
        </p:spPr>
        <p:txBody>
          <a:bodyPr wrap="square" rtlCol="0">
            <a:spAutoFit/>
          </a:bodyPr>
          <a:lstStyle/>
          <a:p>
            <a:r>
              <a:rPr lang="en-US" sz="2400" b="1" i="1" dirty="0" smtClean="0">
                <a:solidFill>
                  <a:srgbClr val="FFFF00"/>
                </a:solidFill>
                <a:latin typeface="Arial Rounded MT Bold"/>
              </a:rPr>
              <a:t>“How you have fallen from heaven, O Star of the  morning”</a:t>
            </a:r>
            <a:endParaRPr lang="en-US" sz="2400" b="1" i="1" dirty="0">
              <a:solidFill>
                <a:srgbClr val="FFFF00"/>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3000"/>
                                        <p:tgtEl>
                                          <p:spTgt spid="11"/>
                                        </p:tgtEl>
                                      </p:cBhvr>
                                    </p:animEffect>
                                  </p:childTnLst>
                                </p:cTn>
                              </p:par>
                              <p:par>
                                <p:cTn id="8" presetID="9" presetClass="entr" presetSubtype="0" fill="hold"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3000"/>
                                        <p:tgtEl>
                                          <p:spTgt spid="10"/>
                                        </p:tgtEl>
                                      </p:cBhvr>
                                    </p:animEffect>
                                  </p:childTnLst>
                                </p:cTn>
                              </p:par>
                              <p:par>
                                <p:cTn id="11" presetID="23" presetClass="entr" presetSubtype="16" fill="hold" grpId="0" nodeType="withEffect">
                                  <p:stCondLst>
                                    <p:cond delay="60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000" fill="hold"/>
                                        <p:tgtEl>
                                          <p:spTgt spid="14"/>
                                        </p:tgtEl>
                                        <p:attrNameLst>
                                          <p:attrName>ppt_w</p:attrName>
                                        </p:attrNameLst>
                                      </p:cBhvr>
                                      <p:tavLst>
                                        <p:tav tm="0">
                                          <p:val>
                                            <p:fltVal val="0"/>
                                          </p:val>
                                        </p:tav>
                                        <p:tav tm="100000">
                                          <p:val>
                                            <p:strVal val="#ppt_w"/>
                                          </p:val>
                                        </p:tav>
                                      </p:tavLst>
                                    </p:anim>
                                    <p:anim calcmode="lin" valueType="num">
                                      <p:cBhvr>
                                        <p:cTn id="14" dur="2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pic>
        <p:nvPicPr>
          <p:cNvPr id="27" name="Picture 26" descr="Screen shot 2021-01-14 at 12.36.29 AM.png"/>
          <p:cNvPicPr>
            <a:picLocks noChangeAspect="1"/>
          </p:cNvPicPr>
          <p:nvPr/>
        </p:nvPicPr>
        <p:blipFill>
          <a:blip r:embed="rId3"/>
          <a:stretch>
            <a:fillRect/>
          </a:stretch>
        </p:blipFill>
        <p:spPr>
          <a:xfrm>
            <a:off x="2647366" y="289920"/>
            <a:ext cx="3854727" cy="1337817"/>
          </a:xfrm>
          <a:prstGeom prst="rect">
            <a:avLst/>
          </a:prstGeom>
        </p:spPr>
      </p:pic>
      <p:sp>
        <p:nvSpPr>
          <p:cNvPr id="29" name="TextBox 28"/>
          <p:cNvSpPr txBox="1"/>
          <p:nvPr/>
        </p:nvSpPr>
        <p:spPr>
          <a:xfrm>
            <a:off x="289904" y="1960415"/>
            <a:ext cx="8600753" cy="1200328"/>
          </a:xfrm>
          <a:prstGeom prst="rect">
            <a:avLst/>
          </a:prstGeom>
          <a:noFill/>
        </p:spPr>
        <p:txBody>
          <a:bodyPr wrap="square" rtlCol="0">
            <a:spAutoFit/>
          </a:bodyPr>
          <a:lstStyle/>
          <a:p>
            <a:r>
              <a:rPr lang="en-US" sz="2400" i="1" dirty="0" smtClean="0">
                <a:solidFill>
                  <a:schemeClr val="bg1"/>
                </a:solidFill>
                <a:latin typeface="Arial Rounded MT Bold"/>
              </a:rPr>
              <a:t>The third leg on this platform of deceit is Political Control, control that will eventually install the anti-Christ onto the throne of the world. </a:t>
            </a:r>
            <a:endParaRPr lang="en-US" sz="2400" i="1" dirty="0">
              <a:solidFill>
                <a:schemeClr val="bg1"/>
              </a:solidFill>
              <a:latin typeface="Arial Rounded MT Bold"/>
            </a:endParaRPr>
          </a:p>
        </p:txBody>
      </p:sp>
      <p:sp>
        <p:nvSpPr>
          <p:cNvPr id="37" name="Down Arrow 36"/>
          <p:cNvSpPr/>
          <p:nvPr/>
        </p:nvSpPr>
        <p:spPr>
          <a:xfrm>
            <a:off x="4296700" y="3464983"/>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Donut 37"/>
          <p:cNvSpPr/>
          <p:nvPr/>
        </p:nvSpPr>
        <p:spPr>
          <a:xfrm>
            <a:off x="2026745" y="5014079"/>
            <a:ext cx="5147934" cy="1646338"/>
          </a:xfrm>
          <a:prstGeom prst="donut">
            <a:avLst>
              <a:gd name="adj" fmla="val 52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1" name="TextBox 40"/>
          <p:cNvSpPr txBox="1"/>
          <p:nvPr/>
        </p:nvSpPr>
        <p:spPr>
          <a:xfrm>
            <a:off x="2567706" y="5398800"/>
            <a:ext cx="4242159" cy="954107"/>
          </a:xfrm>
          <a:prstGeom prst="rect">
            <a:avLst/>
          </a:prstGeom>
          <a:noFill/>
        </p:spPr>
        <p:txBody>
          <a:bodyPr wrap="square" rtlCol="0">
            <a:spAutoFit/>
          </a:bodyPr>
          <a:lstStyle/>
          <a:p>
            <a:r>
              <a:rPr lang="en-US" sz="2800" i="1" dirty="0" smtClean="0">
                <a:solidFill>
                  <a:schemeClr val="bg2">
                    <a:lumMod val="90000"/>
                  </a:schemeClr>
                </a:solidFill>
                <a:latin typeface="Arial Rounded MT Bold"/>
              </a:rPr>
              <a:t>One World Government</a:t>
            </a:r>
          </a:p>
          <a:p>
            <a:r>
              <a:rPr lang="en-US" sz="2800" i="1" dirty="0" smtClean="0">
                <a:solidFill>
                  <a:schemeClr val="bg2">
                    <a:lumMod val="90000"/>
                  </a:schemeClr>
                </a:solidFill>
                <a:latin typeface="Arial Rounded MT Bold"/>
              </a:rPr>
              <a:t>            Anti-Christ </a:t>
            </a:r>
            <a:endParaRPr lang="en-US" sz="2800" i="1" dirty="0">
              <a:solidFill>
                <a:schemeClr val="bg2">
                  <a:lumMod val="90000"/>
                </a:schemeClr>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par>
                                <p:cTn id="11" presetID="27" presetClass="entr" presetSubtype="0" fill="hold" grpId="0" nodeType="withEffect">
                                  <p:stCondLst>
                                    <p:cond delay="3000"/>
                                  </p:stCondLst>
                                  <p:iterate type="lt">
                                    <p:tmPct val="50000"/>
                                  </p:iterate>
                                  <p:childTnLst>
                                    <p:set>
                                      <p:cBhvr>
                                        <p:cTn id="12" dur="1" fill="hold">
                                          <p:stCondLst>
                                            <p:cond delay="0"/>
                                          </p:stCondLst>
                                        </p:cTn>
                                        <p:tgtEl>
                                          <p:spTgt spid="29"/>
                                        </p:tgtEl>
                                        <p:attrNameLst>
                                          <p:attrName>style.visibility</p:attrName>
                                        </p:attrNameLst>
                                      </p:cBhvr>
                                      <p:to>
                                        <p:strVal val="visible"/>
                                      </p:to>
                                    </p:set>
                                    <p:anim calcmode="discrete" valueType="clr">
                                      <p:cBhvr override="childStyle">
                                        <p:cTn id="13"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9"/>
                                        </p:tgtEl>
                                        <p:attrNameLst>
                                          <p:attrName>fillcolor</p:attrName>
                                        </p:attrNameLst>
                                      </p:cBhvr>
                                      <p:tavLst>
                                        <p:tav tm="0">
                                          <p:val>
                                            <p:clrVal>
                                              <a:schemeClr val="accent2"/>
                                            </p:clrVal>
                                          </p:val>
                                        </p:tav>
                                        <p:tav tm="50000">
                                          <p:val>
                                            <p:clrVal>
                                              <a:schemeClr val="hlink"/>
                                            </p:clrVal>
                                          </p:val>
                                        </p:tav>
                                      </p:tavLst>
                                    </p:anim>
                                    <p:set>
                                      <p:cBhvr>
                                        <p:cTn id="15" dur="80"/>
                                        <p:tgtEl>
                                          <p:spTgt spid="29"/>
                                        </p:tgtEl>
                                        <p:attrNameLst>
                                          <p:attrName>fill.type</p:attrName>
                                        </p:attrNameLst>
                                      </p:cBhvr>
                                      <p:to>
                                        <p:strVal val="solid"/>
                                      </p:to>
                                    </p:set>
                                  </p:childTnLst>
                                </p:cTn>
                              </p:par>
                              <p:par>
                                <p:cTn id="16" presetID="2" presetClass="entr" presetSubtype="4" accel="50000" decel="50000" fill="hold" grpId="0" nodeType="withEffect">
                                  <p:stCondLst>
                                    <p:cond delay="500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2000" fill="hold"/>
                                        <p:tgtEl>
                                          <p:spTgt spid="37"/>
                                        </p:tgtEl>
                                        <p:attrNameLst>
                                          <p:attrName>ppt_x</p:attrName>
                                        </p:attrNameLst>
                                      </p:cBhvr>
                                      <p:tavLst>
                                        <p:tav tm="0">
                                          <p:val>
                                            <p:strVal val="#ppt_x"/>
                                          </p:val>
                                        </p:tav>
                                        <p:tav tm="100000">
                                          <p:val>
                                            <p:strVal val="#ppt_x"/>
                                          </p:val>
                                        </p:tav>
                                      </p:tavLst>
                                    </p:anim>
                                    <p:anim calcmode="lin" valueType="num">
                                      <p:cBhvr additive="base">
                                        <p:cTn id="19" dur="2000" fill="hold"/>
                                        <p:tgtEl>
                                          <p:spTgt spid="37"/>
                                        </p:tgtEl>
                                        <p:attrNameLst>
                                          <p:attrName>ppt_y</p:attrName>
                                        </p:attrNameLst>
                                      </p:cBhvr>
                                      <p:tavLst>
                                        <p:tav tm="0">
                                          <p:val>
                                            <p:strVal val="1+#ppt_h/2"/>
                                          </p:val>
                                        </p:tav>
                                        <p:tav tm="100000">
                                          <p:val>
                                            <p:strVal val="#ppt_y"/>
                                          </p:val>
                                        </p:tav>
                                      </p:tavLst>
                                    </p:anim>
                                  </p:childTnLst>
                                </p:cTn>
                              </p:par>
                              <p:par>
                                <p:cTn id="20" presetID="35" presetClass="entr" presetSubtype="0" fill="hold" grpId="0" nodeType="withEffect">
                                  <p:stCondLst>
                                    <p:cond delay="70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2000"/>
                                        <p:tgtEl>
                                          <p:spTgt spid="41"/>
                                        </p:tgtEl>
                                      </p:cBhvr>
                                    </p:animEffect>
                                    <p:anim calcmode="lin" valueType="num">
                                      <p:cBhvr>
                                        <p:cTn id="23" dur="2000" fill="hold"/>
                                        <p:tgtEl>
                                          <p:spTgt spid="41"/>
                                        </p:tgtEl>
                                        <p:attrNameLst>
                                          <p:attrName>style.rotation</p:attrName>
                                        </p:attrNameLst>
                                      </p:cBhvr>
                                      <p:tavLst>
                                        <p:tav tm="0">
                                          <p:val>
                                            <p:fltVal val="720"/>
                                          </p:val>
                                        </p:tav>
                                        <p:tav tm="100000">
                                          <p:val>
                                            <p:fltVal val="0"/>
                                          </p:val>
                                        </p:tav>
                                      </p:tavLst>
                                    </p:anim>
                                    <p:anim calcmode="lin" valueType="num">
                                      <p:cBhvr>
                                        <p:cTn id="24" dur="2000" fill="hold"/>
                                        <p:tgtEl>
                                          <p:spTgt spid="41"/>
                                        </p:tgtEl>
                                        <p:attrNameLst>
                                          <p:attrName>ppt_h</p:attrName>
                                        </p:attrNameLst>
                                      </p:cBhvr>
                                      <p:tavLst>
                                        <p:tav tm="0">
                                          <p:val>
                                            <p:fltVal val="0"/>
                                          </p:val>
                                        </p:tav>
                                        <p:tav tm="100000">
                                          <p:val>
                                            <p:strVal val="#ppt_h"/>
                                          </p:val>
                                        </p:tav>
                                      </p:tavLst>
                                    </p:anim>
                                    <p:anim calcmode="lin" valueType="num">
                                      <p:cBhvr>
                                        <p:cTn id="25"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animBg="1"/>
      <p:bldP spid="41" grpId="0"/>
    </p:bld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312433" y="4800959"/>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9" name="TextBox 28"/>
          <p:cNvSpPr txBox="1"/>
          <p:nvPr/>
        </p:nvSpPr>
        <p:spPr>
          <a:xfrm>
            <a:off x="289904" y="461665"/>
            <a:ext cx="8493751" cy="1569660"/>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Each summer in July there gathers near San Francisco the mighty men of the world, a group of great wealth and power …part of the conspiracy to make the world ready to receive Anti-Christ. </a:t>
            </a:r>
            <a:endParaRPr lang="en-US" sz="2400" i="1" dirty="0">
              <a:solidFill>
                <a:schemeClr val="tx2">
                  <a:lumMod val="20000"/>
                  <a:lumOff val="80000"/>
                </a:schemeClr>
              </a:solidFill>
              <a:latin typeface="Arial Rounded MT Bold"/>
            </a:endParaRPr>
          </a:p>
        </p:txBody>
      </p:sp>
      <p:sp>
        <p:nvSpPr>
          <p:cNvPr id="36" name="TextBox 35"/>
          <p:cNvSpPr txBox="1"/>
          <p:nvPr/>
        </p:nvSpPr>
        <p:spPr>
          <a:xfrm>
            <a:off x="289902" y="2804885"/>
            <a:ext cx="8493753" cy="461665"/>
          </a:xfrm>
          <a:prstGeom prst="rect">
            <a:avLst/>
          </a:prstGeom>
          <a:noFill/>
        </p:spPr>
        <p:txBody>
          <a:bodyPr wrap="square" rtlCol="0">
            <a:spAutoFit/>
          </a:bodyPr>
          <a:lstStyle/>
          <a:p>
            <a:r>
              <a:rPr lang="en-US" sz="2400" b="1" i="1" dirty="0" smtClean="0">
                <a:solidFill>
                  <a:srgbClr val="FFFF00"/>
                </a:solidFill>
                <a:latin typeface="Arial Rounded MT Bold"/>
              </a:rPr>
              <a:t>This is the story of the Bohemian Grove…</a:t>
            </a:r>
            <a:endParaRPr lang="en-US" sz="2400" b="1" i="1" dirty="0">
              <a:solidFill>
                <a:srgbClr val="FFFF00"/>
              </a:solidFill>
              <a:latin typeface="Arial Rounded MT Bold"/>
            </a:endParaRPr>
          </a:p>
        </p:txBody>
      </p:sp>
      <p:pic>
        <p:nvPicPr>
          <p:cNvPr id="37" name="Picture 36" descr="Screen shot 2021-01-14 at 2.32.19 PM.png"/>
          <p:cNvPicPr>
            <a:picLocks noChangeAspect="1"/>
          </p:cNvPicPr>
          <p:nvPr/>
        </p:nvPicPr>
        <p:blipFill>
          <a:blip r:embed="rId3"/>
          <a:stretch>
            <a:fillRect/>
          </a:stretch>
        </p:blipFill>
        <p:spPr>
          <a:xfrm>
            <a:off x="2631704" y="3321795"/>
            <a:ext cx="3978550" cy="3384569"/>
          </a:xfrm>
          <a:prstGeom prst="rect">
            <a:avLst/>
          </a:prstGeom>
        </p:spPr>
      </p:pic>
      <p:sp>
        <p:nvSpPr>
          <p:cNvPr id="38" name="TextBox 37"/>
          <p:cNvSpPr txBox="1"/>
          <p:nvPr/>
        </p:nvSpPr>
        <p:spPr>
          <a:xfrm>
            <a:off x="312433" y="3537110"/>
            <a:ext cx="2056924" cy="3046988"/>
          </a:xfrm>
          <a:prstGeom prst="rect">
            <a:avLst/>
          </a:prstGeom>
          <a:noFill/>
        </p:spPr>
        <p:txBody>
          <a:bodyPr wrap="square" rtlCol="0">
            <a:spAutoFit/>
          </a:bodyPr>
          <a:lstStyle/>
          <a:p>
            <a:r>
              <a:rPr lang="en-US" sz="2400" i="1" dirty="0" smtClean="0">
                <a:solidFill>
                  <a:srgbClr val="80DFFF"/>
                </a:solidFill>
                <a:latin typeface="Arial Rounded MT Bold"/>
              </a:rPr>
              <a:t>These men are here for a size  comparison. The occult owl idol is immense in size.  </a:t>
            </a:r>
            <a:endParaRPr lang="en-US" sz="2400" i="1" dirty="0">
              <a:solidFill>
                <a:srgbClr val="80DFFF"/>
              </a:solidFill>
              <a:latin typeface="Arial Rounded MT Bold"/>
            </a:endParaRPr>
          </a:p>
        </p:txBody>
      </p:sp>
      <p:sp>
        <p:nvSpPr>
          <p:cNvPr id="41" name="Donut 40"/>
          <p:cNvSpPr/>
          <p:nvPr/>
        </p:nvSpPr>
        <p:spPr>
          <a:xfrm>
            <a:off x="4620979" y="5537299"/>
            <a:ext cx="1351164" cy="1169065"/>
          </a:xfrm>
          <a:prstGeom prst="donut">
            <a:avLst>
              <a:gd name="adj" fmla="val 24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43" name="Straight Arrow Connector 42"/>
          <p:cNvCxnSpPr/>
          <p:nvPr/>
        </p:nvCxnSpPr>
        <p:spPr>
          <a:xfrm flipV="1">
            <a:off x="1822243" y="6212582"/>
            <a:ext cx="2798736" cy="165669"/>
          </a:xfrm>
          <a:prstGeom prst="straightConnector1">
            <a:avLst/>
          </a:prstGeom>
          <a:ln>
            <a:solidFill>
              <a:schemeClr val="accent1">
                <a:alpha val="97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0" fill="hold"/>
                                        <p:tgtEl>
                                          <p:spTgt spid="29"/>
                                        </p:tgtEl>
                                        <p:attrNameLst>
                                          <p:attrName>ppt_x</p:attrName>
                                        </p:attrNameLst>
                                      </p:cBhvr>
                                      <p:tavLst>
                                        <p:tav tm="0">
                                          <p:val>
                                            <p:strVal val="#ppt_x"/>
                                          </p:val>
                                        </p:tav>
                                        <p:tav tm="100000">
                                          <p:val>
                                            <p:strVal val="#ppt_x"/>
                                          </p:val>
                                        </p:tav>
                                      </p:tavLst>
                                    </p:anim>
                                    <p:anim calcmode="lin" valueType="num">
                                      <p:cBhvr additive="base">
                                        <p:cTn id="8" dur="5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70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1000" fill="hold"/>
                                        <p:tgtEl>
                                          <p:spTgt spid="38"/>
                                        </p:tgtEl>
                                        <p:attrNameLst>
                                          <p:attrName>ppt_x</p:attrName>
                                        </p:attrNameLst>
                                      </p:cBhvr>
                                      <p:tavLst>
                                        <p:tav tm="0">
                                          <p:val>
                                            <p:strVal val="#ppt_x"/>
                                          </p:val>
                                        </p:tav>
                                        <p:tav tm="100000">
                                          <p:val>
                                            <p:strVal val="#ppt_x"/>
                                          </p:val>
                                        </p:tav>
                                      </p:tavLst>
                                    </p:anim>
                                    <p:anim calcmode="lin" valueType="num">
                                      <p:cBhvr additive="base">
                                        <p:cTn id="12" dur="1000" fill="hold"/>
                                        <p:tgtEl>
                                          <p:spTgt spid="38"/>
                                        </p:tgtEl>
                                        <p:attrNameLst>
                                          <p:attrName>ppt_y</p:attrName>
                                        </p:attrNameLst>
                                      </p:cBhvr>
                                      <p:tavLst>
                                        <p:tav tm="0">
                                          <p:val>
                                            <p:strVal val="1+#ppt_h/2"/>
                                          </p:val>
                                        </p:tav>
                                        <p:tav tm="100000">
                                          <p:val>
                                            <p:strVal val="#ppt_y"/>
                                          </p:val>
                                        </p:tav>
                                      </p:tavLst>
                                    </p:anim>
                                  </p:childTnLst>
                                </p:cTn>
                              </p:par>
                              <p:par>
                                <p:cTn id="13" presetID="9" presetClass="entr" presetSubtype="0" fill="hold" grpId="0" nodeType="withEffect">
                                  <p:stCondLst>
                                    <p:cond delay="7000"/>
                                  </p:stCondLst>
                                  <p:childTnLst>
                                    <p:set>
                                      <p:cBhvr>
                                        <p:cTn id="14" dur="1" fill="hold">
                                          <p:stCondLst>
                                            <p:cond delay="0"/>
                                          </p:stCondLst>
                                        </p:cTn>
                                        <p:tgtEl>
                                          <p:spTgt spid="41"/>
                                        </p:tgtEl>
                                        <p:attrNameLst>
                                          <p:attrName>style.visibility</p:attrName>
                                        </p:attrNameLst>
                                      </p:cBhvr>
                                      <p:to>
                                        <p:strVal val="visible"/>
                                      </p:to>
                                    </p:set>
                                    <p:animEffect transition="in" filter="dissolve">
                                      <p:cBhvr>
                                        <p:cTn id="15" dur="1000"/>
                                        <p:tgtEl>
                                          <p:spTgt spid="41"/>
                                        </p:tgtEl>
                                      </p:cBhvr>
                                    </p:animEffect>
                                  </p:childTnLst>
                                </p:cTn>
                              </p:par>
                              <p:par>
                                <p:cTn id="16" presetID="9"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0"/>
                                        <p:tgtEl>
                                          <p:spTgt spid="37"/>
                                        </p:tgtEl>
                                      </p:cBhvr>
                                    </p:animEffect>
                                  </p:childTnLst>
                                </p:cTn>
                              </p:par>
                              <p:par>
                                <p:cTn id="19" presetID="27" presetClass="entr" presetSubtype="0" fill="hold" grpId="0" nodeType="withEffect">
                                  <p:stCondLst>
                                    <p:cond delay="0"/>
                                  </p:stCondLst>
                                  <p:iterate type="lt">
                                    <p:tmPct val="50000"/>
                                  </p:iterate>
                                  <p:childTnLst>
                                    <p:set>
                                      <p:cBhvr>
                                        <p:cTn id="20" dur="1" fill="hold">
                                          <p:stCondLst>
                                            <p:cond delay="0"/>
                                          </p:stCondLst>
                                        </p:cTn>
                                        <p:tgtEl>
                                          <p:spTgt spid="36"/>
                                        </p:tgtEl>
                                        <p:attrNameLst>
                                          <p:attrName>style.visibility</p:attrName>
                                        </p:attrNameLst>
                                      </p:cBhvr>
                                      <p:to>
                                        <p:strVal val="visible"/>
                                      </p:to>
                                    </p:set>
                                    <p:anim calcmode="discrete" valueType="clr">
                                      <p:cBhvr override="childStyle">
                                        <p:cTn id="21"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6"/>
                                        </p:tgtEl>
                                        <p:attrNameLst>
                                          <p:attrName>fillcolor</p:attrName>
                                        </p:attrNameLst>
                                      </p:cBhvr>
                                      <p:tavLst>
                                        <p:tav tm="0">
                                          <p:val>
                                            <p:clrVal>
                                              <a:schemeClr val="accent2"/>
                                            </p:clrVal>
                                          </p:val>
                                        </p:tav>
                                        <p:tav tm="50000">
                                          <p:val>
                                            <p:clrVal>
                                              <a:schemeClr val="hlink"/>
                                            </p:clrVal>
                                          </p:val>
                                        </p:tav>
                                      </p:tavLst>
                                    </p:anim>
                                    <p:set>
                                      <p:cBhvr>
                                        <p:cTn id="23" dur="80"/>
                                        <p:tgtEl>
                                          <p:spTgt spid="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38" grpId="0"/>
      <p:bldP spid="41" grpId="0" animBg="1"/>
    </p:bld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36" name="TextBox 35"/>
          <p:cNvSpPr txBox="1"/>
          <p:nvPr/>
        </p:nvSpPr>
        <p:spPr>
          <a:xfrm>
            <a:off x="8876" y="59087"/>
            <a:ext cx="8493753" cy="461665"/>
          </a:xfrm>
          <a:prstGeom prst="rect">
            <a:avLst/>
          </a:prstGeom>
          <a:noFill/>
        </p:spPr>
        <p:txBody>
          <a:bodyPr wrap="square" rtlCol="0">
            <a:spAutoFit/>
          </a:bodyPr>
          <a:lstStyle/>
          <a:p>
            <a:r>
              <a:rPr lang="en-US" sz="2400" b="1" i="1" dirty="0" smtClean="0">
                <a:solidFill>
                  <a:srgbClr val="FFFF00"/>
                </a:solidFill>
                <a:latin typeface="Arial Rounded MT Bold"/>
              </a:rPr>
              <a:t>                                   the Bohemian Grove…</a:t>
            </a:r>
            <a:endParaRPr lang="en-US" sz="2400" b="1" i="1" dirty="0">
              <a:solidFill>
                <a:srgbClr val="FFFF00"/>
              </a:solidFill>
              <a:latin typeface="Arial Rounded MT Bold"/>
            </a:endParaRPr>
          </a:p>
        </p:txBody>
      </p:sp>
      <p:pic>
        <p:nvPicPr>
          <p:cNvPr id="37" name="Picture 36" descr="Screen shot 2021-01-14 at 2.32.19 PM.png"/>
          <p:cNvPicPr>
            <a:picLocks noChangeAspect="1"/>
          </p:cNvPicPr>
          <p:nvPr/>
        </p:nvPicPr>
        <p:blipFill>
          <a:blip r:embed="rId3"/>
          <a:stretch>
            <a:fillRect/>
          </a:stretch>
        </p:blipFill>
        <p:spPr>
          <a:xfrm>
            <a:off x="680299" y="461665"/>
            <a:ext cx="7340624" cy="6244699"/>
          </a:xfrm>
          <a:prstGeom prst="rect">
            <a:avLst/>
          </a:prstGeom>
        </p:spPr>
      </p:pic>
      <p:sp>
        <p:nvSpPr>
          <p:cNvPr id="38" name="TextBox 37"/>
          <p:cNvSpPr txBox="1"/>
          <p:nvPr/>
        </p:nvSpPr>
        <p:spPr>
          <a:xfrm>
            <a:off x="1324141" y="5922020"/>
            <a:ext cx="6185708" cy="830997"/>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The most powerful men in the world doing Druid rites to an Owl god of fire</a:t>
            </a:r>
            <a:endParaRPr lang="en-US" sz="2400" i="1" dirty="0">
              <a:solidFill>
                <a:schemeClr val="tx2">
                  <a:lumMod val="20000"/>
                  <a:lumOff val="80000"/>
                </a:schemeClr>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0"/>
                                        <p:tgtEl>
                                          <p:spTgt spid="37"/>
                                        </p:tgtEl>
                                      </p:cBhvr>
                                    </p:animEffect>
                                  </p:childTnLst>
                                </p:cTn>
                              </p:par>
                              <p:par>
                                <p:cTn id="8" presetID="2" presetClass="entr" presetSubtype="12" accel="50000" decel="50000" fill="hold" grpId="0" nodeType="withEffect">
                                  <p:stCondLst>
                                    <p:cond delay="300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000" fill="hold"/>
                                        <p:tgtEl>
                                          <p:spTgt spid="36"/>
                                        </p:tgtEl>
                                        <p:attrNameLst>
                                          <p:attrName>ppt_x</p:attrName>
                                        </p:attrNameLst>
                                      </p:cBhvr>
                                      <p:tavLst>
                                        <p:tav tm="0">
                                          <p:val>
                                            <p:strVal val="0-#ppt_w/2"/>
                                          </p:val>
                                        </p:tav>
                                        <p:tav tm="100000">
                                          <p:val>
                                            <p:strVal val="#ppt_x"/>
                                          </p:val>
                                        </p:tav>
                                      </p:tavLst>
                                    </p:anim>
                                    <p:anim calcmode="lin" valueType="num">
                                      <p:cBhvr additive="base">
                                        <p:cTn id="11" dur="3000" fill="hold"/>
                                        <p:tgtEl>
                                          <p:spTgt spid="36"/>
                                        </p:tgtEl>
                                        <p:attrNameLst>
                                          <p:attrName>ppt_y</p:attrName>
                                        </p:attrNameLst>
                                      </p:cBhvr>
                                      <p:tavLst>
                                        <p:tav tm="0">
                                          <p:val>
                                            <p:strVal val="1+#ppt_h/2"/>
                                          </p:val>
                                        </p:tav>
                                        <p:tav tm="100000">
                                          <p:val>
                                            <p:strVal val="#ppt_y"/>
                                          </p:val>
                                        </p:tav>
                                      </p:tavLst>
                                    </p:anim>
                                  </p:childTnLst>
                                </p:cTn>
                              </p:par>
                              <p:par>
                                <p:cTn id="12" presetID="27" presetClass="entr" presetSubtype="0" fill="hold" grpId="0" nodeType="withEffect">
                                  <p:stCondLst>
                                    <p:cond delay="7000"/>
                                  </p:stCondLst>
                                  <p:iterate type="lt">
                                    <p:tmPct val="50000"/>
                                  </p:iterate>
                                  <p:childTnLst>
                                    <p:set>
                                      <p:cBhvr>
                                        <p:cTn id="13" dur="1" fill="hold">
                                          <p:stCondLst>
                                            <p:cond delay="0"/>
                                          </p:stCondLst>
                                        </p:cTn>
                                        <p:tgtEl>
                                          <p:spTgt spid="38"/>
                                        </p:tgtEl>
                                        <p:attrNameLst>
                                          <p:attrName>style.visibility</p:attrName>
                                        </p:attrNameLst>
                                      </p:cBhvr>
                                      <p:to>
                                        <p:strVal val="visible"/>
                                      </p:to>
                                    </p:set>
                                    <p:anim calcmode="discrete" valueType="clr">
                                      <p:cBhvr override="childStyle">
                                        <p:cTn id="14"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8"/>
                                        </p:tgtEl>
                                        <p:attrNameLst>
                                          <p:attrName>fillcolor</p:attrName>
                                        </p:attrNameLst>
                                      </p:cBhvr>
                                      <p:tavLst>
                                        <p:tav tm="0">
                                          <p:val>
                                            <p:clrVal>
                                              <a:schemeClr val="accent2"/>
                                            </p:clrVal>
                                          </p:val>
                                        </p:tav>
                                        <p:tav tm="50000">
                                          <p:val>
                                            <p:clrVal>
                                              <a:schemeClr val="hlink"/>
                                            </p:clrVal>
                                          </p:val>
                                        </p:tav>
                                      </p:tavLst>
                                    </p:anim>
                                    <p:set>
                                      <p:cBhvr>
                                        <p:cTn id="16"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1569660"/>
          </a:xfrm>
          <a:prstGeom prst="rect">
            <a:avLst/>
          </a:prstGeom>
          <a:noFill/>
        </p:spPr>
        <p:txBody>
          <a:bodyPr wrap="square" rtlCol="0">
            <a:spAutoFit/>
          </a:bodyPr>
          <a:lstStyle/>
          <a:p>
            <a:r>
              <a:rPr lang="en-US" sz="2400" i="1" dirty="0" smtClean="0">
                <a:solidFill>
                  <a:srgbClr val="FFFF00"/>
                </a:solidFill>
                <a:latin typeface="Arial Rounded MT Bold"/>
              </a:rPr>
              <a:t>It is almost beyond belief, but for the last 130 years the leaders of countries, banking, and media have been meeting in secret, at the Bohemian Grove, near San Francisco, </a:t>
            </a:r>
            <a:endParaRPr lang="en-US" sz="2400" i="1" dirty="0">
              <a:solidFill>
                <a:srgbClr val="FFFF00"/>
              </a:solidFill>
              <a:latin typeface="Arial Rounded MT Bold"/>
            </a:endParaRPr>
          </a:p>
        </p:txBody>
      </p:sp>
      <p:pic>
        <p:nvPicPr>
          <p:cNvPr id="37" name="Picture 36" descr="Screen shot 2021-01-14 at 2.32.19 PM.png"/>
          <p:cNvPicPr>
            <a:picLocks noChangeAspect="1"/>
          </p:cNvPicPr>
          <p:nvPr/>
        </p:nvPicPr>
        <p:blipFill>
          <a:blip r:embed="rId3"/>
          <a:stretch>
            <a:fillRect/>
          </a:stretch>
        </p:blipFill>
        <p:spPr>
          <a:xfrm>
            <a:off x="3892973" y="2787441"/>
            <a:ext cx="4377978" cy="3724365"/>
          </a:xfrm>
          <a:prstGeom prst="rect">
            <a:avLst/>
          </a:prstGeom>
        </p:spPr>
      </p:pic>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sp>
        <p:nvSpPr>
          <p:cNvPr id="32" name="TextBox 31"/>
          <p:cNvSpPr txBox="1"/>
          <p:nvPr/>
        </p:nvSpPr>
        <p:spPr>
          <a:xfrm>
            <a:off x="0" y="1591083"/>
            <a:ext cx="8598989" cy="1569660"/>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Grown men doing ancient Druid rites, often without clothing, and burning a child in effigy…they say. </a:t>
            </a:r>
          </a:p>
          <a:p>
            <a:endParaRPr lang="en-US" sz="2400" i="1" dirty="0" smtClean="0">
              <a:solidFill>
                <a:schemeClr val="tx2">
                  <a:lumMod val="20000"/>
                  <a:lumOff val="80000"/>
                </a:schemeClr>
              </a:solidFill>
              <a:latin typeface="Arial Rounded MT Bold"/>
            </a:endParaRPr>
          </a:p>
          <a:p>
            <a:r>
              <a:rPr lang="en-US" sz="2400" i="1" dirty="0" smtClean="0">
                <a:solidFill>
                  <a:schemeClr val="tx2">
                    <a:lumMod val="20000"/>
                    <a:lumOff val="80000"/>
                  </a:schemeClr>
                </a:solidFill>
                <a:latin typeface="Arial Rounded MT Bold"/>
              </a:rPr>
              <a:t>(We can only hope the child is only an effigy!)</a:t>
            </a:r>
            <a:endParaRPr lang="en-US" sz="2400" i="1" dirty="0">
              <a:solidFill>
                <a:schemeClr val="tx2">
                  <a:lumMod val="20000"/>
                  <a:lumOff val="80000"/>
                </a:schemeClr>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
                                        </p:tgtEl>
                                        <p:attrNameLst>
                                          <p:attrName>style.visibility</p:attrName>
                                        </p:attrNameLst>
                                      </p:cBhvr>
                                      <p:to>
                                        <p:strVal val="visible"/>
                                      </p:to>
                                    </p:set>
                                    <p:anim calcmode="discrete" valueType="clr">
                                      <p:cBhvr override="childStyle">
                                        <p:cTn id="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
                                        </p:tgtEl>
                                        <p:attrNameLst>
                                          <p:attrName>fillcolor</p:attrName>
                                        </p:attrNameLst>
                                      </p:cBhvr>
                                      <p:tavLst>
                                        <p:tav tm="0">
                                          <p:val>
                                            <p:clrVal>
                                              <a:schemeClr val="accent2"/>
                                            </p:clrVal>
                                          </p:val>
                                        </p:tav>
                                        <p:tav tm="50000">
                                          <p:val>
                                            <p:clrVal>
                                              <a:schemeClr val="hlink"/>
                                            </p:clrVal>
                                          </p:val>
                                        </p:tav>
                                      </p:tavLst>
                                    </p:anim>
                                    <p:set>
                                      <p:cBhvr>
                                        <p:cTn id="9" dur="80"/>
                                        <p:tgtEl>
                                          <p:spTgt spid="29"/>
                                        </p:tgtEl>
                                        <p:attrNameLst>
                                          <p:attrName>fill.type</p:attrName>
                                        </p:attrNameLst>
                                      </p:cBhvr>
                                      <p:to>
                                        <p:strVal val="solid"/>
                                      </p:to>
                                    </p:set>
                                  </p:childTnLst>
                                </p:cTn>
                              </p:par>
                              <p:par>
                                <p:cTn id="10" presetID="27" presetClass="entr" presetSubtype="0" fill="hold" grpId="0" nodeType="withEffect">
                                  <p:stCondLst>
                                    <p:cond delay="4000"/>
                                  </p:stCondLst>
                                  <p:iterate type="lt">
                                    <p:tmPct val="50000"/>
                                  </p:iterate>
                                  <p:childTnLst>
                                    <p:set>
                                      <p:cBhvr>
                                        <p:cTn id="11" dur="1" fill="hold">
                                          <p:stCondLst>
                                            <p:cond delay="0"/>
                                          </p:stCondLst>
                                        </p:cTn>
                                        <p:tgtEl>
                                          <p:spTgt spid="32"/>
                                        </p:tgtEl>
                                        <p:attrNameLst>
                                          <p:attrName>style.visibility</p:attrName>
                                        </p:attrNameLst>
                                      </p:cBhvr>
                                      <p:to>
                                        <p:strVal val="visible"/>
                                      </p:to>
                                    </p:set>
                                    <p:anim calcmode="discrete" valueType="clr">
                                      <p:cBhvr override="childStyle">
                                        <p:cTn id="12"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2"/>
                                        </p:tgtEl>
                                        <p:attrNameLst>
                                          <p:attrName>fillcolor</p:attrName>
                                        </p:attrNameLst>
                                      </p:cBhvr>
                                      <p:tavLst>
                                        <p:tav tm="0">
                                          <p:val>
                                            <p:clrVal>
                                              <a:schemeClr val="accent2"/>
                                            </p:clrVal>
                                          </p:val>
                                        </p:tav>
                                        <p:tav tm="50000">
                                          <p:val>
                                            <p:clrVal>
                                              <a:schemeClr val="hlink"/>
                                            </p:clrVal>
                                          </p:val>
                                        </p:tav>
                                      </p:tavLst>
                                    </p:anim>
                                    <p:set>
                                      <p:cBhvr>
                                        <p:cTn id="14"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1569660"/>
          </a:xfrm>
          <a:prstGeom prst="rect">
            <a:avLst/>
          </a:prstGeom>
          <a:noFill/>
        </p:spPr>
        <p:txBody>
          <a:bodyPr wrap="square" rtlCol="0">
            <a:spAutoFit/>
          </a:bodyPr>
          <a:lstStyle/>
          <a:p>
            <a:r>
              <a:rPr lang="en-US" sz="2400" i="1" dirty="0" smtClean="0">
                <a:solidFill>
                  <a:schemeClr val="bg1"/>
                </a:solidFill>
                <a:latin typeface="Arial Rounded MT Bold"/>
              </a:rPr>
              <a:t>Such a strange activity</a:t>
            </a:r>
            <a:r>
              <a:rPr lang="en-US" sz="2400" i="1" dirty="0" smtClean="0">
                <a:solidFill>
                  <a:srgbClr val="FFFF00"/>
                </a:solidFill>
                <a:latin typeface="Arial Rounded MT Bold"/>
              </a:rPr>
              <a:t>, though perverse and possibly criminal, would hardly warrant mention in such a program as this, if it did not entail the rich and powerful from all over the world. </a:t>
            </a:r>
            <a:endParaRPr lang="en-US" sz="2400" i="1" dirty="0">
              <a:solidFill>
                <a:srgbClr val="FFFF00"/>
              </a:solidFill>
              <a:latin typeface="Arial Rounded MT Bold"/>
            </a:endParaRPr>
          </a:p>
        </p:txBody>
      </p:sp>
      <p:pic>
        <p:nvPicPr>
          <p:cNvPr id="37" name="Picture 36" descr="Screen shot 2021-01-14 at 2.32.19 PM.png"/>
          <p:cNvPicPr>
            <a:picLocks noChangeAspect="1"/>
          </p:cNvPicPr>
          <p:nvPr/>
        </p:nvPicPr>
        <p:blipFill>
          <a:blip r:embed="rId3"/>
          <a:stretch>
            <a:fillRect/>
          </a:stretch>
        </p:blipFill>
        <p:spPr>
          <a:xfrm>
            <a:off x="2824427" y="3064873"/>
            <a:ext cx="4350252" cy="3700778"/>
          </a:xfrm>
          <a:prstGeom prst="rect">
            <a:avLst/>
          </a:prstGeom>
        </p:spPr>
      </p:pic>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sp>
        <p:nvSpPr>
          <p:cNvPr id="32" name="TextBox 31"/>
          <p:cNvSpPr txBox="1"/>
          <p:nvPr/>
        </p:nvSpPr>
        <p:spPr>
          <a:xfrm>
            <a:off x="289904" y="1544916"/>
            <a:ext cx="8493751" cy="1569660"/>
          </a:xfrm>
          <a:prstGeom prst="rect">
            <a:avLst/>
          </a:prstGeom>
          <a:noFill/>
        </p:spPr>
        <p:txBody>
          <a:bodyPr wrap="square" rtlCol="0">
            <a:spAutoFit/>
          </a:bodyPr>
          <a:lstStyle/>
          <a:p>
            <a:r>
              <a:rPr lang="en-US" sz="2400" i="1" dirty="0" smtClean="0">
                <a:solidFill>
                  <a:schemeClr val="bg1"/>
                </a:solidFill>
                <a:latin typeface="Arial Rounded MT Bold"/>
              </a:rPr>
              <a:t>These same powerful global elite meet in other globalist clubs and structures like the Bilderberg Group of Europe, the Counsel of Foreign Relations in America, and the Trilateralists of Europe, US and Japan. </a:t>
            </a:r>
            <a:endParaRPr lang="en-US" sz="2400" i="1" dirty="0">
              <a:solidFill>
                <a:schemeClr val="bg1"/>
              </a:solidFill>
              <a:latin typeface="Arial Rounded MT Bold"/>
            </a:endParaRPr>
          </a:p>
        </p:txBody>
      </p:sp>
      <p:pic>
        <p:nvPicPr>
          <p:cNvPr id="36" name="Picture 35" descr="Screen shot 2021-01-16 at 8.34.31 PM.png"/>
          <p:cNvPicPr>
            <a:picLocks noChangeAspect="1"/>
          </p:cNvPicPr>
          <p:nvPr/>
        </p:nvPicPr>
        <p:blipFill>
          <a:blip r:embed="rId4"/>
          <a:stretch>
            <a:fillRect/>
          </a:stretch>
        </p:blipFill>
        <p:spPr>
          <a:xfrm>
            <a:off x="552195" y="3254421"/>
            <a:ext cx="2448180" cy="1289004"/>
          </a:xfrm>
          <a:prstGeom prst="rect">
            <a:avLst/>
          </a:prstGeom>
        </p:spPr>
      </p:pic>
      <p:pic>
        <p:nvPicPr>
          <p:cNvPr id="41" name="Picture 40" descr="Screen shot 2021-01-16 at 8.36.29 PM.png"/>
          <p:cNvPicPr>
            <a:picLocks noChangeAspect="1"/>
          </p:cNvPicPr>
          <p:nvPr/>
        </p:nvPicPr>
        <p:blipFill>
          <a:blip r:embed="rId5"/>
          <a:stretch>
            <a:fillRect/>
          </a:stretch>
        </p:blipFill>
        <p:spPr>
          <a:xfrm>
            <a:off x="7080432" y="3114576"/>
            <a:ext cx="1703223" cy="1985709"/>
          </a:xfrm>
          <a:prstGeom prst="rect">
            <a:avLst/>
          </a:prstGeom>
        </p:spPr>
      </p:pic>
      <p:pic>
        <p:nvPicPr>
          <p:cNvPr id="42" name="Picture 41" descr="Screen shot 2021-01-16 at 8.35.15 PM.png"/>
          <p:cNvPicPr>
            <a:picLocks noChangeAspect="1"/>
          </p:cNvPicPr>
          <p:nvPr/>
        </p:nvPicPr>
        <p:blipFill>
          <a:blip r:embed="rId6"/>
          <a:stretch>
            <a:fillRect/>
          </a:stretch>
        </p:blipFill>
        <p:spPr>
          <a:xfrm>
            <a:off x="2139754" y="4778918"/>
            <a:ext cx="2089345" cy="204098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2000" fill="hold"/>
                                        <p:tgtEl>
                                          <p:spTgt spid="29"/>
                                        </p:tgtEl>
                                        <p:attrNameLst>
                                          <p:attrName>ppt_x</p:attrName>
                                        </p:attrNameLst>
                                      </p:cBhvr>
                                      <p:tavLst>
                                        <p:tav tm="0">
                                          <p:val>
                                            <p:strVal val="#ppt_x"/>
                                          </p:val>
                                        </p:tav>
                                        <p:tav tm="100000">
                                          <p:val>
                                            <p:strVal val="#ppt_x"/>
                                          </p:val>
                                        </p:tav>
                                      </p:tavLst>
                                    </p:anim>
                                    <p:anim calcmode="lin" valueType="num">
                                      <p:cBhvr additive="base">
                                        <p:cTn id="8" dur="2000" fill="hold"/>
                                        <p:tgtEl>
                                          <p:spTgt spid="29"/>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400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strVal val="#ppt_w*0.70"/>
                                          </p:val>
                                        </p:tav>
                                        <p:tav tm="100000">
                                          <p:val>
                                            <p:strVal val="#ppt_w"/>
                                          </p:val>
                                        </p:tav>
                                      </p:tavLst>
                                    </p:anim>
                                    <p:anim calcmode="lin" valueType="num">
                                      <p:cBhvr>
                                        <p:cTn id="12" dur="1000" fill="hold"/>
                                        <p:tgtEl>
                                          <p:spTgt spid="32"/>
                                        </p:tgtEl>
                                        <p:attrNameLst>
                                          <p:attrName>ppt_h</p:attrName>
                                        </p:attrNameLst>
                                      </p:cBhvr>
                                      <p:tavLst>
                                        <p:tav tm="0">
                                          <p:val>
                                            <p:strVal val="#ppt_h"/>
                                          </p:val>
                                        </p:tav>
                                        <p:tav tm="100000">
                                          <p:val>
                                            <p:strVal val="#ppt_h"/>
                                          </p:val>
                                        </p:tav>
                                      </p:tavLst>
                                    </p:anim>
                                    <p:animEffect transition="in" filter="fade">
                                      <p:cBhvr>
                                        <p:cTn id="13" dur="1000"/>
                                        <p:tgtEl>
                                          <p:spTgt spid="32"/>
                                        </p:tgtEl>
                                      </p:cBhvr>
                                    </p:animEffect>
                                  </p:childTnLst>
                                </p:cTn>
                              </p:par>
                              <p:par>
                                <p:cTn id="14" presetID="9" presetClass="entr" presetSubtype="0" fill="hold" nodeType="withEffect">
                                  <p:stCondLst>
                                    <p:cond delay="10000"/>
                                  </p:stCondLst>
                                  <p:childTnLst>
                                    <p:set>
                                      <p:cBhvr>
                                        <p:cTn id="15" dur="1" fill="hold">
                                          <p:stCondLst>
                                            <p:cond delay="0"/>
                                          </p:stCondLst>
                                        </p:cTn>
                                        <p:tgtEl>
                                          <p:spTgt spid="36"/>
                                        </p:tgtEl>
                                        <p:attrNameLst>
                                          <p:attrName>style.visibility</p:attrName>
                                        </p:attrNameLst>
                                      </p:cBhvr>
                                      <p:to>
                                        <p:strVal val="visible"/>
                                      </p:to>
                                    </p:set>
                                    <p:animEffect transition="in" filter="dissolve">
                                      <p:cBhvr>
                                        <p:cTn id="16" dur="5000"/>
                                        <p:tgtEl>
                                          <p:spTgt spid="36"/>
                                        </p:tgtEl>
                                      </p:cBhvr>
                                    </p:animEffect>
                                  </p:childTnLst>
                                </p:cTn>
                              </p:par>
                              <p:par>
                                <p:cTn id="17" presetID="9" presetClass="entr" presetSubtype="0" fill="hold" nodeType="withEffect">
                                  <p:stCondLst>
                                    <p:cond delay="17000"/>
                                  </p:stCondLst>
                                  <p:childTnLst>
                                    <p:set>
                                      <p:cBhvr>
                                        <p:cTn id="18" dur="1" fill="hold">
                                          <p:stCondLst>
                                            <p:cond delay="0"/>
                                          </p:stCondLst>
                                        </p:cTn>
                                        <p:tgtEl>
                                          <p:spTgt spid="41"/>
                                        </p:tgtEl>
                                        <p:attrNameLst>
                                          <p:attrName>style.visibility</p:attrName>
                                        </p:attrNameLst>
                                      </p:cBhvr>
                                      <p:to>
                                        <p:strVal val="visible"/>
                                      </p:to>
                                    </p:set>
                                    <p:animEffect transition="in" filter="dissolve">
                                      <p:cBhvr>
                                        <p:cTn id="19" dur="3000"/>
                                        <p:tgtEl>
                                          <p:spTgt spid="41"/>
                                        </p:tgtEl>
                                      </p:cBhvr>
                                    </p:animEffect>
                                  </p:childTnLst>
                                </p:cTn>
                              </p:par>
                              <p:par>
                                <p:cTn id="20" presetID="35" presetClass="entr" presetSubtype="0" fill="hold" nodeType="withEffect">
                                  <p:stCondLst>
                                    <p:cond delay="22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2000"/>
                                        <p:tgtEl>
                                          <p:spTgt spid="42"/>
                                        </p:tgtEl>
                                      </p:cBhvr>
                                    </p:animEffect>
                                    <p:anim calcmode="lin" valueType="num">
                                      <p:cBhvr>
                                        <p:cTn id="23" dur="2000" fill="hold"/>
                                        <p:tgtEl>
                                          <p:spTgt spid="42"/>
                                        </p:tgtEl>
                                        <p:attrNameLst>
                                          <p:attrName>style.rotation</p:attrName>
                                        </p:attrNameLst>
                                      </p:cBhvr>
                                      <p:tavLst>
                                        <p:tav tm="0">
                                          <p:val>
                                            <p:fltVal val="720"/>
                                          </p:val>
                                        </p:tav>
                                        <p:tav tm="100000">
                                          <p:val>
                                            <p:fltVal val="0"/>
                                          </p:val>
                                        </p:tav>
                                      </p:tavLst>
                                    </p:anim>
                                    <p:anim calcmode="lin" valueType="num">
                                      <p:cBhvr>
                                        <p:cTn id="24" dur="2000" fill="hold"/>
                                        <p:tgtEl>
                                          <p:spTgt spid="42"/>
                                        </p:tgtEl>
                                        <p:attrNameLst>
                                          <p:attrName>ppt_h</p:attrName>
                                        </p:attrNameLst>
                                      </p:cBhvr>
                                      <p:tavLst>
                                        <p:tav tm="0">
                                          <p:val>
                                            <p:fltVal val="0"/>
                                          </p:val>
                                        </p:tav>
                                        <p:tav tm="100000">
                                          <p:val>
                                            <p:strVal val="#ppt_h"/>
                                          </p:val>
                                        </p:tav>
                                      </p:tavLst>
                                    </p:anim>
                                    <p:anim calcmode="lin" valueType="num">
                                      <p:cBhvr>
                                        <p:cTn id="25" dur="2000" fill="hold"/>
                                        <p:tgtEl>
                                          <p:spTgt spid="4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1200328"/>
          </a:xfrm>
          <a:prstGeom prst="rect">
            <a:avLst/>
          </a:prstGeom>
          <a:noFill/>
        </p:spPr>
        <p:txBody>
          <a:bodyPr wrap="square" rtlCol="0">
            <a:spAutoFit/>
          </a:bodyPr>
          <a:lstStyle/>
          <a:p>
            <a:r>
              <a:rPr lang="en-US" sz="2400" b="1" i="1" dirty="0" smtClean="0">
                <a:solidFill>
                  <a:srgbClr val="18D16A"/>
                </a:solidFill>
                <a:latin typeface="Arial Rounded MT Bold"/>
              </a:rPr>
              <a:t>You may call it “conspiracy thinking” and try to dismiss it, and the controlled media will go right along with you on this.  </a:t>
            </a:r>
            <a:endParaRPr lang="en-US" sz="2400" b="1" i="1" dirty="0">
              <a:solidFill>
                <a:srgbClr val="18D16A"/>
              </a:solidFill>
              <a:latin typeface="Arial Rounded MT Bold"/>
            </a:endParaRPr>
          </a:p>
        </p:txBody>
      </p:sp>
      <p:pic>
        <p:nvPicPr>
          <p:cNvPr id="37" name="Picture 36" descr="Screen shot 2021-01-14 at 2.32.19 PM.png"/>
          <p:cNvPicPr>
            <a:picLocks noChangeAspect="1"/>
          </p:cNvPicPr>
          <p:nvPr/>
        </p:nvPicPr>
        <p:blipFill>
          <a:blip r:embed="rId3"/>
          <a:stretch>
            <a:fillRect/>
          </a:stretch>
        </p:blipFill>
        <p:spPr>
          <a:xfrm>
            <a:off x="2083761" y="2707556"/>
            <a:ext cx="4675027" cy="3977066"/>
          </a:xfrm>
          <a:prstGeom prst="rect">
            <a:avLst/>
          </a:prstGeom>
        </p:spPr>
      </p:pic>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sp>
        <p:nvSpPr>
          <p:cNvPr id="32" name="TextBox 31"/>
          <p:cNvSpPr txBox="1"/>
          <p:nvPr/>
        </p:nvSpPr>
        <p:spPr>
          <a:xfrm>
            <a:off x="374103" y="1553647"/>
            <a:ext cx="8409552" cy="830997"/>
          </a:xfrm>
          <a:prstGeom prst="rect">
            <a:avLst/>
          </a:prstGeom>
          <a:noFill/>
        </p:spPr>
        <p:txBody>
          <a:bodyPr wrap="square" rtlCol="0">
            <a:spAutoFit/>
          </a:bodyPr>
          <a:lstStyle/>
          <a:p>
            <a:r>
              <a:rPr lang="en-US" sz="2400" i="1" dirty="0" smtClean="0">
                <a:solidFill>
                  <a:srgbClr val="FF6600"/>
                </a:solidFill>
                <a:latin typeface="Arial Rounded MT Bold"/>
              </a:rPr>
              <a:t>These are the leaders of the world gathering in secret to worship an idol and plot the direction of nations.</a:t>
            </a:r>
            <a:endParaRPr lang="en-US" sz="2400" i="1" dirty="0">
              <a:solidFill>
                <a:srgbClr val="FF66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
                                        </p:tgtEl>
                                        <p:attrNameLst>
                                          <p:attrName>style.visibility</p:attrName>
                                        </p:attrNameLst>
                                      </p:cBhvr>
                                      <p:to>
                                        <p:strVal val="visible"/>
                                      </p:to>
                                    </p:set>
                                    <p:anim calcmode="discrete" valueType="clr">
                                      <p:cBhvr override="childStyle">
                                        <p:cTn id="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
                                        </p:tgtEl>
                                        <p:attrNameLst>
                                          <p:attrName>fillcolor</p:attrName>
                                        </p:attrNameLst>
                                      </p:cBhvr>
                                      <p:tavLst>
                                        <p:tav tm="0">
                                          <p:val>
                                            <p:clrVal>
                                              <a:schemeClr val="accent2"/>
                                            </p:clrVal>
                                          </p:val>
                                        </p:tav>
                                        <p:tav tm="50000">
                                          <p:val>
                                            <p:clrVal>
                                              <a:schemeClr val="hlink"/>
                                            </p:clrVal>
                                          </p:val>
                                        </p:tav>
                                      </p:tavLst>
                                    </p:anim>
                                    <p:set>
                                      <p:cBhvr>
                                        <p:cTn id="9" dur="80"/>
                                        <p:tgtEl>
                                          <p:spTgt spid="29"/>
                                        </p:tgtEl>
                                        <p:attrNameLst>
                                          <p:attrName>fill.type</p:attrName>
                                        </p:attrNameLst>
                                      </p:cBhvr>
                                      <p:to>
                                        <p:strVal val="solid"/>
                                      </p:to>
                                    </p:set>
                                  </p:childTnLst>
                                </p:cTn>
                              </p:par>
                              <p:par>
                                <p:cTn id="10" presetID="23" presetClass="entr" presetSubtype="16" fill="hold" grpId="0" nodeType="withEffect">
                                  <p:stCondLst>
                                    <p:cond delay="4000"/>
                                  </p:stCondLst>
                                  <p:childTnLst>
                                    <p:set>
                                      <p:cBhvr>
                                        <p:cTn id="11" dur="1" fill="hold">
                                          <p:stCondLst>
                                            <p:cond delay="0"/>
                                          </p:stCondLst>
                                        </p:cTn>
                                        <p:tgtEl>
                                          <p:spTgt spid="32"/>
                                        </p:tgtEl>
                                        <p:attrNameLst>
                                          <p:attrName>style.visibility</p:attrName>
                                        </p:attrNameLst>
                                      </p:cBhvr>
                                      <p:to>
                                        <p:strVal val="visible"/>
                                      </p:to>
                                    </p:set>
                                    <p:anim calcmode="lin" valueType="num">
                                      <p:cBhvr>
                                        <p:cTn id="12" dur="3000" fill="hold"/>
                                        <p:tgtEl>
                                          <p:spTgt spid="32"/>
                                        </p:tgtEl>
                                        <p:attrNameLst>
                                          <p:attrName>ppt_w</p:attrName>
                                        </p:attrNameLst>
                                      </p:cBhvr>
                                      <p:tavLst>
                                        <p:tav tm="0">
                                          <p:val>
                                            <p:fltVal val="0"/>
                                          </p:val>
                                        </p:tav>
                                        <p:tav tm="100000">
                                          <p:val>
                                            <p:strVal val="#ppt_w"/>
                                          </p:val>
                                        </p:tav>
                                      </p:tavLst>
                                    </p:anim>
                                    <p:anim calcmode="lin" valueType="num">
                                      <p:cBhvr>
                                        <p:cTn id="13" dur="30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2308324"/>
          </a:xfrm>
          <a:prstGeom prst="rect">
            <a:avLst/>
          </a:prstGeom>
          <a:noFill/>
        </p:spPr>
        <p:txBody>
          <a:bodyPr wrap="square" rtlCol="0">
            <a:spAutoFit/>
          </a:bodyPr>
          <a:lstStyle/>
          <a:p>
            <a:r>
              <a:rPr lang="en-US" sz="2400" i="1" dirty="0" smtClean="0">
                <a:solidFill>
                  <a:srgbClr val="FFFF00"/>
                </a:solidFill>
                <a:latin typeface="Arial Rounded MT Bold"/>
              </a:rPr>
              <a:t>When men who control the destiny of nations, worship an enormous flaming idol of darkness, with the idea that children should be sacrifices, even in effigy…something is amiss. </a:t>
            </a:r>
            <a:r>
              <a:rPr lang="en-US" sz="2400" i="1" dirty="0" smtClean="0">
                <a:solidFill>
                  <a:schemeClr val="bg1"/>
                </a:solidFill>
                <a:latin typeface="Arial Rounded MT Bold"/>
              </a:rPr>
              <a:t>(Note: when somebody is pretending to sacrifice children, and is kept back only by the law…they really want to sacrifice children!)</a:t>
            </a:r>
            <a:endParaRPr lang="en-US" sz="2400" i="1" dirty="0">
              <a:solidFill>
                <a:schemeClr val="bg1"/>
              </a:solidFill>
              <a:latin typeface="Arial Rounded MT Bold"/>
            </a:endParaRPr>
          </a:p>
        </p:txBody>
      </p:sp>
      <p:pic>
        <p:nvPicPr>
          <p:cNvPr id="37" name="Picture 36" descr="Screen shot 2021-01-14 at 2.32.19 PM.png"/>
          <p:cNvPicPr>
            <a:picLocks noChangeAspect="1"/>
          </p:cNvPicPr>
          <p:nvPr/>
        </p:nvPicPr>
        <p:blipFill>
          <a:blip r:embed="rId3"/>
          <a:stretch>
            <a:fillRect/>
          </a:stretch>
        </p:blipFill>
        <p:spPr>
          <a:xfrm>
            <a:off x="2503787" y="3064874"/>
            <a:ext cx="4255001" cy="3619748"/>
          </a:xfrm>
          <a:prstGeom prst="rect">
            <a:avLst/>
          </a:prstGeom>
        </p:spPr>
      </p:pic>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
                                        </p:tgtEl>
                                        <p:attrNameLst>
                                          <p:attrName>style.visibility</p:attrName>
                                        </p:attrNameLst>
                                      </p:cBhvr>
                                      <p:to>
                                        <p:strVal val="visible"/>
                                      </p:to>
                                    </p:set>
                                    <p:anim calcmode="discrete" valueType="clr">
                                      <p:cBhvr override="childStyle">
                                        <p:cTn id="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
                                        </p:tgtEl>
                                        <p:attrNameLst>
                                          <p:attrName>fillcolor</p:attrName>
                                        </p:attrNameLst>
                                      </p:cBhvr>
                                      <p:tavLst>
                                        <p:tav tm="0">
                                          <p:val>
                                            <p:clrVal>
                                              <a:schemeClr val="accent2"/>
                                            </p:clrVal>
                                          </p:val>
                                        </p:tav>
                                        <p:tav tm="50000">
                                          <p:val>
                                            <p:clrVal>
                                              <a:schemeClr val="hlink"/>
                                            </p:clrVal>
                                          </p:val>
                                        </p:tav>
                                      </p:tavLst>
                                    </p:anim>
                                    <p:set>
                                      <p:cBhvr>
                                        <p:cTn id="9" dur="80"/>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pic>
        <p:nvPicPr>
          <p:cNvPr id="32" name="Picture 31" descr="Screen shot 2021-01-16 at 9.15.22 PM.png"/>
          <p:cNvPicPr>
            <a:picLocks noChangeAspect="1"/>
          </p:cNvPicPr>
          <p:nvPr/>
        </p:nvPicPr>
        <p:blipFill>
          <a:blip r:embed="rId3"/>
          <a:stretch>
            <a:fillRect/>
          </a:stretch>
        </p:blipFill>
        <p:spPr>
          <a:xfrm>
            <a:off x="2370225" y="186729"/>
            <a:ext cx="4102100" cy="1473201"/>
          </a:xfrm>
          <a:prstGeom prst="rect">
            <a:avLst/>
          </a:prstGeom>
        </p:spPr>
      </p:pic>
      <p:pic>
        <p:nvPicPr>
          <p:cNvPr id="37" name="Picture 36" descr="Quigley 1.png"/>
          <p:cNvPicPr>
            <a:picLocks noChangeAspect="1"/>
          </p:cNvPicPr>
          <p:nvPr/>
        </p:nvPicPr>
        <p:blipFill>
          <a:blip r:embed="rId4"/>
          <a:stretch>
            <a:fillRect/>
          </a:stretch>
        </p:blipFill>
        <p:spPr>
          <a:xfrm>
            <a:off x="-1" y="1677712"/>
            <a:ext cx="9144001" cy="42767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3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pic>
        <p:nvPicPr>
          <p:cNvPr id="32" name="Picture 31" descr="Screen shot 2021-01-16 at 9.15.22 PM.png"/>
          <p:cNvPicPr>
            <a:picLocks noChangeAspect="1"/>
          </p:cNvPicPr>
          <p:nvPr/>
        </p:nvPicPr>
        <p:blipFill>
          <a:blip r:embed="rId3"/>
          <a:stretch>
            <a:fillRect/>
          </a:stretch>
        </p:blipFill>
        <p:spPr>
          <a:xfrm>
            <a:off x="2370225" y="186729"/>
            <a:ext cx="4102100" cy="1473201"/>
          </a:xfrm>
          <a:prstGeom prst="rect">
            <a:avLst/>
          </a:prstGeom>
        </p:spPr>
      </p:pic>
      <p:pic>
        <p:nvPicPr>
          <p:cNvPr id="36" name="Picture 35" descr="Secret Gov 2.png"/>
          <p:cNvPicPr>
            <a:picLocks noChangeAspect="1"/>
          </p:cNvPicPr>
          <p:nvPr/>
        </p:nvPicPr>
        <p:blipFill>
          <a:blip r:embed="rId4"/>
          <a:stretch>
            <a:fillRect/>
          </a:stretch>
        </p:blipFill>
        <p:spPr>
          <a:xfrm>
            <a:off x="0" y="1811110"/>
            <a:ext cx="9055100" cy="3987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pic>
        <p:nvPicPr>
          <p:cNvPr id="32" name="Picture 31" descr="Screen shot 2021-01-16 at 9.15.22 PM.png"/>
          <p:cNvPicPr>
            <a:picLocks noChangeAspect="1"/>
          </p:cNvPicPr>
          <p:nvPr/>
        </p:nvPicPr>
        <p:blipFill>
          <a:blip r:embed="rId3"/>
          <a:stretch>
            <a:fillRect/>
          </a:stretch>
        </p:blipFill>
        <p:spPr>
          <a:xfrm>
            <a:off x="2370225" y="186729"/>
            <a:ext cx="4102100" cy="1473201"/>
          </a:xfrm>
          <a:prstGeom prst="rect">
            <a:avLst/>
          </a:prstGeom>
        </p:spPr>
      </p:pic>
      <p:pic>
        <p:nvPicPr>
          <p:cNvPr id="41" name="Picture 40" descr="Truman CIA.png"/>
          <p:cNvPicPr>
            <a:picLocks noChangeAspect="1"/>
          </p:cNvPicPr>
          <p:nvPr/>
        </p:nvPicPr>
        <p:blipFill>
          <a:blip r:embed="rId4"/>
          <a:stretch>
            <a:fillRect/>
          </a:stretch>
        </p:blipFill>
        <p:spPr>
          <a:xfrm>
            <a:off x="0" y="2215636"/>
            <a:ext cx="9034929" cy="36089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sp>
        <p:nvSpPr>
          <p:cNvPr id="14" name="TextBox 13"/>
          <p:cNvSpPr txBox="1"/>
          <p:nvPr/>
        </p:nvSpPr>
        <p:spPr>
          <a:xfrm>
            <a:off x="0" y="320675"/>
            <a:ext cx="8945555" cy="461665"/>
          </a:xfrm>
          <a:prstGeom prst="rect">
            <a:avLst/>
          </a:prstGeom>
          <a:noFill/>
        </p:spPr>
        <p:txBody>
          <a:bodyPr wrap="square" rtlCol="0">
            <a:spAutoFit/>
          </a:bodyPr>
          <a:lstStyle/>
          <a:p>
            <a:r>
              <a:rPr lang="en-US" sz="2400" b="1" i="1" dirty="0" smtClean="0">
                <a:solidFill>
                  <a:srgbClr val="FFFF00"/>
                </a:solidFill>
                <a:latin typeface="Arial Rounded MT Bold"/>
              </a:rPr>
              <a:t>“How you have fallen from heaven, O Star of the  morning”</a:t>
            </a:r>
            <a:endParaRPr lang="en-US" sz="2400" b="1"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8" name="TextBox 7"/>
          <p:cNvSpPr txBox="1"/>
          <p:nvPr/>
        </p:nvSpPr>
        <p:spPr>
          <a:xfrm>
            <a:off x="511175" y="981039"/>
            <a:ext cx="7879551" cy="2677656"/>
          </a:xfrm>
          <a:prstGeom prst="rect">
            <a:avLst/>
          </a:prstGeom>
          <a:noFill/>
        </p:spPr>
        <p:txBody>
          <a:bodyPr wrap="square" rtlCol="0">
            <a:spAutoFit/>
          </a:bodyPr>
          <a:lstStyle/>
          <a:p>
            <a:r>
              <a:rPr lang="en-US" sz="2400" b="1" i="1" dirty="0" smtClean="0">
                <a:solidFill>
                  <a:srgbClr val="FFFF00"/>
                </a:solidFill>
                <a:latin typeface="Arial Rounded MT Bold"/>
              </a:rPr>
              <a:t>“You have been cut down to earth.</a:t>
            </a:r>
          </a:p>
          <a:p>
            <a:r>
              <a:rPr lang="en-US" sz="2400" b="1" i="1" dirty="0" smtClean="0">
                <a:solidFill>
                  <a:srgbClr val="FFFF00"/>
                </a:solidFill>
                <a:latin typeface="Arial Rounded MT Bold"/>
              </a:rPr>
              <a:t>You who weakened the nations!</a:t>
            </a:r>
          </a:p>
          <a:p>
            <a:r>
              <a:rPr lang="en-US" sz="2400" b="1" i="1" dirty="0" smtClean="0">
                <a:solidFill>
                  <a:srgbClr val="FFFF00"/>
                </a:solidFill>
                <a:latin typeface="Arial Rounded MT Bold"/>
              </a:rPr>
              <a:t>But you said in your heart, I will ascend to heaven;</a:t>
            </a:r>
          </a:p>
          <a:p>
            <a:r>
              <a:rPr lang="en-US" sz="2400" b="1" i="1" dirty="0" smtClean="0">
                <a:solidFill>
                  <a:srgbClr val="FFFF00"/>
                </a:solidFill>
                <a:latin typeface="Arial Rounded MT Bold"/>
              </a:rPr>
              <a:t>I will raise my throne above the stars of God,</a:t>
            </a:r>
          </a:p>
          <a:p>
            <a:r>
              <a:rPr lang="en-US" sz="2400" b="1" i="1" dirty="0" smtClean="0">
                <a:solidFill>
                  <a:srgbClr val="FFFF00"/>
                </a:solidFill>
                <a:latin typeface="Arial Rounded MT Bold"/>
              </a:rPr>
              <a:t>And I will sit on the mount of assembly…</a:t>
            </a:r>
          </a:p>
          <a:p>
            <a:r>
              <a:rPr lang="en-US" sz="2400" b="1" i="1" dirty="0" smtClean="0">
                <a:solidFill>
                  <a:srgbClr val="FFFF00"/>
                </a:solidFill>
                <a:latin typeface="Arial Rounded MT Bold"/>
              </a:rPr>
              <a:t>I will ascend above the heights of the clouds;</a:t>
            </a:r>
          </a:p>
          <a:p>
            <a:r>
              <a:rPr lang="en-US" sz="2400" b="1" i="1" dirty="0" smtClean="0">
                <a:solidFill>
                  <a:srgbClr val="FFFF00"/>
                </a:solidFill>
                <a:latin typeface="Arial Rounded MT Bold"/>
              </a:rPr>
              <a:t>I will make myself like the Most High.”  Isaiah 14</a:t>
            </a:r>
            <a:endParaRPr lang="en-US" sz="2400" b="1" i="1" dirty="0">
              <a:solidFill>
                <a:srgbClr val="FFFF00"/>
              </a:solidFill>
              <a:latin typeface="Arial Rounded MT Bold"/>
            </a:endParaRPr>
          </a:p>
        </p:txBody>
      </p:sp>
      <p:pic>
        <p:nvPicPr>
          <p:cNvPr id="12" name="Picture 11" descr="Screen shot 2021-01-06 at 8.27.04 PM.png"/>
          <p:cNvPicPr>
            <a:picLocks noChangeAspect="1"/>
          </p:cNvPicPr>
          <p:nvPr/>
        </p:nvPicPr>
        <p:blipFill>
          <a:blip r:embed="rId4"/>
          <a:stretch>
            <a:fillRect/>
          </a:stretch>
        </p:blipFill>
        <p:spPr>
          <a:xfrm>
            <a:off x="1280598" y="3810000"/>
            <a:ext cx="5842000" cy="3048000"/>
          </a:xfrm>
          <a:prstGeom prst="rect">
            <a:avLst/>
          </a:prstGeom>
        </p:spPr>
      </p:pic>
      <p:sp>
        <p:nvSpPr>
          <p:cNvPr id="10" name="TextBox 9"/>
          <p:cNvSpPr txBox="1"/>
          <p:nvPr/>
        </p:nvSpPr>
        <p:spPr>
          <a:xfrm>
            <a:off x="1280598" y="3953233"/>
            <a:ext cx="5650872" cy="3108544"/>
          </a:xfrm>
          <a:prstGeom prst="rect">
            <a:avLst/>
          </a:prstGeom>
          <a:noFill/>
        </p:spPr>
        <p:txBody>
          <a:bodyPr wrap="square" rtlCol="0">
            <a:spAutoFit/>
          </a:bodyPr>
          <a:lstStyle/>
          <a:p>
            <a:r>
              <a:rPr lang="en-US" sz="2800" i="1" dirty="0" smtClean="0">
                <a:latin typeface="Arial Rounded MT Bold"/>
              </a:rPr>
              <a:t>  These are the words of Satan</a:t>
            </a:r>
          </a:p>
          <a:p>
            <a:endParaRPr lang="en-US" sz="2800" i="1" dirty="0" smtClean="0">
              <a:latin typeface="Arial Rounded MT Bold"/>
            </a:endParaRPr>
          </a:p>
          <a:p>
            <a:endParaRPr lang="en-US" sz="2800" i="1" dirty="0" smtClean="0">
              <a:latin typeface="Arial Rounded MT Bold"/>
            </a:endParaRPr>
          </a:p>
          <a:p>
            <a:endParaRPr lang="en-US" sz="2800" i="1" dirty="0" smtClean="0">
              <a:latin typeface="Arial Rounded MT Bold"/>
            </a:endParaRPr>
          </a:p>
          <a:p>
            <a:r>
              <a:rPr lang="en-US" sz="2800" i="1" dirty="0" smtClean="0">
                <a:latin typeface="Arial Rounded MT Bold"/>
              </a:rPr>
              <a:t> </a:t>
            </a:r>
          </a:p>
          <a:p>
            <a:r>
              <a:rPr lang="en-US" sz="2800" i="1" dirty="0" smtClean="0">
                <a:latin typeface="Arial Rounded MT Bold"/>
              </a:rPr>
              <a:t>                   </a:t>
            </a:r>
            <a:r>
              <a:rPr lang="en-US" sz="2800" i="1" dirty="0" smtClean="0">
                <a:solidFill>
                  <a:schemeClr val="bg1"/>
                </a:solidFill>
                <a:latin typeface="Arial Rounded MT Bold"/>
              </a:rPr>
              <a:t>the fallen star.</a:t>
            </a:r>
          </a:p>
          <a:p>
            <a:endParaRPr lang="en-US" sz="2800" i="1" dirty="0">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70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0" fill="hold"/>
                                        <p:tgtEl>
                                          <p:spTgt spid="12"/>
                                        </p:tgtEl>
                                        <p:attrNameLst>
                                          <p:attrName>ppt_w</p:attrName>
                                        </p:attrNameLst>
                                      </p:cBhvr>
                                      <p:tavLst>
                                        <p:tav tm="0">
                                          <p:val>
                                            <p:fltVal val="0"/>
                                          </p:val>
                                        </p:tav>
                                        <p:tav tm="100000">
                                          <p:val>
                                            <p:strVal val="#ppt_w"/>
                                          </p:val>
                                        </p:tav>
                                      </p:tavLst>
                                    </p:anim>
                                    <p:anim calcmode="lin" valueType="num">
                                      <p:cBhvr>
                                        <p:cTn id="13" dur="5000" fill="hold"/>
                                        <p:tgtEl>
                                          <p:spTgt spid="12"/>
                                        </p:tgtEl>
                                        <p:attrNameLst>
                                          <p:attrName>ppt_h</p:attrName>
                                        </p:attrNameLst>
                                      </p:cBhvr>
                                      <p:tavLst>
                                        <p:tav tm="0">
                                          <p:val>
                                            <p:fltVal val="0"/>
                                          </p:val>
                                        </p:tav>
                                        <p:tav tm="100000">
                                          <p:val>
                                            <p:strVal val="#ppt_h"/>
                                          </p:val>
                                        </p:tav>
                                      </p:tavLst>
                                    </p:anim>
                                    <p:anim calcmode="lin" valueType="num">
                                      <p:cBhvr>
                                        <p:cTn id="14" dur="5000" fill="hold"/>
                                        <p:tgtEl>
                                          <p:spTgt spid="12"/>
                                        </p:tgtEl>
                                        <p:attrNameLst>
                                          <p:attrName>style.rotation</p:attrName>
                                        </p:attrNameLst>
                                      </p:cBhvr>
                                      <p:tavLst>
                                        <p:tav tm="0">
                                          <p:val>
                                            <p:fltVal val="360"/>
                                          </p:val>
                                        </p:tav>
                                        <p:tav tm="100000">
                                          <p:val>
                                            <p:fltVal val="0"/>
                                          </p:val>
                                        </p:tav>
                                      </p:tavLst>
                                    </p:anim>
                                    <p:animEffect transition="in" filter="fade">
                                      <p:cBhvr>
                                        <p:cTn id="15" dur="5000"/>
                                        <p:tgtEl>
                                          <p:spTgt spid="12"/>
                                        </p:tgtEl>
                                      </p:cBhvr>
                                    </p:animEffect>
                                  </p:childTnLst>
                                </p:cTn>
                              </p:par>
                              <p:par>
                                <p:cTn id="16" presetID="23" presetClass="entr" presetSubtype="16" fill="hold" grpId="0" nodeType="withEffect">
                                  <p:stCondLst>
                                    <p:cond delay="110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0" fill="hold"/>
                                        <p:tgtEl>
                                          <p:spTgt spid="10"/>
                                        </p:tgtEl>
                                        <p:attrNameLst>
                                          <p:attrName>ppt_w</p:attrName>
                                        </p:attrNameLst>
                                      </p:cBhvr>
                                      <p:tavLst>
                                        <p:tav tm="0">
                                          <p:val>
                                            <p:fltVal val="0"/>
                                          </p:val>
                                        </p:tav>
                                        <p:tav tm="100000">
                                          <p:val>
                                            <p:strVal val="#ppt_w"/>
                                          </p:val>
                                        </p:tav>
                                      </p:tavLst>
                                    </p:anim>
                                    <p:anim calcmode="lin" valueType="num">
                                      <p:cBhvr>
                                        <p:cTn id="19" dur="5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pic>
        <p:nvPicPr>
          <p:cNvPr id="32" name="Picture 31" descr="Screen shot 2021-01-16 at 9.15.22 PM.png"/>
          <p:cNvPicPr>
            <a:picLocks noChangeAspect="1"/>
          </p:cNvPicPr>
          <p:nvPr/>
        </p:nvPicPr>
        <p:blipFill>
          <a:blip r:embed="rId3"/>
          <a:stretch>
            <a:fillRect/>
          </a:stretch>
        </p:blipFill>
        <p:spPr>
          <a:xfrm>
            <a:off x="2370225" y="186729"/>
            <a:ext cx="4102100" cy="1473201"/>
          </a:xfrm>
          <a:prstGeom prst="rect">
            <a:avLst/>
          </a:prstGeom>
        </p:spPr>
      </p:pic>
      <p:pic>
        <p:nvPicPr>
          <p:cNvPr id="36" name="Picture 35" descr="World Gov 7.png"/>
          <p:cNvPicPr>
            <a:picLocks noChangeAspect="1"/>
          </p:cNvPicPr>
          <p:nvPr/>
        </p:nvPicPr>
        <p:blipFill>
          <a:blip r:embed="rId4"/>
          <a:stretch>
            <a:fillRect/>
          </a:stretch>
        </p:blipFill>
        <p:spPr>
          <a:xfrm>
            <a:off x="1" y="2200962"/>
            <a:ext cx="9144000" cy="45268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pic>
        <p:nvPicPr>
          <p:cNvPr id="32" name="Picture 31" descr="Screen shot 2021-01-16 at 9.15.22 PM.png"/>
          <p:cNvPicPr>
            <a:picLocks noChangeAspect="1"/>
          </p:cNvPicPr>
          <p:nvPr/>
        </p:nvPicPr>
        <p:blipFill>
          <a:blip r:embed="rId3"/>
          <a:stretch>
            <a:fillRect/>
          </a:stretch>
        </p:blipFill>
        <p:spPr>
          <a:xfrm>
            <a:off x="2370225" y="186729"/>
            <a:ext cx="4102100" cy="1473201"/>
          </a:xfrm>
          <a:prstGeom prst="rect">
            <a:avLst/>
          </a:prstGeom>
        </p:spPr>
      </p:pic>
      <p:pic>
        <p:nvPicPr>
          <p:cNvPr id="37" name="Picture 36" descr="Screen shot 2021-01-13 at 9.09.22 AM.png"/>
          <p:cNvPicPr>
            <a:picLocks noChangeAspect="1"/>
          </p:cNvPicPr>
          <p:nvPr/>
        </p:nvPicPr>
        <p:blipFill>
          <a:blip r:embed="rId4"/>
          <a:stretch>
            <a:fillRect/>
          </a:stretch>
        </p:blipFill>
        <p:spPr>
          <a:xfrm>
            <a:off x="903387" y="1960415"/>
            <a:ext cx="7379247" cy="455346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pic>
        <p:nvPicPr>
          <p:cNvPr id="32" name="Picture 31" descr="Screen shot 2021-01-16 at 9.15.22 PM.png"/>
          <p:cNvPicPr>
            <a:picLocks noChangeAspect="1"/>
          </p:cNvPicPr>
          <p:nvPr/>
        </p:nvPicPr>
        <p:blipFill>
          <a:blip r:embed="rId3"/>
          <a:stretch>
            <a:fillRect/>
          </a:stretch>
        </p:blipFill>
        <p:spPr>
          <a:xfrm>
            <a:off x="2370225" y="186729"/>
            <a:ext cx="4102100" cy="1473201"/>
          </a:xfrm>
          <a:prstGeom prst="rect">
            <a:avLst/>
          </a:prstGeom>
        </p:spPr>
      </p:pic>
      <p:pic>
        <p:nvPicPr>
          <p:cNvPr id="36" name="Picture 35" descr="Luciferase in Vaxes.png"/>
          <p:cNvPicPr>
            <a:picLocks noChangeAspect="1"/>
          </p:cNvPicPr>
          <p:nvPr/>
        </p:nvPicPr>
        <p:blipFill>
          <a:blip r:embed="rId4"/>
          <a:stretch>
            <a:fillRect/>
          </a:stretch>
        </p:blipFill>
        <p:spPr>
          <a:xfrm>
            <a:off x="13356" y="2804885"/>
            <a:ext cx="8877301" cy="3733800"/>
          </a:xfrm>
          <a:prstGeom prst="rect">
            <a:avLst/>
          </a:prstGeom>
        </p:spPr>
      </p:pic>
      <p:sp>
        <p:nvSpPr>
          <p:cNvPr id="37" name="TextBox 36"/>
          <p:cNvSpPr txBox="1"/>
          <p:nvPr/>
        </p:nvSpPr>
        <p:spPr>
          <a:xfrm>
            <a:off x="289902" y="1789222"/>
            <a:ext cx="7992730" cy="1323439"/>
          </a:xfrm>
          <a:prstGeom prst="rect">
            <a:avLst/>
          </a:prstGeom>
          <a:noFill/>
        </p:spPr>
        <p:txBody>
          <a:bodyPr wrap="square" rtlCol="0">
            <a:spAutoFit/>
          </a:bodyPr>
          <a:lstStyle/>
          <a:p>
            <a:r>
              <a:rPr lang="en-US" sz="2000" i="1" dirty="0" smtClean="0">
                <a:solidFill>
                  <a:schemeClr val="bg1"/>
                </a:solidFill>
                <a:latin typeface="Arial Rounded MT Bold"/>
              </a:rPr>
              <a:t>This is the actual glowing pattern that the Moderna vax leaves on your wrist….it is called “Luciferase”…and leaves a mark,  a pattern on the skin  that will fluoresce under black light….Mark of the Beast? NO BUT IT IS GETTING PEOPLE READY… </a:t>
            </a:r>
            <a:endParaRPr lang="en-US" sz="20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0000" decel="5000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3000" fill="hold"/>
                                        <p:tgtEl>
                                          <p:spTgt spid="37"/>
                                        </p:tgtEl>
                                        <p:attrNameLst>
                                          <p:attrName>ppt_x</p:attrName>
                                        </p:attrNameLst>
                                      </p:cBhvr>
                                      <p:tavLst>
                                        <p:tav tm="0">
                                          <p:val>
                                            <p:strVal val="0-#ppt_w/2"/>
                                          </p:val>
                                        </p:tav>
                                        <p:tav tm="100000">
                                          <p:val>
                                            <p:strVal val="#ppt_x"/>
                                          </p:val>
                                        </p:tav>
                                      </p:tavLst>
                                    </p:anim>
                                    <p:anim calcmode="lin" valueType="num">
                                      <p:cBhvr additive="base">
                                        <p:cTn id="8" dur="3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289904" y="289920"/>
            <a:ext cx="8493751" cy="369332"/>
          </a:xfrm>
          <a:prstGeom prst="rect">
            <a:avLst/>
          </a:prstGeom>
          <a:noFill/>
        </p:spPr>
        <p:txBody>
          <a:bodyPr wrap="square" rtlCol="0">
            <a:spAutoFit/>
          </a:bodyPr>
          <a:lstStyle/>
          <a:p>
            <a:endParaRPr lang="en-US" dirty="0"/>
          </a:p>
        </p:txBody>
      </p:sp>
      <p:sp>
        <p:nvSpPr>
          <p:cNvPr id="29" name="TextBox 28"/>
          <p:cNvSpPr txBox="1"/>
          <p:nvPr/>
        </p:nvSpPr>
        <p:spPr>
          <a:xfrm>
            <a:off x="374103" y="21423"/>
            <a:ext cx="8493751"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38" name="TextBox 37"/>
          <p:cNvSpPr txBox="1"/>
          <p:nvPr/>
        </p:nvSpPr>
        <p:spPr>
          <a:xfrm>
            <a:off x="4421275" y="3988203"/>
            <a:ext cx="199704" cy="369332"/>
          </a:xfrm>
          <a:prstGeom prst="rect">
            <a:avLst/>
          </a:prstGeom>
          <a:noFill/>
        </p:spPr>
        <p:txBody>
          <a:bodyPr wrap="square" rtlCol="0">
            <a:spAutoFit/>
          </a:bodyPr>
          <a:lstStyle/>
          <a:p>
            <a:endParaRPr lang="en-US" dirty="0"/>
          </a:p>
        </p:txBody>
      </p:sp>
      <p:pic>
        <p:nvPicPr>
          <p:cNvPr id="32" name="Picture 31" descr="Screen shot 2021-01-16 at 9.15.22 PM.png"/>
          <p:cNvPicPr>
            <a:picLocks noChangeAspect="1"/>
          </p:cNvPicPr>
          <p:nvPr/>
        </p:nvPicPr>
        <p:blipFill>
          <a:blip r:embed="rId3"/>
          <a:stretch>
            <a:fillRect/>
          </a:stretch>
        </p:blipFill>
        <p:spPr>
          <a:xfrm>
            <a:off x="2370225" y="186729"/>
            <a:ext cx="4102100" cy="1473201"/>
          </a:xfrm>
          <a:prstGeom prst="rect">
            <a:avLst/>
          </a:prstGeom>
        </p:spPr>
      </p:pic>
      <p:pic>
        <p:nvPicPr>
          <p:cNvPr id="37" name="Picture 36" descr="Major Crises to bring One World.png"/>
          <p:cNvPicPr>
            <a:picLocks noChangeAspect="1"/>
          </p:cNvPicPr>
          <p:nvPr/>
        </p:nvPicPr>
        <p:blipFill>
          <a:blip r:embed="rId4"/>
          <a:stretch>
            <a:fillRect/>
          </a:stretch>
        </p:blipFill>
        <p:spPr>
          <a:xfrm>
            <a:off x="6350" y="1841500"/>
            <a:ext cx="9091706" cy="43325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0"/>
                                        <p:tgtEl>
                                          <p:spTgt spid="37"/>
                                        </p:tgtEl>
                                      </p:cBhvr>
                                    </p:animEffect>
                                    <p:anim calcmode="lin" valueType="num">
                                      <p:cBhvr>
                                        <p:cTn id="8" dur="5000" fill="hold"/>
                                        <p:tgtEl>
                                          <p:spTgt spid="37"/>
                                        </p:tgtEl>
                                        <p:attrNameLst>
                                          <p:attrName>style.rotation</p:attrName>
                                        </p:attrNameLst>
                                      </p:cBhvr>
                                      <p:tavLst>
                                        <p:tav tm="0">
                                          <p:val>
                                            <p:fltVal val="720"/>
                                          </p:val>
                                        </p:tav>
                                        <p:tav tm="100000">
                                          <p:val>
                                            <p:fltVal val="0"/>
                                          </p:val>
                                        </p:tav>
                                      </p:tavLst>
                                    </p:anim>
                                    <p:anim calcmode="lin" valueType="num">
                                      <p:cBhvr>
                                        <p:cTn id="9" dur="5000" fill="hold"/>
                                        <p:tgtEl>
                                          <p:spTgt spid="37"/>
                                        </p:tgtEl>
                                        <p:attrNameLst>
                                          <p:attrName>ppt_h</p:attrName>
                                        </p:attrNameLst>
                                      </p:cBhvr>
                                      <p:tavLst>
                                        <p:tav tm="0">
                                          <p:val>
                                            <p:fltVal val="0"/>
                                          </p:val>
                                        </p:tav>
                                        <p:tav tm="100000">
                                          <p:val>
                                            <p:strVal val="#ppt_h"/>
                                          </p:val>
                                        </p:tav>
                                      </p:tavLst>
                                    </p:anim>
                                    <p:anim calcmode="lin" valueType="num">
                                      <p:cBhvr>
                                        <p:cTn id="10" dur="5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pic>
        <p:nvPicPr>
          <p:cNvPr id="36" name="Picture 35" descr="Screen shot 2021-01-11 at 10.40.40 PM.png"/>
          <p:cNvPicPr>
            <a:picLocks noChangeAspect="1"/>
          </p:cNvPicPr>
          <p:nvPr/>
        </p:nvPicPr>
        <p:blipFill>
          <a:blip r:embed="rId3"/>
          <a:stretch>
            <a:fillRect/>
          </a:stretch>
        </p:blipFill>
        <p:spPr>
          <a:xfrm>
            <a:off x="552195" y="289920"/>
            <a:ext cx="8559800" cy="6375400"/>
          </a:xfrm>
          <a:prstGeom prst="rect">
            <a:avLst/>
          </a:prstGeom>
        </p:spPr>
      </p:pic>
      <p:sp>
        <p:nvSpPr>
          <p:cNvPr id="38" name="TextBox 37"/>
          <p:cNvSpPr txBox="1"/>
          <p:nvPr/>
        </p:nvSpPr>
        <p:spPr>
          <a:xfrm>
            <a:off x="2567705" y="276999"/>
            <a:ext cx="3934387" cy="646331"/>
          </a:xfrm>
          <a:prstGeom prst="rect">
            <a:avLst/>
          </a:prstGeom>
          <a:noFill/>
        </p:spPr>
        <p:txBody>
          <a:bodyPr wrap="square" rtlCol="0">
            <a:spAutoFit/>
          </a:bodyPr>
          <a:lstStyle/>
          <a:p>
            <a:r>
              <a:rPr lang="en-US" sz="3600" b="1" i="1" dirty="0" smtClean="0">
                <a:solidFill>
                  <a:schemeClr val="tx2">
                    <a:lumMod val="20000"/>
                    <a:lumOff val="80000"/>
                  </a:schemeClr>
                </a:solidFill>
                <a:latin typeface="Arial Rounded MT Bold"/>
              </a:rPr>
              <a:t> </a:t>
            </a:r>
            <a:r>
              <a:rPr lang="en-US" sz="3600" b="1" i="1" dirty="0" smtClean="0">
                <a:solidFill>
                  <a:srgbClr val="80DFFF"/>
                </a:solidFill>
                <a:latin typeface="Arial Rounded MT Bold"/>
              </a:rPr>
              <a:t>666 -“The Mark” </a:t>
            </a:r>
            <a:endParaRPr lang="en-US" sz="3600" b="1" i="1" dirty="0">
              <a:solidFill>
                <a:srgbClr val="80DFFF"/>
              </a:solidFill>
              <a:latin typeface="Arial Rounded MT Bold"/>
            </a:endParaRPr>
          </a:p>
        </p:txBody>
      </p:sp>
      <p:sp>
        <p:nvSpPr>
          <p:cNvPr id="39" name="TextBox 38"/>
          <p:cNvSpPr txBox="1"/>
          <p:nvPr/>
        </p:nvSpPr>
        <p:spPr>
          <a:xfrm>
            <a:off x="5584114" y="5014079"/>
            <a:ext cx="3043929" cy="1877437"/>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r>
              <a:rPr lang="en-US" sz="2800" b="1" i="1" dirty="0" smtClean="0">
                <a:solidFill>
                  <a:srgbClr val="FFFF00"/>
                </a:solidFill>
                <a:latin typeface="Arial Rounded MT Bold"/>
              </a:rPr>
              <a:t>One World</a:t>
            </a:r>
          </a:p>
          <a:p>
            <a:r>
              <a:rPr lang="en-US" sz="2800" b="1" i="1" dirty="0" smtClean="0">
                <a:solidFill>
                  <a:srgbClr val="FFFF00"/>
                </a:solidFill>
                <a:latin typeface="Arial Rounded MT Bold"/>
              </a:rPr>
              <a:t>    Religion</a:t>
            </a:r>
          </a:p>
          <a:p>
            <a:r>
              <a:rPr lang="en-US" sz="2800" b="1" i="1" dirty="0" smtClean="0">
                <a:solidFill>
                  <a:srgbClr val="FFFF00"/>
                </a:solidFill>
                <a:latin typeface="Arial Rounded MT Bold"/>
              </a:rPr>
              <a:t>“Woman Rides     	the Beast” </a:t>
            </a:r>
            <a:endParaRPr lang="en-US" sz="2800" b="1" i="1" dirty="0">
              <a:solidFill>
                <a:srgbClr val="FFFF00"/>
              </a:solidFill>
              <a:latin typeface="Arial Rounded MT Bold"/>
            </a:endParaRPr>
          </a:p>
        </p:txBody>
      </p:sp>
      <p:sp>
        <p:nvSpPr>
          <p:cNvPr id="40" name="TextBox 39"/>
          <p:cNvSpPr txBox="1"/>
          <p:nvPr/>
        </p:nvSpPr>
        <p:spPr>
          <a:xfrm>
            <a:off x="552194" y="5014080"/>
            <a:ext cx="4068785" cy="2062103"/>
          </a:xfrm>
          <a:prstGeom prst="rect">
            <a:avLst/>
          </a:prstGeom>
          <a:noFill/>
        </p:spPr>
        <p:txBody>
          <a:bodyPr wrap="square" rtlCol="0">
            <a:spAutoFit/>
          </a:bodyPr>
          <a:lstStyle/>
          <a:p>
            <a:r>
              <a:rPr lang="en-US" sz="3200" b="1" i="1" smtClean="0">
                <a:solidFill>
                  <a:schemeClr val="tx2">
                    <a:lumMod val="20000"/>
                    <a:lumOff val="80000"/>
                  </a:schemeClr>
                </a:solidFill>
                <a:latin typeface="Arial Rounded MT Bold"/>
              </a:rPr>
              <a:t>	</a:t>
            </a:r>
            <a:endParaRPr lang="en-US" sz="3200" b="1" i="1" smtClean="0">
              <a:solidFill>
                <a:srgbClr val="FF0000"/>
              </a:solidFill>
              <a:latin typeface="Arial Rounded MT Bold"/>
            </a:endParaRPr>
          </a:p>
          <a:p>
            <a:r>
              <a:rPr lang="en-US" sz="3200" b="1" i="1" dirty="0" smtClean="0">
                <a:solidFill>
                  <a:srgbClr val="FF0000"/>
                </a:solidFill>
                <a:latin typeface="Arial Rounded MT Bold"/>
              </a:rPr>
              <a:t>  CFR/Bilderberg</a:t>
            </a:r>
          </a:p>
          <a:p>
            <a:r>
              <a:rPr lang="en-US" sz="3200" b="1" i="1" dirty="0" smtClean="0">
                <a:solidFill>
                  <a:srgbClr val="FF0000"/>
                </a:solidFill>
                <a:latin typeface="Arial Rounded MT Bold"/>
              </a:rPr>
              <a:t>Bohemian Grovers</a:t>
            </a:r>
          </a:p>
          <a:p>
            <a:endParaRPr lang="en-US" sz="3200" b="1" i="1" dirty="0">
              <a:solidFill>
                <a:schemeClr val="bg2"/>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3000"/>
                                        <p:tgtEl>
                                          <p:spTgt spid="38"/>
                                        </p:tgtEl>
                                      </p:cBhvr>
                                    </p:animEffect>
                                  </p:childTnLst>
                                </p:cTn>
                              </p:par>
                              <p:par>
                                <p:cTn id="8" presetID="9" presetClass="entr" presetSubtype="0" fill="hold" grpId="0" nodeType="withEffect">
                                  <p:stCondLst>
                                    <p:cond delay="500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3000"/>
                                        <p:tgtEl>
                                          <p:spTgt spid="40"/>
                                        </p:tgtEl>
                                      </p:cBhvr>
                                    </p:animEffect>
                                  </p:childTnLst>
                                </p:cTn>
                              </p:par>
                              <p:par>
                                <p:cTn id="11" presetID="9" presetClass="entr" presetSubtype="0" fill="hold" grpId="0" nodeType="withEffect">
                                  <p:stCondLst>
                                    <p:cond delay="1100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Antiochus Epiphanes  (Antiochus Image of God) </a:t>
            </a:r>
            <a:endParaRPr lang="en-US" sz="2800" i="1" dirty="0">
              <a:solidFill>
                <a:srgbClr val="FFFF00"/>
              </a:solidFill>
              <a:latin typeface="Arial Rounded MT Bold"/>
            </a:endParaRPr>
          </a:p>
        </p:txBody>
      </p:sp>
      <p:pic>
        <p:nvPicPr>
          <p:cNvPr id="37" name="Picture 36" descr="Screen shot 2021-01-18 at 7.55.51 PM.png"/>
          <p:cNvPicPr>
            <a:picLocks noChangeAspect="1"/>
          </p:cNvPicPr>
          <p:nvPr/>
        </p:nvPicPr>
        <p:blipFill>
          <a:blip r:embed="rId3"/>
          <a:stretch>
            <a:fillRect/>
          </a:stretch>
        </p:blipFill>
        <p:spPr>
          <a:xfrm>
            <a:off x="2970740" y="2215636"/>
            <a:ext cx="3227646" cy="4506525"/>
          </a:xfrm>
          <a:prstGeom prst="rect">
            <a:avLst/>
          </a:prstGeom>
        </p:spPr>
      </p:pic>
      <p:sp>
        <p:nvSpPr>
          <p:cNvPr id="38" name="TextBox 37"/>
          <p:cNvSpPr txBox="1"/>
          <p:nvPr/>
        </p:nvSpPr>
        <p:spPr>
          <a:xfrm>
            <a:off x="0" y="3018707"/>
            <a:ext cx="2752372" cy="2308324"/>
          </a:xfrm>
          <a:prstGeom prst="rect">
            <a:avLst/>
          </a:prstGeom>
          <a:noFill/>
        </p:spPr>
        <p:txBody>
          <a:bodyPr wrap="square" rtlCol="0">
            <a:spAutoFit/>
          </a:bodyPr>
          <a:lstStyle/>
          <a:p>
            <a:r>
              <a:rPr lang="en-US" sz="2400" i="1" dirty="0" smtClean="0">
                <a:solidFill>
                  <a:srgbClr val="FEC39F"/>
                </a:solidFill>
                <a:latin typeface="Arial Rounded MT Bold"/>
              </a:rPr>
              <a:t>Set up an image of Zeus and slaughtered a pig in the Jewish Temple in Jerusalem…</a:t>
            </a:r>
            <a:endParaRPr lang="en-US" sz="2400" i="1" dirty="0">
              <a:solidFill>
                <a:srgbClr val="FEC39F"/>
              </a:solidFill>
              <a:latin typeface="Arial Rounded MT Bold"/>
            </a:endParaRPr>
          </a:p>
        </p:txBody>
      </p:sp>
      <p:sp>
        <p:nvSpPr>
          <p:cNvPr id="42" name="TextBox 41"/>
          <p:cNvSpPr txBox="1"/>
          <p:nvPr/>
        </p:nvSpPr>
        <p:spPr>
          <a:xfrm>
            <a:off x="6502093" y="1910711"/>
            <a:ext cx="2388564" cy="4524315"/>
          </a:xfrm>
          <a:prstGeom prst="rect">
            <a:avLst/>
          </a:prstGeom>
          <a:noFill/>
        </p:spPr>
        <p:txBody>
          <a:bodyPr wrap="square" rtlCol="0">
            <a:spAutoFit/>
          </a:bodyPr>
          <a:lstStyle/>
          <a:p>
            <a:r>
              <a:rPr lang="en-US" sz="2400" i="1" dirty="0" smtClean="0">
                <a:solidFill>
                  <a:srgbClr val="E900FF"/>
                </a:solidFill>
                <a:latin typeface="Arial Rounded MT Bold"/>
              </a:rPr>
              <a:t>AntiChrist will seat himself on the altar in the Holy of Holies showing the world he is God…this is the Abomination that Daniel spoke of.</a:t>
            </a:r>
            <a:endParaRPr lang="en-US" sz="2400" i="1" dirty="0">
              <a:solidFill>
                <a:srgbClr val="E900FF"/>
              </a:solidFill>
              <a:latin typeface="Arial Rounded MT Bold"/>
            </a:endParaRPr>
          </a:p>
        </p:txBody>
      </p:sp>
      <p:sp>
        <p:nvSpPr>
          <p:cNvPr id="36" name="TextBox 35"/>
          <p:cNvSpPr txBox="1"/>
          <p:nvPr/>
        </p:nvSpPr>
        <p:spPr>
          <a:xfrm>
            <a:off x="543245" y="582307"/>
            <a:ext cx="8600755" cy="830997"/>
          </a:xfrm>
          <a:prstGeom prst="rect">
            <a:avLst/>
          </a:prstGeom>
          <a:noFill/>
        </p:spPr>
        <p:txBody>
          <a:bodyPr wrap="square" rtlCol="0">
            <a:spAutoFit/>
          </a:bodyPr>
          <a:lstStyle/>
          <a:p>
            <a:r>
              <a:rPr lang="en-US" sz="2400" i="1" dirty="0" smtClean="0">
                <a:solidFill>
                  <a:srgbClr val="84FF73"/>
                </a:solidFill>
                <a:latin typeface="Arial Rounded MT Bold"/>
              </a:rPr>
              <a:t>Think it can’t happen?  The Abomination of Desolation 				already happened one time before.</a:t>
            </a:r>
            <a:endParaRPr lang="en-US" sz="2400" i="1" dirty="0">
              <a:solidFill>
                <a:srgbClr val="84FF73"/>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500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3000"/>
                                        <p:tgtEl>
                                          <p:spTgt spid="27"/>
                                        </p:tgtEl>
                                      </p:cBhvr>
                                    </p:animEffect>
                                  </p:childTnLst>
                                </p:cTn>
                              </p:par>
                              <p:par>
                                <p:cTn id="12" presetID="35" presetClass="entr" presetSubtype="0" fill="hold" grpId="0" nodeType="withEffect">
                                  <p:stCondLst>
                                    <p:cond delay="800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0"/>
                                        <p:tgtEl>
                                          <p:spTgt spid="38"/>
                                        </p:tgtEl>
                                      </p:cBhvr>
                                    </p:animEffect>
                                    <p:anim calcmode="lin" valueType="num">
                                      <p:cBhvr>
                                        <p:cTn id="15" dur="5000" fill="hold"/>
                                        <p:tgtEl>
                                          <p:spTgt spid="38"/>
                                        </p:tgtEl>
                                        <p:attrNameLst>
                                          <p:attrName>style.rotation</p:attrName>
                                        </p:attrNameLst>
                                      </p:cBhvr>
                                      <p:tavLst>
                                        <p:tav tm="0">
                                          <p:val>
                                            <p:fltVal val="720"/>
                                          </p:val>
                                        </p:tav>
                                        <p:tav tm="100000">
                                          <p:val>
                                            <p:fltVal val="0"/>
                                          </p:val>
                                        </p:tav>
                                      </p:tavLst>
                                    </p:anim>
                                    <p:anim calcmode="lin" valueType="num">
                                      <p:cBhvr>
                                        <p:cTn id="16" dur="5000" fill="hold"/>
                                        <p:tgtEl>
                                          <p:spTgt spid="38"/>
                                        </p:tgtEl>
                                        <p:attrNameLst>
                                          <p:attrName>ppt_h</p:attrName>
                                        </p:attrNameLst>
                                      </p:cBhvr>
                                      <p:tavLst>
                                        <p:tav tm="0">
                                          <p:val>
                                            <p:fltVal val="0"/>
                                          </p:val>
                                        </p:tav>
                                        <p:tav tm="100000">
                                          <p:val>
                                            <p:strVal val="#ppt_h"/>
                                          </p:val>
                                        </p:tav>
                                      </p:tavLst>
                                    </p:anim>
                                    <p:anim calcmode="lin" valueType="num">
                                      <p:cBhvr>
                                        <p:cTn id="17" dur="5000" fill="hold"/>
                                        <p:tgtEl>
                                          <p:spTgt spid="38"/>
                                        </p:tgtEl>
                                        <p:attrNameLst>
                                          <p:attrName>ppt_w</p:attrName>
                                        </p:attrNameLst>
                                      </p:cBhvr>
                                      <p:tavLst>
                                        <p:tav tm="0">
                                          <p:val>
                                            <p:fltVal val="0"/>
                                          </p:val>
                                        </p:tav>
                                        <p:tav tm="100000">
                                          <p:val>
                                            <p:strVal val="#ppt_w"/>
                                          </p:val>
                                        </p:tav>
                                      </p:tavLst>
                                    </p:anim>
                                  </p:childTnLst>
                                </p:cTn>
                              </p:par>
                              <p:par>
                                <p:cTn id="18" presetID="9" presetClass="entr"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visible"/>
                                      </p:to>
                                    </p:set>
                                    <p:animEffect transition="in" filter="dissolve">
                                      <p:cBhvr>
                                        <p:cTn id="20" dur="3000"/>
                                        <p:tgtEl>
                                          <p:spTgt spid="37"/>
                                        </p:tgtEl>
                                      </p:cBhvr>
                                    </p:animEffect>
                                  </p:childTnLst>
                                </p:cTn>
                              </p:par>
                              <p:par>
                                <p:cTn id="21" presetID="2" presetClass="entr" presetSubtype="8" accel="50000" decel="50000" fill="hold" grpId="0" nodeType="withEffect">
                                  <p:stCondLst>
                                    <p:cond delay="1300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0" fill="hold"/>
                                        <p:tgtEl>
                                          <p:spTgt spid="42"/>
                                        </p:tgtEl>
                                        <p:attrNameLst>
                                          <p:attrName>ppt_x</p:attrName>
                                        </p:attrNameLst>
                                      </p:cBhvr>
                                      <p:tavLst>
                                        <p:tav tm="0">
                                          <p:val>
                                            <p:strVal val="0-#ppt_w/2"/>
                                          </p:val>
                                        </p:tav>
                                        <p:tav tm="100000">
                                          <p:val>
                                            <p:strVal val="#ppt_x"/>
                                          </p:val>
                                        </p:tav>
                                      </p:tavLst>
                                    </p:anim>
                                    <p:anim calcmode="lin" valueType="num">
                                      <p:cBhvr additive="base">
                                        <p:cTn id="24" dur="50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p:bldP spid="42" grpId="0"/>
      <p:bldP spid="36" grpId="0"/>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38" name="TextBox 37"/>
          <p:cNvSpPr txBox="1"/>
          <p:nvPr/>
        </p:nvSpPr>
        <p:spPr>
          <a:xfrm>
            <a:off x="1780828" y="1452583"/>
            <a:ext cx="5393851" cy="3170099"/>
          </a:xfrm>
          <a:prstGeom prst="rect">
            <a:avLst/>
          </a:prstGeom>
          <a:noFill/>
        </p:spPr>
        <p:txBody>
          <a:bodyPr wrap="square" rtlCol="0">
            <a:spAutoFit/>
          </a:bodyPr>
          <a:lstStyle/>
          <a:p>
            <a:r>
              <a:rPr lang="en-US" sz="4000" i="1" dirty="0" smtClean="0">
                <a:solidFill>
                  <a:srgbClr val="3AFF26"/>
                </a:solidFill>
                <a:latin typeface="Arial Rounded MT Bold"/>
              </a:rPr>
              <a:t>AntiChrist is the White Horseman of the Four Horsemen of the</a:t>
            </a:r>
          </a:p>
          <a:p>
            <a:r>
              <a:rPr lang="en-US" sz="4000" i="1" dirty="0" smtClean="0">
                <a:solidFill>
                  <a:srgbClr val="3AFF26"/>
                </a:solidFill>
                <a:latin typeface="Arial Rounded MT Bold"/>
              </a:rPr>
              <a:t>Apocalypse.</a:t>
            </a:r>
            <a:endParaRPr lang="en-US" sz="4000" i="1" dirty="0">
              <a:solidFill>
                <a:srgbClr val="3AFF26"/>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pic>
        <p:nvPicPr>
          <p:cNvPr id="43" name="Picture 42" descr="Screen shot 2021-01-18 at 7.47.59 PM.png"/>
          <p:cNvPicPr>
            <a:picLocks noChangeAspect="1"/>
          </p:cNvPicPr>
          <p:nvPr/>
        </p:nvPicPr>
        <p:blipFill>
          <a:blip r:embed="rId3"/>
          <a:stretch>
            <a:fillRect/>
          </a:stretch>
        </p:blipFill>
        <p:spPr>
          <a:xfrm>
            <a:off x="500062" y="1303338"/>
            <a:ext cx="8266943" cy="4233961"/>
          </a:xfrm>
          <a:prstGeom prst="rect">
            <a:avLst/>
          </a:prstGeom>
        </p:spPr>
      </p:pic>
      <p:sp>
        <p:nvSpPr>
          <p:cNvPr id="45" name="TextBox 44"/>
          <p:cNvSpPr txBox="1"/>
          <p:nvPr/>
        </p:nvSpPr>
        <p:spPr>
          <a:xfrm>
            <a:off x="48979" y="5537299"/>
            <a:ext cx="9144000" cy="1200328"/>
          </a:xfrm>
          <a:prstGeom prst="rect">
            <a:avLst/>
          </a:prstGeom>
          <a:noFill/>
        </p:spPr>
        <p:txBody>
          <a:bodyPr wrap="square" rtlCol="0">
            <a:spAutoFit/>
          </a:bodyPr>
          <a:lstStyle/>
          <a:p>
            <a:r>
              <a:rPr lang="en-US" sz="2400" i="1" dirty="0" smtClean="0">
                <a:solidFill>
                  <a:srgbClr val="FFFF00"/>
                </a:solidFill>
                <a:latin typeface="Arial Rounded MT Bold"/>
              </a:rPr>
              <a:t>AntiChrist is coming to rule the world…and to worship him by taking his mark, is to spend eternity in the flame of Hell. These four demonic judgments storm around the earth. </a:t>
            </a:r>
            <a:endParaRPr lang="en-US" sz="2400" i="1" dirty="0">
              <a:solidFill>
                <a:srgbClr val="FFFF00"/>
              </a:solidFill>
              <a:latin typeface="Arial Rounded MT Bold"/>
            </a:endParaRPr>
          </a:p>
        </p:txBody>
      </p:sp>
      <p:sp>
        <p:nvSpPr>
          <p:cNvPr id="46" name="TextBox 45"/>
          <p:cNvSpPr txBox="1"/>
          <p:nvPr/>
        </p:nvSpPr>
        <p:spPr>
          <a:xfrm>
            <a:off x="6502093" y="3588093"/>
            <a:ext cx="1780542" cy="400110"/>
          </a:xfrm>
          <a:prstGeom prst="rect">
            <a:avLst/>
          </a:prstGeom>
          <a:noFill/>
        </p:spPr>
        <p:txBody>
          <a:bodyPr wrap="square" rtlCol="0">
            <a:spAutoFit/>
          </a:bodyPr>
          <a:lstStyle/>
          <a:p>
            <a:r>
              <a:rPr lang="en-US" sz="2000" b="1" i="1" dirty="0" smtClean="0">
                <a:latin typeface="Arial Rounded MT Bold"/>
              </a:rPr>
              <a:t> AntiChrist</a:t>
            </a:r>
            <a:endParaRPr lang="en-US" sz="2000" b="1" i="1" dirty="0">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War</a:t>
            </a:r>
            <a:endParaRPr lang="en-US" sz="2000" b="1" i="1" dirty="0">
              <a:solidFill>
                <a:srgbClr val="FFFF00"/>
              </a:solidFill>
              <a:latin typeface="Arial Rounded MT Bold"/>
            </a:endParaRPr>
          </a:p>
        </p:txBody>
      </p:sp>
      <p:sp>
        <p:nvSpPr>
          <p:cNvPr id="48" name="TextBox 47"/>
          <p:cNvSpPr txBox="1"/>
          <p:nvPr/>
        </p:nvSpPr>
        <p:spPr>
          <a:xfrm>
            <a:off x="2997224" y="3588093"/>
            <a:ext cx="1218407" cy="400110"/>
          </a:xfrm>
          <a:prstGeom prst="rect">
            <a:avLst/>
          </a:prstGeom>
          <a:noFill/>
        </p:spPr>
        <p:txBody>
          <a:bodyPr wrap="square" rtlCol="0">
            <a:spAutoFit/>
          </a:bodyPr>
          <a:lstStyle/>
          <a:p>
            <a:r>
              <a:rPr lang="en-US" sz="2000" b="1" i="1" dirty="0" smtClean="0">
                <a:solidFill>
                  <a:schemeClr val="bg1"/>
                </a:solidFill>
                <a:latin typeface="Arial Rounded MT Bold"/>
              </a:rPr>
              <a:t>Famine</a:t>
            </a:r>
            <a:endParaRPr lang="en-US" sz="2000" b="1" i="1" dirty="0">
              <a:solidFill>
                <a:schemeClr val="bg1"/>
              </a:solidFill>
              <a:latin typeface="Arial Rounded MT Bold"/>
            </a:endParaRPr>
          </a:p>
        </p:txBody>
      </p:sp>
      <p:sp>
        <p:nvSpPr>
          <p:cNvPr id="49" name="TextBox 48"/>
          <p:cNvSpPr txBox="1"/>
          <p:nvPr/>
        </p:nvSpPr>
        <p:spPr>
          <a:xfrm>
            <a:off x="1324141" y="3588093"/>
            <a:ext cx="999860" cy="400110"/>
          </a:xfrm>
          <a:prstGeom prst="rect">
            <a:avLst/>
          </a:prstGeom>
          <a:noFill/>
        </p:spPr>
        <p:txBody>
          <a:bodyPr wrap="square" rtlCol="0">
            <a:spAutoFit/>
          </a:bodyPr>
          <a:lstStyle/>
          <a:p>
            <a:r>
              <a:rPr lang="en-US" sz="2000" b="1" i="1" dirty="0" smtClean="0">
                <a:latin typeface="Arial Rounded MT Bold"/>
              </a:rPr>
              <a:t>Death</a:t>
            </a:r>
            <a:endParaRPr lang="en-US" sz="2000" b="1" i="1" dirty="0">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style.rotation</p:attrName>
                                        </p:attrNameLst>
                                      </p:cBhvr>
                                      <p:tavLst>
                                        <p:tav tm="0">
                                          <p:val>
                                            <p:fltVal val="720"/>
                                          </p:val>
                                        </p:tav>
                                        <p:tav tm="100000">
                                          <p:val>
                                            <p:fltVal val="0"/>
                                          </p:val>
                                        </p:tav>
                                      </p:tavLst>
                                    </p:anim>
                                    <p:anim calcmode="lin" valueType="num">
                                      <p:cBhvr>
                                        <p:cTn id="9" dur="1000" fill="hold"/>
                                        <p:tgtEl>
                                          <p:spTgt spid="43"/>
                                        </p:tgtEl>
                                        <p:attrNameLst>
                                          <p:attrName>ppt_h</p:attrName>
                                        </p:attrNameLst>
                                      </p:cBhvr>
                                      <p:tavLst>
                                        <p:tav tm="0">
                                          <p:val>
                                            <p:fltVal val="0"/>
                                          </p:val>
                                        </p:tav>
                                        <p:tav tm="100000">
                                          <p:val>
                                            <p:strVal val="#ppt_h"/>
                                          </p:val>
                                        </p:tav>
                                      </p:tavLst>
                                    </p:anim>
                                    <p:anim calcmode="lin" valueType="num">
                                      <p:cBhvr>
                                        <p:cTn id="10" dur="1000" fill="hold"/>
                                        <p:tgtEl>
                                          <p:spTgt spid="43"/>
                                        </p:tgtEl>
                                        <p:attrNameLst>
                                          <p:attrName>ppt_w</p:attrName>
                                        </p:attrNameLst>
                                      </p:cBhvr>
                                      <p:tavLst>
                                        <p:tav tm="0">
                                          <p:val>
                                            <p:fltVal val="0"/>
                                          </p:val>
                                        </p:tav>
                                        <p:tav tm="100000">
                                          <p:val>
                                            <p:strVal val="#ppt_w"/>
                                          </p:val>
                                        </p:tav>
                                      </p:tavLst>
                                    </p:anim>
                                  </p:childTnLst>
                                </p:cTn>
                              </p:par>
                              <p:par>
                                <p:cTn id="11" presetID="2" presetClass="entr" presetSubtype="9" accel="50000" decel="50000" fill="hold" grpId="0" nodeType="withEffect">
                                  <p:stCondLst>
                                    <p:cond delay="200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2000" fill="hold"/>
                                        <p:tgtEl>
                                          <p:spTgt spid="46"/>
                                        </p:tgtEl>
                                        <p:attrNameLst>
                                          <p:attrName>ppt_x</p:attrName>
                                        </p:attrNameLst>
                                      </p:cBhvr>
                                      <p:tavLst>
                                        <p:tav tm="0">
                                          <p:val>
                                            <p:strVal val="0-#ppt_w/2"/>
                                          </p:val>
                                        </p:tav>
                                        <p:tav tm="100000">
                                          <p:val>
                                            <p:strVal val="#ppt_x"/>
                                          </p:val>
                                        </p:tav>
                                      </p:tavLst>
                                    </p:anim>
                                    <p:anim calcmode="lin" valueType="num">
                                      <p:cBhvr additive="base">
                                        <p:cTn id="14" dur="2000" fill="hold"/>
                                        <p:tgtEl>
                                          <p:spTgt spid="46"/>
                                        </p:tgtEl>
                                        <p:attrNameLst>
                                          <p:attrName>ppt_y</p:attrName>
                                        </p:attrNameLst>
                                      </p:cBhvr>
                                      <p:tavLst>
                                        <p:tav tm="0">
                                          <p:val>
                                            <p:strVal val="0-#ppt_h/2"/>
                                          </p:val>
                                        </p:tav>
                                        <p:tav tm="100000">
                                          <p:val>
                                            <p:strVal val="#ppt_y"/>
                                          </p:val>
                                        </p:tav>
                                      </p:tavLst>
                                    </p:anim>
                                  </p:childTnLst>
                                </p:cTn>
                              </p:par>
                              <p:par>
                                <p:cTn id="15" presetID="2" presetClass="entr" presetSubtype="12" accel="50000" decel="50000" fill="hold" grpId="0" nodeType="withEffect">
                                  <p:stCondLst>
                                    <p:cond delay="400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2000" fill="hold"/>
                                        <p:tgtEl>
                                          <p:spTgt spid="47"/>
                                        </p:tgtEl>
                                        <p:attrNameLst>
                                          <p:attrName>ppt_x</p:attrName>
                                        </p:attrNameLst>
                                      </p:cBhvr>
                                      <p:tavLst>
                                        <p:tav tm="0">
                                          <p:val>
                                            <p:strVal val="0-#ppt_w/2"/>
                                          </p:val>
                                        </p:tav>
                                        <p:tav tm="100000">
                                          <p:val>
                                            <p:strVal val="#ppt_x"/>
                                          </p:val>
                                        </p:tav>
                                      </p:tavLst>
                                    </p:anim>
                                    <p:anim calcmode="lin" valueType="num">
                                      <p:cBhvr additive="base">
                                        <p:cTn id="18" dur="2000" fill="hold"/>
                                        <p:tgtEl>
                                          <p:spTgt spid="47"/>
                                        </p:tgtEl>
                                        <p:attrNameLst>
                                          <p:attrName>ppt_y</p:attrName>
                                        </p:attrNameLst>
                                      </p:cBhvr>
                                      <p:tavLst>
                                        <p:tav tm="0">
                                          <p:val>
                                            <p:strVal val="1+#ppt_h/2"/>
                                          </p:val>
                                        </p:tav>
                                        <p:tav tm="100000">
                                          <p:val>
                                            <p:strVal val="#ppt_y"/>
                                          </p:val>
                                        </p:tav>
                                      </p:tavLst>
                                    </p:anim>
                                  </p:childTnLst>
                                </p:cTn>
                              </p:par>
                              <p:par>
                                <p:cTn id="19" presetID="2" presetClass="entr" presetSubtype="9" accel="50000" decel="50000" fill="hold" grpId="0" nodeType="withEffect">
                                  <p:stCondLst>
                                    <p:cond delay="600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2000" fill="hold"/>
                                        <p:tgtEl>
                                          <p:spTgt spid="48"/>
                                        </p:tgtEl>
                                        <p:attrNameLst>
                                          <p:attrName>ppt_x</p:attrName>
                                        </p:attrNameLst>
                                      </p:cBhvr>
                                      <p:tavLst>
                                        <p:tav tm="0">
                                          <p:val>
                                            <p:strVal val="0-#ppt_w/2"/>
                                          </p:val>
                                        </p:tav>
                                        <p:tav tm="100000">
                                          <p:val>
                                            <p:strVal val="#ppt_x"/>
                                          </p:val>
                                        </p:tav>
                                      </p:tavLst>
                                    </p:anim>
                                    <p:anim calcmode="lin" valueType="num">
                                      <p:cBhvr additive="base">
                                        <p:cTn id="22" dur="2000" fill="hold"/>
                                        <p:tgtEl>
                                          <p:spTgt spid="48"/>
                                        </p:tgtEl>
                                        <p:attrNameLst>
                                          <p:attrName>ppt_y</p:attrName>
                                        </p:attrNameLst>
                                      </p:cBhvr>
                                      <p:tavLst>
                                        <p:tav tm="0">
                                          <p:val>
                                            <p:strVal val="0-#ppt_h/2"/>
                                          </p:val>
                                        </p:tav>
                                        <p:tav tm="100000">
                                          <p:val>
                                            <p:strVal val="#ppt_y"/>
                                          </p:val>
                                        </p:tav>
                                      </p:tavLst>
                                    </p:anim>
                                  </p:childTnLst>
                                </p:cTn>
                              </p:par>
                              <p:par>
                                <p:cTn id="23" presetID="2" presetClass="entr" presetSubtype="3" accel="50000" decel="50000" fill="hold" grpId="0" nodeType="withEffect">
                                  <p:stCondLst>
                                    <p:cond delay="800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2000" fill="hold"/>
                                        <p:tgtEl>
                                          <p:spTgt spid="49"/>
                                        </p:tgtEl>
                                        <p:attrNameLst>
                                          <p:attrName>ppt_x</p:attrName>
                                        </p:attrNameLst>
                                      </p:cBhvr>
                                      <p:tavLst>
                                        <p:tav tm="0">
                                          <p:val>
                                            <p:strVal val="1+#ppt_w/2"/>
                                          </p:val>
                                        </p:tav>
                                        <p:tav tm="100000">
                                          <p:val>
                                            <p:strVal val="#ppt_x"/>
                                          </p:val>
                                        </p:tav>
                                      </p:tavLst>
                                    </p:anim>
                                    <p:anim calcmode="lin" valueType="num">
                                      <p:cBhvr additive="base">
                                        <p:cTn id="26" dur="2000" fill="hold"/>
                                        <p:tgtEl>
                                          <p:spTgt spid="49"/>
                                        </p:tgtEl>
                                        <p:attrNameLst>
                                          <p:attrName>ppt_y</p:attrName>
                                        </p:attrNameLst>
                                      </p:cBhvr>
                                      <p:tavLst>
                                        <p:tav tm="0">
                                          <p:val>
                                            <p:strVal val="0-#ppt_h/2"/>
                                          </p:val>
                                        </p:tav>
                                        <p:tav tm="100000">
                                          <p:val>
                                            <p:strVal val="#ppt_y"/>
                                          </p:val>
                                        </p:tav>
                                      </p:tavLst>
                                    </p:anim>
                                  </p:childTnLst>
                                </p:cTn>
                              </p:par>
                              <p:par>
                                <p:cTn id="27" presetID="27" presetClass="entr" presetSubtype="0" fill="hold" grpId="0" nodeType="withEffect">
                                  <p:stCondLst>
                                    <p:cond delay="0"/>
                                  </p:stCondLst>
                                  <p:iterate type="lt">
                                    <p:tmPct val="50000"/>
                                  </p:iterate>
                                  <p:childTnLst>
                                    <p:set>
                                      <p:cBhvr>
                                        <p:cTn id="28" dur="1" fill="hold">
                                          <p:stCondLst>
                                            <p:cond delay="0"/>
                                          </p:stCondLst>
                                        </p:cTn>
                                        <p:tgtEl>
                                          <p:spTgt spid="45"/>
                                        </p:tgtEl>
                                        <p:attrNameLst>
                                          <p:attrName>style.visibility</p:attrName>
                                        </p:attrNameLst>
                                      </p:cBhvr>
                                      <p:to>
                                        <p:strVal val="visible"/>
                                      </p:to>
                                    </p:set>
                                    <p:anim calcmode="discrete" valueType="clr">
                                      <p:cBhvr override="childStyle">
                                        <p:cTn id="29"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5"/>
                                        </p:tgtEl>
                                        <p:attrNameLst>
                                          <p:attrName>fillcolor</p:attrName>
                                        </p:attrNameLst>
                                      </p:cBhvr>
                                      <p:tavLst>
                                        <p:tav tm="0">
                                          <p:val>
                                            <p:clrVal>
                                              <a:schemeClr val="accent2"/>
                                            </p:clrVal>
                                          </p:val>
                                        </p:tav>
                                        <p:tav tm="50000">
                                          <p:val>
                                            <p:clrVal>
                                              <a:schemeClr val="hlink"/>
                                            </p:clrVal>
                                          </p:val>
                                        </p:tav>
                                      </p:tavLst>
                                    </p:anim>
                                    <p:set>
                                      <p:cBhvr>
                                        <p:cTn id="31" dur="80"/>
                                        <p:tgtEl>
                                          <p:spTgt spid="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pic>
        <p:nvPicPr>
          <p:cNvPr id="37" name="Picture 36" descr="Screen shot 2021-01-18 at 8.15.20 PM.png"/>
          <p:cNvPicPr>
            <a:picLocks noChangeAspect="1"/>
          </p:cNvPicPr>
          <p:nvPr/>
        </p:nvPicPr>
        <p:blipFill>
          <a:blip r:embed="rId3"/>
          <a:stretch>
            <a:fillRect/>
          </a:stretch>
        </p:blipFill>
        <p:spPr>
          <a:xfrm>
            <a:off x="15842" y="59087"/>
            <a:ext cx="5956301" cy="3302000"/>
          </a:xfrm>
          <a:prstGeom prst="rect">
            <a:avLst/>
          </a:prstGeom>
        </p:spPr>
      </p:pic>
      <p:pic>
        <p:nvPicPr>
          <p:cNvPr id="38" name="Picture 37" descr="Screen shot 2021-01-18 at 10.19.47 PM.png"/>
          <p:cNvPicPr>
            <a:picLocks noChangeAspect="1"/>
          </p:cNvPicPr>
          <p:nvPr/>
        </p:nvPicPr>
        <p:blipFill>
          <a:blip r:embed="rId4"/>
          <a:stretch>
            <a:fillRect/>
          </a:stretch>
        </p:blipFill>
        <p:spPr>
          <a:xfrm>
            <a:off x="4899956" y="2422080"/>
            <a:ext cx="4244044" cy="4244044"/>
          </a:xfrm>
          <a:prstGeom prst="rect">
            <a:avLst/>
          </a:prstGeom>
        </p:spPr>
      </p:pic>
      <p:sp>
        <p:nvSpPr>
          <p:cNvPr id="41" name="TextBox 40"/>
          <p:cNvSpPr txBox="1"/>
          <p:nvPr/>
        </p:nvSpPr>
        <p:spPr>
          <a:xfrm>
            <a:off x="552194" y="3816075"/>
            <a:ext cx="4347762" cy="2308324"/>
          </a:xfrm>
          <a:prstGeom prst="rect">
            <a:avLst/>
          </a:prstGeom>
          <a:noFill/>
        </p:spPr>
        <p:txBody>
          <a:bodyPr wrap="square" rtlCol="0">
            <a:spAutoFit/>
          </a:bodyPr>
          <a:lstStyle/>
          <a:p>
            <a:r>
              <a:rPr lang="en-US" sz="2400" i="1" dirty="0" smtClean="0">
                <a:solidFill>
                  <a:srgbClr val="FFFF00"/>
                </a:solidFill>
                <a:latin typeface="Arial Rounded MT Bold"/>
              </a:rPr>
              <a:t>AntiChrist may look like Jesus or the devil himself, we do not yet know…but regardless, he will be the incarnation of the evil one himself. </a:t>
            </a:r>
            <a:endParaRPr lang="en-US" sz="2400" i="1" dirty="0">
              <a:solidFill>
                <a:srgbClr val="FFFF00"/>
              </a:solidFill>
              <a:latin typeface="Arial Rounded MT Bold"/>
            </a:endParaRPr>
          </a:p>
        </p:txBody>
      </p:sp>
      <p:sp>
        <p:nvSpPr>
          <p:cNvPr id="43" name="TextBox 42"/>
          <p:cNvSpPr txBox="1"/>
          <p:nvPr/>
        </p:nvSpPr>
        <p:spPr>
          <a:xfrm>
            <a:off x="2305413" y="289920"/>
            <a:ext cx="1587560" cy="523220"/>
          </a:xfrm>
          <a:prstGeom prst="rect">
            <a:avLst/>
          </a:prstGeom>
          <a:noFill/>
        </p:spPr>
        <p:txBody>
          <a:bodyPr wrap="square" rtlCol="0">
            <a:spAutoFit/>
          </a:bodyPr>
          <a:lstStyle/>
          <a:p>
            <a:r>
              <a:rPr lang="en-US" sz="2800" i="1" dirty="0" smtClean="0">
                <a:latin typeface="Arial Rounded MT Bold"/>
              </a:rPr>
              <a:t>   666</a:t>
            </a:r>
            <a:endParaRPr lang="en-US" sz="2800" i="1" dirty="0">
              <a:latin typeface="Arial Rounded MT Bold"/>
            </a:endParaRPr>
          </a:p>
        </p:txBody>
      </p:sp>
      <p:sp>
        <p:nvSpPr>
          <p:cNvPr id="45" name="TextBox 44"/>
          <p:cNvSpPr txBox="1"/>
          <p:nvPr/>
        </p:nvSpPr>
        <p:spPr>
          <a:xfrm>
            <a:off x="6774337" y="3051106"/>
            <a:ext cx="800683" cy="307777"/>
          </a:xfrm>
          <a:prstGeom prst="rect">
            <a:avLst/>
          </a:prstGeom>
          <a:noFill/>
        </p:spPr>
        <p:txBody>
          <a:bodyPr wrap="square" rtlCol="0">
            <a:spAutoFit/>
          </a:bodyPr>
          <a:lstStyle/>
          <a:p>
            <a:r>
              <a:rPr lang="en-US" sz="1400" i="1" dirty="0" smtClean="0">
                <a:latin typeface="Arial Rounded MT Bold"/>
              </a:rPr>
              <a:t> 666</a:t>
            </a:r>
            <a:endParaRPr lang="en-US" sz="1400" i="1" dirty="0">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1" nodeType="clickEffect">
                                  <p:stCondLst>
                                    <p:cond delay="0"/>
                                  </p:stCondLst>
                                  <p:iterate type="lt">
                                    <p:tmPct val="50000"/>
                                  </p:iterate>
                                  <p:childTnLst>
                                    <p:set>
                                      <p:cBhvr>
                                        <p:cTn id="6" dur="1" fill="hold">
                                          <p:stCondLst>
                                            <p:cond delay="0"/>
                                          </p:stCondLst>
                                        </p:cTn>
                                        <p:tgtEl>
                                          <p:spTgt spid="41"/>
                                        </p:tgtEl>
                                        <p:attrNameLst>
                                          <p:attrName>style.visibility</p:attrName>
                                        </p:attrNameLst>
                                      </p:cBhvr>
                                      <p:to>
                                        <p:strVal val="visible"/>
                                      </p:to>
                                    </p:set>
                                    <p:anim calcmode="discrete" valueType="clr">
                                      <p:cBhvr override="childStyle">
                                        <p:cTn id="7"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
                                        </p:tgtEl>
                                        <p:attrNameLst>
                                          <p:attrName>fillcolor</p:attrName>
                                        </p:attrNameLst>
                                      </p:cBhvr>
                                      <p:tavLst>
                                        <p:tav tm="0">
                                          <p:val>
                                            <p:clrVal>
                                              <a:schemeClr val="accent2"/>
                                            </p:clrVal>
                                          </p:val>
                                        </p:tav>
                                        <p:tav tm="50000">
                                          <p:val>
                                            <p:clrVal>
                                              <a:schemeClr val="hlink"/>
                                            </p:clrVal>
                                          </p:val>
                                        </p:tav>
                                      </p:tavLst>
                                    </p:anim>
                                    <p:set>
                                      <p:cBhvr>
                                        <p:cTn id="9" dur="80"/>
                                        <p:tgtEl>
                                          <p:spTgt spid="41"/>
                                        </p:tgtEl>
                                        <p:attrNameLst>
                                          <p:attrName>fill.type</p:attrName>
                                        </p:attrNameLst>
                                      </p:cBhvr>
                                      <p:to>
                                        <p:strVal val="solid"/>
                                      </p:to>
                                    </p:set>
                                  </p:childTnLst>
                                </p:cTn>
                              </p:par>
                              <p:par>
                                <p:cTn id="10" presetID="9"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3000"/>
                                        <p:tgtEl>
                                          <p:spTgt spid="38"/>
                                        </p:tgtEl>
                                      </p:cBhvr>
                                    </p:animEffect>
                                  </p:childTnLst>
                                </p:cTn>
                              </p:par>
                              <p:par>
                                <p:cTn id="13" presetID="9" presetClass="entr" presetSubtype="0" fill="hold" nodeType="withEffect">
                                  <p:stCondLst>
                                    <p:cond delay="6000"/>
                                  </p:stCondLst>
                                  <p:childTnLst>
                                    <p:set>
                                      <p:cBhvr>
                                        <p:cTn id="14" dur="1" fill="hold">
                                          <p:stCondLst>
                                            <p:cond delay="0"/>
                                          </p:stCondLst>
                                        </p:cTn>
                                        <p:tgtEl>
                                          <p:spTgt spid="37"/>
                                        </p:tgtEl>
                                        <p:attrNameLst>
                                          <p:attrName>style.visibility</p:attrName>
                                        </p:attrNameLst>
                                      </p:cBhvr>
                                      <p:to>
                                        <p:strVal val="visible"/>
                                      </p:to>
                                    </p:set>
                                    <p:animEffect transition="in" filter="dissolve">
                                      <p:cBhvr>
                                        <p:cTn id="15" dur="3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p:bld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543246" y="513719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sp>
        <p:nvSpPr>
          <p:cNvPr id="43" name="TextBox 42"/>
          <p:cNvSpPr txBox="1"/>
          <p:nvPr/>
        </p:nvSpPr>
        <p:spPr>
          <a:xfrm>
            <a:off x="2388242" y="289920"/>
            <a:ext cx="1504731" cy="523220"/>
          </a:xfrm>
          <a:prstGeom prst="rect">
            <a:avLst/>
          </a:prstGeom>
          <a:noFill/>
        </p:spPr>
        <p:txBody>
          <a:bodyPr wrap="square" rtlCol="0">
            <a:spAutoFit/>
          </a:bodyPr>
          <a:lstStyle/>
          <a:p>
            <a:r>
              <a:rPr lang="en-US" sz="2800" i="1" dirty="0" smtClean="0">
                <a:latin typeface="Arial Rounded MT Bold"/>
              </a:rPr>
              <a:t>  </a:t>
            </a:r>
            <a:endParaRPr lang="en-US" sz="2800" i="1" dirty="0">
              <a:latin typeface="Arial Rounded MT Bold"/>
            </a:endParaRPr>
          </a:p>
        </p:txBody>
      </p:sp>
      <p:pic>
        <p:nvPicPr>
          <p:cNvPr id="46" name="Picture 45" descr="Screen shot 2021-02-12 at 8.45.10 PM.png"/>
          <p:cNvPicPr>
            <a:picLocks noChangeAspect="1"/>
          </p:cNvPicPr>
          <p:nvPr/>
        </p:nvPicPr>
        <p:blipFill>
          <a:blip r:embed="rId3"/>
          <a:stretch>
            <a:fillRect/>
          </a:stretch>
        </p:blipFill>
        <p:spPr>
          <a:xfrm>
            <a:off x="713506" y="582307"/>
            <a:ext cx="3708400" cy="3708400"/>
          </a:xfrm>
          <a:prstGeom prst="rect">
            <a:avLst/>
          </a:prstGeom>
        </p:spPr>
      </p:pic>
      <p:sp>
        <p:nvSpPr>
          <p:cNvPr id="48" name="TextBox 47"/>
          <p:cNvSpPr txBox="1"/>
          <p:nvPr/>
        </p:nvSpPr>
        <p:spPr>
          <a:xfrm>
            <a:off x="4620979" y="582307"/>
            <a:ext cx="4162676" cy="2677656"/>
          </a:xfrm>
          <a:prstGeom prst="rect">
            <a:avLst/>
          </a:prstGeom>
          <a:noFill/>
        </p:spPr>
        <p:txBody>
          <a:bodyPr wrap="square" rtlCol="0">
            <a:spAutoFit/>
          </a:bodyPr>
          <a:lstStyle/>
          <a:p>
            <a:r>
              <a:rPr lang="en-US" sz="2800" i="1" dirty="0" smtClean="0">
                <a:solidFill>
                  <a:srgbClr val="FFFF00"/>
                </a:solidFill>
                <a:latin typeface="Arial Rounded MT Bold"/>
              </a:rPr>
              <a:t>“See to it that no one misleads you. For many will come in My name saying, I am the Christ and will mislead many.</a:t>
            </a:r>
            <a:endParaRPr lang="en-US" sz="2800" i="1" dirty="0">
              <a:solidFill>
                <a:srgbClr val="FFFF00"/>
              </a:solidFill>
              <a:latin typeface="Arial Rounded MT Bold"/>
            </a:endParaRPr>
          </a:p>
        </p:txBody>
      </p:sp>
      <p:sp>
        <p:nvSpPr>
          <p:cNvPr id="49" name="TextBox 48"/>
          <p:cNvSpPr txBox="1"/>
          <p:nvPr/>
        </p:nvSpPr>
        <p:spPr>
          <a:xfrm>
            <a:off x="289902" y="3811012"/>
            <a:ext cx="8704004" cy="3046988"/>
          </a:xfrm>
          <a:prstGeom prst="rect">
            <a:avLst/>
          </a:prstGeom>
          <a:noFill/>
        </p:spPr>
        <p:txBody>
          <a:bodyPr wrap="square" rtlCol="0">
            <a:spAutoFit/>
          </a:bodyPr>
          <a:lstStyle/>
          <a:p>
            <a:r>
              <a:rPr lang="en-US" sz="2400" i="1" dirty="0" smtClean="0">
                <a:solidFill>
                  <a:srgbClr val="FD6668"/>
                </a:solidFill>
                <a:latin typeface="Arial Rounded MT Bold"/>
              </a:rPr>
              <a:t>“For false Christs and false prophets will arise and will show great signs and wonders, so as to mislead, if possible even the elect (the choice servants of Christ) …If therefore they say to you, ‘Behold He is  in the wilderness, do not go forth, or ‘Behold, He is in the inner  rooms,’ to not believe them.  For just as the lightening  comes from the east and  flashes to the west , so shall the coming of the Son of Man be…”                                 Mat 24: 4, 24,25</a:t>
            </a:r>
            <a:endParaRPr lang="en-US" sz="2400" i="1" dirty="0">
              <a:solidFill>
                <a:srgbClr val="FD6668"/>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9"/>
                                        </p:tgtEl>
                                        <p:attrNameLst>
                                          <p:attrName>style.visibility</p:attrName>
                                        </p:attrNameLst>
                                      </p:cBhvr>
                                      <p:to>
                                        <p:strVal val="visible"/>
                                      </p:to>
                                    </p:set>
                                    <p:anim calcmode="discrete" valueType="clr">
                                      <p:cBhvr override="childStyle">
                                        <p:cTn id="7"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9"/>
                                        </p:tgtEl>
                                        <p:attrNameLst>
                                          <p:attrName>fillcolor</p:attrName>
                                        </p:attrNameLst>
                                      </p:cBhvr>
                                      <p:tavLst>
                                        <p:tav tm="0">
                                          <p:val>
                                            <p:clrVal>
                                              <a:schemeClr val="accent2"/>
                                            </p:clrVal>
                                          </p:val>
                                        </p:tav>
                                        <p:tav tm="50000">
                                          <p:val>
                                            <p:clrVal>
                                              <a:schemeClr val="hlink"/>
                                            </p:clrVal>
                                          </p:val>
                                        </p:tav>
                                      </p:tavLst>
                                    </p:anim>
                                    <p:set>
                                      <p:cBhvr>
                                        <p:cTn id="9" dur="80"/>
                                        <p:tgtEl>
                                          <p:spTgt spid="49"/>
                                        </p:tgtEl>
                                        <p:attrNameLst>
                                          <p:attrName>fill.type</p:attrName>
                                        </p:attrNameLst>
                                      </p:cBhvr>
                                      <p:to>
                                        <p:strVal val="solid"/>
                                      </p:to>
                                    </p:set>
                                  </p:childTnLst>
                                </p:cTn>
                              </p:par>
                              <p:par>
                                <p:cTn id="10" presetID="1" presetClass="exit" presetSubtype="0" fill="hold" grpId="1" nodeType="withEffect">
                                  <p:stCondLst>
                                    <p:cond delay="18000"/>
                                  </p:stCondLst>
                                  <p:iterate type="lt">
                                    <p:tmAbs val="0"/>
                                  </p:iterate>
                                  <p:childTnLst>
                                    <p:set>
                                      <p:cBhvr>
                                        <p:cTn id="11" dur="1" fill="hold">
                                          <p:stCondLst>
                                            <p:cond delay="0"/>
                                          </p:stCondLst>
                                        </p:cTn>
                                        <p:tgtEl>
                                          <p:spTgt spid="49"/>
                                        </p:tgtEl>
                                        <p:attrNameLst>
                                          <p:attrName>style.visibility</p:attrName>
                                        </p:attrNameLst>
                                      </p:cBhvr>
                                      <p:to>
                                        <p:strVal val="hidden"/>
                                      </p:to>
                                    </p:set>
                                  </p:childTnLst>
                                </p:cTn>
                              </p:par>
                              <p:par>
                                <p:cTn id="12" presetID="23" presetClass="entr" presetSubtype="16"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childTnLst>
                                </p:cTn>
                              </p:par>
                              <p:par>
                                <p:cTn id="16" presetID="23" presetClass="exit" presetSubtype="32" fill="hold" nodeType="withEffect">
                                  <p:stCondLst>
                                    <p:cond delay="18000"/>
                                  </p:stCondLst>
                                  <p:childTnLst>
                                    <p:anim calcmode="lin" valueType="num">
                                      <p:cBhvr>
                                        <p:cTn id="17" dur="3000"/>
                                        <p:tgtEl>
                                          <p:spTgt spid="46"/>
                                        </p:tgtEl>
                                        <p:attrNameLst>
                                          <p:attrName>ppt_w</p:attrName>
                                        </p:attrNameLst>
                                      </p:cBhvr>
                                      <p:tavLst>
                                        <p:tav tm="0">
                                          <p:val>
                                            <p:strVal val="ppt_w"/>
                                          </p:val>
                                        </p:tav>
                                        <p:tav tm="100000">
                                          <p:val>
                                            <p:fltVal val="0"/>
                                          </p:val>
                                        </p:tav>
                                      </p:tavLst>
                                    </p:anim>
                                    <p:anim calcmode="lin" valueType="num">
                                      <p:cBhvr>
                                        <p:cTn id="18" dur="3000"/>
                                        <p:tgtEl>
                                          <p:spTgt spid="46"/>
                                        </p:tgtEl>
                                        <p:attrNameLst>
                                          <p:attrName>ppt_h</p:attrName>
                                        </p:attrNameLst>
                                      </p:cBhvr>
                                      <p:tavLst>
                                        <p:tav tm="0">
                                          <p:val>
                                            <p:strVal val="ppt_h"/>
                                          </p:val>
                                        </p:tav>
                                        <p:tav tm="100000">
                                          <p:val>
                                            <p:fltVal val="0"/>
                                          </p:val>
                                        </p:tav>
                                      </p:tavLst>
                                    </p:anim>
                                    <p:set>
                                      <p:cBhvr>
                                        <p:cTn id="19" dur="1" fill="hold">
                                          <p:stCondLst>
                                            <p:cond delay="2999"/>
                                          </p:stCondLst>
                                        </p:cTn>
                                        <p:tgtEl>
                                          <p:spTgt spid="46"/>
                                        </p:tgtEl>
                                        <p:attrNameLst>
                                          <p:attrName>style.visibility</p:attrName>
                                        </p:attrNameLst>
                                      </p:cBhvr>
                                      <p:to>
                                        <p:strVal val="hidden"/>
                                      </p:to>
                                    </p:set>
                                  </p:childTnLst>
                                </p:cTn>
                              </p:par>
                              <p:par>
                                <p:cTn id="20" presetID="9" presetClass="entr" presetSubtype="0" fill="hold" grpId="0" nodeType="withEffect">
                                  <p:stCondLst>
                                    <p:cond delay="5000"/>
                                  </p:stCondLst>
                                  <p:childTnLst>
                                    <p:set>
                                      <p:cBhvr>
                                        <p:cTn id="21" dur="1" fill="hold">
                                          <p:stCondLst>
                                            <p:cond delay="0"/>
                                          </p:stCondLst>
                                        </p:cTn>
                                        <p:tgtEl>
                                          <p:spTgt spid="48"/>
                                        </p:tgtEl>
                                        <p:attrNameLst>
                                          <p:attrName>style.visibility</p:attrName>
                                        </p:attrNameLst>
                                      </p:cBhvr>
                                      <p:to>
                                        <p:strVal val="visible"/>
                                      </p:to>
                                    </p:set>
                                    <p:animEffect transition="in" filter="dissolve">
                                      <p:cBhvr>
                                        <p:cTn id="22" dur="2000"/>
                                        <p:tgtEl>
                                          <p:spTgt spid="48"/>
                                        </p:tgtEl>
                                      </p:cBhvr>
                                    </p:animEffect>
                                  </p:childTnLst>
                                </p:cTn>
                              </p:par>
                              <p:par>
                                <p:cTn id="23" presetID="1" presetClass="exit" presetSubtype="0" fill="hold" grpId="1" nodeType="withEffect">
                                  <p:stCondLst>
                                    <p:cond delay="18000"/>
                                  </p:stCondLst>
                                  <p:childTnLst>
                                    <p:set>
                                      <p:cBhvr>
                                        <p:cTn id="2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sp>
        <p:nvSpPr>
          <p:cNvPr id="14" name="TextBox 13"/>
          <p:cNvSpPr txBox="1"/>
          <p:nvPr/>
        </p:nvSpPr>
        <p:spPr>
          <a:xfrm>
            <a:off x="0" y="320675"/>
            <a:ext cx="8945555" cy="461665"/>
          </a:xfrm>
          <a:prstGeom prst="rect">
            <a:avLst/>
          </a:prstGeom>
          <a:noFill/>
        </p:spPr>
        <p:txBody>
          <a:bodyPr wrap="square" rtlCol="0">
            <a:spAutoFit/>
          </a:bodyPr>
          <a:lstStyle/>
          <a:p>
            <a:r>
              <a:rPr lang="en-US" sz="2400" b="1" i="1" dirty="0" smtClean="0">
                <a:solidFill>
                  <a:srgbClr val="FFFF00"/>
                </a:solidFill>
                <a:latin typeface="Arial Rounded MT Bold"/>
              </a:rPr>
              <a:t>“How you have fallen from heaven, O Star of the  morning”</a:t>
            </a:r>
            <a:endParaRPr lang="en-US" sz="2400" b="1"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8" name="TextBox 7"/>
          <p:cNvSpPr txBox="1"/>
          <p:nvPr/>
        </p:nvSpPr>
        <p:spPr>
          <a:xfrm>
            <a:off x="511175" y="763012"/>
            <a:ext cx="7879551" cy="3046988"/>
          </a:xfrm>
          <a:prstGeom prst="rect">
            <a:avLst/>
          </a:prstGeom>
          <a:noFill/>
        </p:spPr>
        <p:txBody>
          <a:bodyPr wrap="square" rtlCol="0">
            <a:spAutoFit/>
          </a:bodyPr>
          <a:lstStyle/>
          <a:p>
            <a:r>
              <a:rPr lang="en-US" sz="2400" b="1" i="1" dirty="0" smtClean="0">
                <a:solidFill>
                  <a:srgbClr val="FFFF00"/>
                </a:solidFill>
                <a:latin typeface="Arial Rounded MT Bold"/>
              </a:rPr>
              <a:t>“Nevertheless you will be thrust down to Sheol,</a:t>
            </a:r>
          </a:p>
          <a:p>
            <a:r>
              <a:rPr lang="en-US" sz="2400" b="1" i="1" dirty="0" smtClean="0">
                <a:solidFill>
                  <a:srgbClr val="FFFF00"/>
                </a:solidFill>
                <a:latin typeface="Arial Rounded MT Bold"/>
              </a:rPr>
              <a:t>To the recesses of the pit.</a:t>
            </a:r>
          </a:p>
          <a:p>
            <a:r>
              <a:rPr lang="en-US" sz="2400" b="1" i="1" dirty="0" smtClean="0">
                <a:solidFill>
                  <a:srgbClr val="FFFF00"/>
                </a:solidFill>
                <a:latin typeface="Arial Rounded MT Bold"/>
              </a:rPr>
              <a:t>Those who see you will gaze at you.</a:t>
            </a:r>
          </a:p>
          <a:p>
            <a:r>
              <a:rPr lang="en-US" sz="2400" b="1" i="1" dirty="0" smtClean="0">
                <a:solidFill>
                  <a:srgbClr val="FFFF00"/>
                </a:solidFill>
                <a:latin typeface="Arial Rounded MT Bold"/>
              </a:rPr>
              <a:t>They will ponder over you, saying,</a:t>
            </a:r>
          </a:p>
          <a:p>
            <a:r>
              <a:rPr lang="en-US" sz="2400" b="1" i="1" dirty="0" smtClean="0">
                <a:solidFill>
                  <a:srgbClr val="FFFF00"/>
                </a:solidFill>
                <a:latin typeface="Arial Rounded MT Bold"/>
              </a:rPr>
              <a:t>Is this the man who made the earth tremble,</a:t>
            </a:r>
          </a:p>
          <a:p>
            <a:r>
              <a:rPr lang="en-US" sz="2400" b="1" i="1" dirty="0" smtClean="0">
                <a:solidFill>
                  <a:srgbClr val="FFFF00"/>
                </a:solidFill>
                <a:latin typeface="Arial Rounded MT Bold"/>
              </a:rPr>
              <a:t>Who shook kingdoms, Who made the world like a </a:t>
            </a:r>
          </a:p>
          <a:p>
            <a:r>
              <a:rPr lang="en-US" sz="2400" b="1" i="1" dirty="0" smtClean="0">
                <a:solidFill>
                  <a:srgbClr val="FFFF00"/>
                </a:solidFill>
                <a:latin typeface="Arial Rounded MT Bold"/>
              </a:rPr>
              <a:t>wilderness…who did not allow his prisoners to go home?”                                                             Isaiah 14</a:t>
            </a:r>
            <a:endParaRPr lang="en-US" sz="2400" b="1" i="1" dirty="0">
              <a:solidFill>
                <a:srgbClr val="FFFF00"/>
              </a:solidFill>
              <a:latin typeface="Arial Rounded MT Bold"/>
            </a:endParaRPr>
          </a:p>
        </p:txBody>
      </p:sp>
      <p:pic>
        <p:nvPicPr>
          <p:cNvPr id="12" name="Picture 11" descr="Screen shot 2021-01-06 at 8.27.04 PM.png"/>
          <p:cNvPicPr>
            <a:picLocks noChangeAspect="1"/>
          </p:cNvPicPr>
          <p:nvPr/>
        </p:nvPicPr>
        <p:blipFill>
          <a:blip r:embed="rId4"/>
          <a:stretch>
            <a:fillRect/>
          </a:stretch>
        </p:blipFill>
        <p:spPr>
          <a:xfrm>
            <a:off x="1280598" y="3810000"/>
            <a:ext cx="58420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3"/>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sp>
        <p:nvSpPr>
          <p:cNvPr id="43" name="TextBox 42"/>
          <p:cNvSpPr txBox="1"/>
          <p:nvPr/>
        </p:nvSpPr>
        <p:spPr>
          <a:xfrm>
            <a:off x="2388242" y="289920"/>
            <a:ext cx="1504731" cy="523220"/>
          </a:xfrm>
          <a:prstGeom prst="rect">
            <a:avLst/>
          </a:prstGeom>
          <a:noFill/>
        </p:spPr>
        <p:txBody>
          <a:bodyPr wrap="square" rtlCol="0">
            <a:spAutoFit/>
          </a:bodyPr>
          <a:lstStyle/>
          <a:p>
            <a:r>
              <a:rPr lang="en-US" sz="2800" i="1" dirty="0" smtClean="0">
                <a:latin typeface="Arial Rounded MT Bold"/>
              </a:rPr>
              <a:t>  </a:t>
            </a:r>
            <a:endParaRPr lang="en-US" sz="2800" i="1" dirty="0">
              <a:latin typeface="Arial Rounded MT Bold"/>
            </a:endParaRPr>
          </a:p>
        </p:txBody>
      </p:sp>
      <p:sp>
        <p:nvSpPr>
          <p:cNvPr id="49" name="TextBox 48"/>
          <p:cNvSpPr txBox="1"/>
          <p:nvPr/>
        </p:nvSpPr>
        <p:spPr>
          <a:xfrm>
            <a:off x="713506" y="4696089"/>
            <a:ext cx="8070149" cy="1200328"/>
          </a:xfrm>
          <a:prstGeom prst="rect">
            <a:avLst/>
          </a:prstGeom>
          <a:noFill/>
        </p:spPr>
        <p:txBody>
          <a:bodyPr wrap="square" rtlCol="0">
            <a:spAutoFit/>
          </a:bodyPr>
          <a:lstStyle/>
          <a:p>
            <a:r>
              <a:rPr lang="en-US" sz="2400" i="1" dirty="0" smtClean="0">
                <a:solidFill>
                  <a:srgbClr val="FFFF00"/>
                </a:solidFill>
                <a:latin typeface="Arial Rounded MT Bold"/>
              </a:rPr>
              <a:t>Last night we talked about the Rapture …the lifeboat available to all those who know Jesus as their personal Savior. </a:t>
            </a:r>
            <a:endParaRPr lang="en-US" sz="24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9"/>
                                        </p:tgtEl>
                                        <p:attrNameLst>
                                          <p:attrName>style.visibility</p:attrName>
                                        </p:attrNameLst>
                                      </p:cBhvr>
                                      <p:to>
                                        <p:strVal val="visible"/>
                                      </p:to>
                                    </p:set>
                                    <p:anim calcmode="discrete" valueType="clr">
                                      <p:cBhvr override="childStyle">
                                        <p:cTn id="7"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9"/>
                                        </p:tgtEl>
                                        <p:attrNameLst>
                                          <p:attrName>fillcolor</p:attrName>
                                        </p:attrNameLst>
                                      </p:cBhvr>
                                      <p:tavLst>
                                        <p:tav tm="0">
                                          <p:val>
                                            <p:clrVal>
                                              <a:schemeClr val="accent2"/>
                                            </p:clrVal>
                                          </p:val>
                                        </p:tav>
                                        <p:tav tm="50000">
                                          <p:val>
                                            <p:clrVal>
                                              <a:schemeClr val="hlink"/>
                                            </p:clrVal>
                                          </p:val>
                                        </p:tav>
                                      </p:tavLst>
                                    </p:anim>
                                    <p:set>
                                      <p:cBhvr>
                                        <p:cTn id="9" dur="80"/>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sp>
        <p:nvSpPr>
          <p:cNvPr id="43" name="TextBox 42"/>
          <p:cNvSpPr txBox="1"/>
          <p:nvPr/>
        </p:nvSpPr>
        <p:spPr>
          <a:xfrm>
            <a:off x="2388242" y="289920"/>
            <a:ext cx="1504731" cy="523220"/>
          </a:xfrm>
          <a:prstGeom prst="rect">
            <a:avLst/>
          </a:prstGeom>
          <a:noFill/>
        </p:spPr>
        <p:txBody>
          <a:bodyPr wrap="square" rtlCol="0">
            <a:spAutoFit/>
          </a:bodyPr>
          <a:lstStyle/>
          <a:p>
            <a:r>
              <a:rPr lang="en-US" sz="2800" i="1" dirty="0" smtClean="0">
                <a:latin typeface="Arial Rounded MT Bold"/>
              </a:rPr>
              <a:t>  </a:t>
            </a:r>
            <a:endParaRPr lang="en-US" sz="2800" i="1" dirty="0">
              <a:latin typeface="Arial Rounded MT Bold"/>
            </a:endParaRPr>
          </a:p>
        </p:txBody>
      </p:sp>
      <p:sp>
        <p:nvSpPr>
          <p:cNvPr id="48" name="TextBox 47"/>
          <p:cNvSpPr txBox="1"/>
          <p:nvPr/>
        </p:nvSpPr>
        <p:spPr>
          <a:xfrm>
            <a:off x="4620979" y="582307"/>
            <a:ext cx="4162676" cy="523220"/>
          </a:xfrm>
          <a:prstGeom prst="rect">
            <a:avLst/>
          </a:prstGeom>
          <a:noFill/>
        </p:spPr>
        <p:txBody>
          <a:bodyPr wrap="square" rtlCol="0">
            <a:spAutoFit/>
          </a:bodyPr>
          <a:lstStyle/>
          <a:p>
            <a:endParaRPr lang="en-US" sz="2800" i="1" dirty="0">
              <a:solidFill>
                <a:srgbClr val="FFFF00"/>
              </a:solidFill>
              <a:latin typeface="Arial Rounded MT Bold"/>
            </a:endParaRPr>
          </a:p>
        </p:txBody>
      </p:sp>
      <p:sp>
        <p:nvSpPr>
          <p:cNvPr id="37" name="TextBox 36"/>
          <p:cNvSpPr txBox="1"/>
          <p:nvPr/>
        </p:nvSpPr>
        <p:spPr>
          <a:xfrm>
            <a:off x="318958" y="138500"/>
            <a:ext cx="8309085" cy="1569660"/>
          </a:xfrm>
          <a:prstGeom prst="rect">
            <a:avLst/>
          </a:prstGeom>
          <a:noFill/>
        </p:spPr>
        <p:txBody>
          <a:bodyPr wrap="square" rtlCol="0">
            <a:spAutoFit/>
          </a:bodyPr>
          <a:lstStyle/>
          <a:p>
            <a:r>
              <a:rPr lang="en-US" sz="2400" i="1" dirty="0" smtClean="0">
                <a:solidFill>
                  <a:schemeClr val="bg1"/>
                </a:solidFill>
                <a:latin typeface="Arial Rounded MT Bold"/>
              </a:rPr>
              <a:t>The Rapture will remove all true Christians from the earth before the Tribulation, when all these terrors of the New World Order / The Mystery of Iniquity come to pass…and they are coming very very fast. </a:t>
            </a:r>
            <a:endParaRPr lang="en-US" sz="2400" i="1" dirty="0">
              <a:solidFill>
                <a:schemeClr val="bg1"/>
              </a:solidFill>
              <a:latin typeface="Arial Rounded MT Bold"/>
            </a:endParaRPr>
          </a:p>
        </p:txBody>
      </p:sp>
      <p:sp>
        <p:nvSpPr>
          <p:cNvPr id="38" name="TextBox 37"/>
          <p:cNvSpPr txBox="1"/>
          <p:nvPr/>
        </p:nvSpPr>
        <p:spPr>
          <a:xfrm>
            <a:off x="0" y="4234424"/>
            <a:ext cx="9144000" cy="461665"/>
          </a:xfrm>
          <a:prstGeom prst="rect">
            <a:avLst/>
          </a:prstGeom>
          <a:noFill/>
        </p:spPr>
        <p:txBody>
          <a:bodyPr wrap="square" rtlCol="0">
            <a:spAutoFit/>
          </a:bodyPr>
          <a:lstStyle/>
          <a:p>
            <a:r>
              <a:rPr lang="en-US" sz="2400" i="1" dirty="0" smtClean="0">
                <a:solidFill>
                  <a:srgbClr val="FFFF00"/>
                </a:solidFill>
                <a:latin typeface="Arial Rounded MT Bold"/>
              </a:rPr>
              <a:t>1. God loves you and offers a wonderful plan for your life.</a:t>
            </a:r>
            <a:endParaRPr lang="en-US" sz="2400" i="1" dirty="0">
              <a:solidFill>
                <a:srgbClr val="FFFF00"/>
              </a:solidFill>
              <a:latin typeface="Arial Rounded MT Bold"/>
            </a:endParaRPr>
          </a:p>
        </p:txBody>
      </p:sp>
      <p:sp>
        <p:nvSpPr>
          <p:cNvPr id="41" name="TextBox 40"/>
          <p:cNvSpPr txBox="1"/>
          <p:nvPr/>
        </p:nvSpPr>
        <p:spPr>
          <a:xfrm>
            <a:off x="552194" y="5014080"/>
            <a:ext cx="7730440" cy="830997"/>
          </a:xfrm>
          <a:prstGeom prst="rect">
            <a:avLst/>
          </a:prstGeom>
          <a:noFill/>
        </p:spPr>
        <p:txBody>
          <a:bodyPr wrap="square" rtlCol="0">
            <a:spAutoFit/>
          </a:bodyPr>
          <a:lstStyle/>
          <a:p>
            <a:r>
              <a:rPr lang="en-US" sz="2400" i="1" dirty="0" smtClean="0">
                <a:solidFill>
                  <a:schemeClr val="bg1"/>
                </a:solidFill>
                <a:latin typeface="Arial Rounded MT Bold"/>
              </a:rPr>
              <a:t>“I came that they might have life, and have it more abundantly.”                                   1 John 10:10                                </a:t>
            </a:r>
            <a:endParaRPr lang="en-US" sz="2400" i="1" dirty="0">
              <a:solidFill>
                <a:schemeClr val="bg1"/>
              </a:solidFill>
              <a:latin typeface="Arial Rounded MT Bold"/>
            </a:endParaRPr>
          </a:p>
        </p:txBody>
      </p:sp>
      <p:sp>
        <p:nvSpPr>
          <p:cNvPr id="45" name="TextBox 44"/>
          <p:cNvSpPr txBox="1"/>
          <p:nvPr/>
        </p:nvSpPr>
        <p:spPr>
          <a:xfrm>
            <a:off x="164488" y="2723467"/>
            <a:ext cx="8338141" cy="461665"/>
          </a:xfrm>
          <a:prstGeom prst="rect">
            <a:avLst/>
          </a:prstGeom>
          <a:noFill/>
        </p:spPr>
        <p:txBody>
          <a:bodyPr wrap="square" rtlCol="0">
            <a:spAutoFit/>
          </a:bodyPr>
          <a:lstStyle/>
          <a:p>
            <a:r>
              <a:rPr lang="en-US" sz="2400" b="1" i="1" dirty="0" smtClean="0">
                <a:solidFill>
                  <a:srgbClr val="E66CFF"/>
                </a:solidFill>
                <a:latin typeface="Arial Rounded MT Bold"/>
              </a:rPr>
              <a:t>SO HOW DO YOU BECOME A “REAL” CHRISTIAN?</a:t>
            </a:r>
            <a:endParaRPr lang="en-US" sz="2400" b="1" i="1" dirty="0">
              <a:solidFill>
                <a:srgbClr val="E66CFF"/>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par>
                                <p:cTn id="11" presetID="9" presetClass="exit" presetSubtype="0" fill="hold" grpId="1" nodeType="withEffect">
                                  <p:stCondLst>
                                    <p:cond delay="10000"/>
                                  </p:stCondLst>
                                  <p:childTnLst>
                                    <p:animEffect transition="out" filter="dissolve">
                                      <p:cBhvr>
                                        <p:cTn id="12" dur="3000"/>
                                        <p:tgtEl>
                                          <p:spTgt spid="37"/>
                                        </p:tgtEl>
                                      </p:cBhvr>
                                    </p:animEffect>
                                    <p:set>
                                      <p:cBhvr>
                                        <p:cTn id="13" dur="1" fill="hold">
                                          <p:stCondLst>
                                            <p:cond delay="2999"/>
                                          </p:stCondLst>
                                        </p:cTn>
                                        <p:tgtEl>
                                          <p:spTgt spid="37"/>
                                        </p:tgtEl>
                                        <p:attrNameLst>
                                          <p:attrName>style.visibility</p:attrName>
                                        </p:attrNameLst>
                                      </p:cBhvr>
                                      <p:to>
                                        <p:strVal val="hidden"/>
                                      </p:to>
                                    </p:set>
                                  </p:childTnLst>
                                </p:cTn>
                              </p:par>
                              <p:par>
                                <p:cTn id="14" presetID="15" presetClass="entr" presetSubtype="0" fill="hold" grpId="0" nodeType="withEffect">
                                  <p:stCondLst>
                                    <p:cond delay="16000"/>
                                  </p:stCondLst>
                                  <p:childTnLst>
                                    <p:set>
                                      <p:cBhvr>
                                        <p:cTn id="15" dur="1" fill="hold">
                                          <p:stCondLst>
                                            <p:cond delay="0"/>
                                          </p:stCondLst>
                                        </p:cTn>
                                        <p:tgtEl>
                                          <p:spTgt spid="41"/>
                                        </p:tgtEl>
                                        <p:attrNameLst>
                                          <p:attrName>style.visibility</p:attrName>
                                        </p:attrNameLst>
                                      </p:cBhvr>
                                      <p:to>
                                        <p:strVal val="visible"/>
                                      </p:to>
                                    </p:set>
                                    <p:anim calcmode="lin" valueType="num">
                                      <p:cBhvr>
                                        <p:cTn id="16" dur="1000" fill="hold"/>
                                        <p:tgtEl>
                                          <p:spTgt spid="41"/>
                                        </p:tgtEl>
                                        <p:attrNameLst>
                                          <p:attrName>ppt_w</p:attrName>
                                        </p:attrNameLst>
                                      </p:cBhvr>
                                      <p:tavLst>
                                        <p:tav tm="0">
                                          <p:val>
                                            <p:fltVal val="0"/>
                                          </p:val>
                                        </p:tav>
                                        <p:tav tm="100000">
                                          <p:val>
                                            <p:strVal val="#ppt_w"/>
                                          </p:val>
                                        </p:tav>
                                      </p:tavLst>
                                    </p:anim>
                                    <p:anim calcmode="lin" valueType="num">
                                      <p:cBhvr>
                                        <p:cTn id="17" dur="1000" fill="hold"/>
                                        <p:tgtEl>
                                          <p:spTgt spid="41"/>
                                        </p:tgtEl>
                                        <p:attrNameLst>
                                          <p:attrName>ppt_h</p:attrName>
                                        </p:attrNameLst>
                                      </p:cBhvr>
                                      <p:tavLst>
                                        <p:tav tm="0">
                                          <p:val>
                                            <p:fltVal val="0"/>
                                          </p:val>
                                        </p:tav>
                                        <p:tav tm="100000">
                                          <p:val>
                                            <p:strVal val="#ppt_h"/>
                                          </p:val>
                                        </p:tav>
                                      </p:tavLst>
                                    </p:anim>
                                    <p:anim calcmode="lin" valueType="num">
                                      <p:cBhvr>
                                        <p:cTn id="1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1"/>
                                        </p:tgtEl>
                                        <p:attrNameLst>
                                          <p:attrName>ppt_y</p:attrName>
                                        </p:attrNameLst>
                                      </p:cBhvr>
                                      <p:tavLst>
                                        <p:tav tm="0" fmla="#ppt_y+(sin(-2*pi*(1-$))*-#ppt_x+cos(-2*pi*(1-$))*(1-#ppt_y))*(1-$)">
                                          <p:val>
                                            <p:fltVal val="0"/>
                                          </p:val>
                                        </p:tav>
                                        <p:tav tm="100000">
                                          <p:val>
                                            <p:fltVal val="1"/>
                                          </p:val>
                                        </p:tav>
                                      </p:tavLst>
                                    </p:anim>
                                  </p:childTnLst>
                                </p:cTn>
                              </p:par>
                              <p:par>
                                <p:cTn id="20" presetID="2" presetClass="entr" presetSubtype="4" accel="50000" decel="50000" fill="hold" grpId="0" nodeType="withEffect">
                                  <p:stCondLst>
                                    <p:cond delay="1300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2000" fill="hold"/>
                                        <p:tgtEl>
                                          <p:spTgt spid="38"/>
                                        </p:tgtEl>
                                        <p:attrNameLst>
                                          <p:attrName>ppt_x</p:attrName>
                                        </p:attrNameLst>
                                      </p:cBhvr>
                                      <p:tavLst>
                                        <p:tav tm="0">
                                          <p:val>
                                            <p:strVal val="#ppt_x"/>
                                          </p:val>
                                        </p:tav>
                                        <p:tav tm="100000">
                                          <p:val>
                                            <p:strVal val="#ppt_x"/>
                                          </p:val>
                                        </p:tav>
                                      </p:tavLst>
                                    </p:anim>
                                    <p:anim calcmode="lin" valueType="num">
                                      <p:cBhvr additive="base">
                                        <p:cTn id="23" dur="2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8" accel="50000" decel="50000" fill="hold" grpId="0" nodeType="withEffect">
                                  <p:stCondLst>
                                    <p:cond delay="900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2000" fill="hold"/>
                                        <p:tgtEl>
                                          <p:spTgt spid="45"/>
                                        </p:tgtEl>
                                        <p:attrNameLst>
                                          <p:attrName>ppt_x</p:attrName>
                                        </p:attrNameLst>
                                      </p:cBhvr>
                                      <p:tavLst>
                                        <p:tav tm="0">
                                          <p:val>
                                            <p:strVal val="0-#ppt_w/2"/>
                                          </p:val>
                                        </p:tav>
                                        <p:tav tm="100000">
                                          <p:val>
                                            <p:strVal val="#ppt_x"/>
                                          </p:val>
                                        </p:tav>
                                      </p:tavLst>
                                    </p:anim>
                                    <p:anim calcmode="lin" valueType="num">
                                      <p:cBhvr additive="base">
                                        <p:cTn id="27" dur="20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41" grpId="0"/>
      <p:bldP spid="45" grpId="0"/>
    </p:bld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sp>
        <p:nvSpPr>
          <p:cNvPr id="43" name="TextBox 42"/>
          <p:cNvSpPr txBox="1"/>
          <p:nvPr/>
        </p:nvSpPr>
        <p:spPr>
          <a:xfrm>
            <a:off x="2388242" y="289920"/>
            <a:ext cx="1504731" cy="523220"/>
          </a:xfrm>
          <a:prstGeom prst="rect">
            <a:avLst/>
          </a:prstGeom>
          <a:noFill/>
        </p:spPr>
        <p:txBody>
          <a:bodyPr wrap="square" rtlCol="0">
            <a:spAutoFit/>
          </a:bodyPr>
          <a:lstStyle/>
          <a:p>
            <a:r>
              <a:rPr lang="en-US" sz="2800" i="1" dirty="0" smtClean="0">
                <a:latin typeface="Arial Rounded MT Bold"/>
              </a:rPr>
              <a:t>  </a:t>
            </a:r>
            <a:endParaRPr lang="en-US" sz="2800" i="1" dirty="0">
              <a:latin typeface="Arial Rounded MT Bold"/>
            </a:endParaRPr>
          </a:p>
        </p:txBody>
      </p:sp>
      <p:sp>
        <p:nvSpPr>
          <p:cNvPr id="48" name="TextBox 47"/>
          <p:cNvSpPr txBox="1"/>
          <p:nvPr/>
        </p:nvSpPr>
        <p:spPr>
          <a:xfrm>
            <a:off x="4620979" y="582307"/>
            <a:ext cx="4162676" cy="523220"/>
          </a:xfrm>
          <a:prstGeom prst="rect">
            <a:avLst/>
          </a:prstGeom>
          <a:noFill/>
        </p:spPr>
        <p:txBody>
          <a:bodyPr wrap="square" rtlCol="0">
            <a:spAutoFit/>
          </a:bodyPr>
          <a:lstStyle/>
          <a:p>
            <a:endParaRPr lang="en-US" sz="2800" i="1" dirty="0">
              <a:solidFill>
                <a:srgbClr val="FFFF00"/>
              </a:solidFill>
              <a:latin typeface="Arial Rounded MT Bold"/>
            </a:endParaRPr>
          </a:p>
        </p:txBody>
      </p:sp>
      <p:sp>
        <p:nvSpPr>
          <p:cNvPr id="38" name="TextBox 37"/>
          <p:cNvSpPr txBox="1"/>
          <p:nvPr/>
        </p:nvSpPr>
        <p:spPr>
          <a:xfrm>
            <a:off x="0" y="289920"/>
            <a:ext cx="9144000"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41" name="TextBox 40"/>
          <p:cNvSpPr txBox="1"/>
          <p:nvPr/>
        </p:nvSpPr>
        <p:spPr>
          <a:xfrm>
            <a:off x="552194" y="1129418"/>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6" name="TextBox 45"/>
          <p:cNvSpPr txBox="1"/>
          <p:nvPr/>
        </p:nvSpPr>
        <p:spPr>
          <a:xfrm>
            <a:off x="552195" y="4172869"/>
            <a:ext cx="7730439" cy="954107"/>
          </a:xfrm>
          <a:prstGeom prst="rect">
            <a:avLst/>
          </a:prstGeom>
          <a:noFill/>
        </p:spPr>
        <p:txBody>
          <a:bodyPr wrap="square" rtlCol="0">
            <a:spAutoFit/>
          </a:bodyPr>
          <a:lstStyle/>
          <a:p>
            <a:r>
              <a:rPr lang="en-US" sz="2800" b="1" i="1" dirty="0" smtClean="0">
                <a:solidFill>
                  <a:schemeClr val="bg1"/>
                </a:solidFill>
                <a:latin typeface="Arial Rounded MT Bold"/>
              </a:rPr>
              <a:t>So why aren’t more people experiencing the abundant life?</a:t>
            </a:r>
            <a:endParaRPr lang="en-US" sz="2800" b="1"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strVal val="#ppt_w+.3"/>
                                          </p:val>
                                        </p:tav>
                                        <p:tav tm="100000">
                                          <p:val>
                                            <p:strVal val="#ppt_w"/>
                                          </p:val>
                                        </p:tav>
                                      </p:tavLst>
                                    </p:anim>
                                    <p:anim calcmode="lin" valueType="num">
                                      <p:cBhvr>
                                        <p:cTn id="8" dur="1000" fill="hold"/>
                                        <p:tgtEl>
                                          <p:spTgt spid="46"/>
                                        </p:tgtEl>
                                        <p:attrNameLst>
                                          <p:attrName>ppt_h</p:attrName>
                                        </p:attrNameLst>
                                      </p:cBhvr>
                                      <p:tavLst>
                                        <p:tav tm="0">
                                          <p:val>
                                            <p:strVal val="#ppt_h"/>
                                          </p:val>
                                        </p:tav>
                                        <p:tav tm="100000">
                                          <p:val>
                                            <p:strVal val="#ppt_h"/>
                                          </p:val>
                                        </p:tav>
                                      </p:tavLst>
                                    </p:anim>
                                    <p:animEffect transition="in" filter="fade">
                                      <p:cBhvr>
                                        <p:cTn id="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sp>
        <p:nvSpPr>
          <p:cNvPr id="43" name="TextBox 42"/>
          <p:cNvSpPr txBox="1"/>
          <p:nvPr/>
        </p:nvSpPr>
        <p:spPr>
          <a:xfrm>
            <a:off x="2388242" y="289920"/>
            <a:ext cx="1504731" cy="523220"/>
          </a:xfrm>
          <a:prstGeom prst="rect">
            <a:avLst/>
          </a:prstGeom>
          <a:noFill/>
        </p:spPr>
        <p:txBody>
          <a:bodyPr wrap="square" rtlCol="0">
            <a:spAutoFit/>
          </a:bodyPr>
          <a:lstStyle/>
          <a:p>
            <a:r>
              <a:rPr lang="en-US" sz="2800" i="1" dirty="0" smtClean="0">
                <a:latin typeface="Arial Rounded MT Bold"/>
              </a:rPr>
              <a:t>  </a:t>
            </a:r>
            <a:endParaRPr lang="en-US" sz="2800" i="1" dirty="0">
              <a:latin typeface="Arial Rounded MT Bold"/>
            </a:endParaRPr>
          </a:p>
        </p:txBody>
      </p:sp>
      <p:sp>
        <p:nvSpPr>
          <p:cNvPr id="48" name="TextBox 47"/>
          <p:cNvSpPr txBox="1"/>
          <p:nvPr/>
        </p:nvSpPr>
        <p:spPr>
          <a:xfrm>
            <a:off x="4620979" y="582307"/>
            <a:ext cx="4162676" cy="523220"/>
          </a:xfrm>
          <a:prstGeom prst="rect">
            <a:avLst/>
          </a:prstGeom>
          <a:noFill/>
        </p:spPr>
        <p:txBody>
          <a:bodyPr wrap="square" rtlCol="0">
            <a:spAutoFit/>
          </a:bodyPr>
          <a:lstStyle/>
          <a:p>
            <a:endParaRPr lang="en-US" sz="2800" i="1" dirty="0">
              <a:solidFill>
                <a:srgbClr val="FFFF00"/>
              </a:solidFill>
              <a:latin typeface="Arial Rounded MT Bold"/>
            </a:endParaRPr>
          </a:p>
        </p:txBody>
      </p:sp>
      <p:sp>
        <p:nvSpPr>
          <p:cNvPr id="37" name="TextBox 36"/>
          <p:cNvSpPr txBox="1"/>
          <p:nvPr/>
        </p:nvSpPr>
        <p:spPr>
          <a:xfrm>
            <a:off x="318958" y="138500"/>
            <a:ext cx="8309085"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8" name="TextBox 37"/>
          <p:cNvSpPr txBox="1"/>
          <p:nvPr/>
        </p:nvSpPr>
        <p:spPr>
          <a:xfrm>
            <a:off x="0" y="289920"/>
            <a:ext cx="9144000" cy="461665"/>
          </a:xfrm>
          <a:prstGeom prst="rect">
            <a:avLst/>
          </a:prstGeom>
          <a:noFill/>
        </p:spPr>
        <p:txBody>
          <a:bodyPr wrap="square" rtlCol="0">
            <a:spAutoFit/>
          </a:bodyPr>
          <a:lstStyle/>
          <a:p>
            <a:r>
              <a:rPr lang="en-US" sz="2400" i="1" dirty="0" smtClean="0">
                <a:solidFill>
                  <a:srgbClr val="FFFF00"/>
                </a:solidFill>
                <a:latin typeface="Arial Rounded MT Bold"/>
              </a:rPr>
              <a:t>2.   Man is sinful and separated from God. </a:t>
            </a:r>
            <a:endParaRPr lang="en-US" sz="2400" i="1" dirty="0">
              <a:solidFill>
                <a:srgbClr val="FFFF00"/>
              </a:solidFill>
              <a:latin typeface="Arial Rounded MT Bold"/>
            </a:endParaRPr>
          </a:p>
        </p:txBody>
      </p:sp>
      <p:sp>
        <p:nvSpPr>
          <p:cNvPr id="41" name="TextBox 40"/>
          <p:cNvSpPr txBox="1"/>
          <p:nvPr/>
        </p:nvSpPr>
        <p:spPr>
          <a:xfrm>
            <a:off x="552194" y="1129418"/>
            <a:ext cx="7730440" cy="830997"/>
          </a:xfrm>
          <a:prstGeom prst="rect">
            <a:avLst/>
          </a:prstGeom>
          <a:noFill/>
        </p:spPr>
        <p:txBody>
          <a:bodyPr wrap="square" rtlCol="0">
            <a:spAutoFit/>
          </a:bodyPr>
          <a:lstStyle/>
          <a:p>
            <a:r>
              <a:rPr lang="en-US" sz="2400" i="1" dirty="0" smtClean="0">
                <a:solidFill>
                  <a:schemeClr val="bg1"/>
                </a:solidFill>
                <a:latin typeface="Arial Rounded MT Bold"/>
              </a:rPr>
              <a:t>“All have sinned and fallen short of the glory of God.”                                              Romans 3:23</a:t>
            </a:r>
            <a:endParaRPr lang="en-US" sz="2400" i="1" dirty="0">
              <a:solidFill>
                <a:schemeClr val="bg1"/>
              </a:solidFill>
              <a:latin typeface="Arial Rounded MT Bold"/>
            </a:endParaRPr>
          </a:p>
        </p:txBody>
      </p:sp>
      <p:sp>
        <p:nvSpPr>
          <p:cNvPr id="45" name="TextBox 44"/>
          <p:cNvSpPr txBox="1"/>
          <p:nvPr/>
        </p:nvSpPr>
        <p:spPr>
          <a:xfrm>
            <a:off x="164488" y="2723467"/>
            <a:ext cx="8338141" cy="461665"/>
          </a:xfrm>
          <a:prstGeom prst="rect">
            <a:avLst/>
          </a:prstGeom>
          <a:noFill/>
        </p:spPr>
        <p:txBody>
          <a:bodyPr wrap="square" rtlCol="0">
            <a:spAutoFit/>
          </a:bodyPr>
          <a:lstStyle/>
          <a:p>
            <a:endParaRPr lang="en-US" sz="2400" b="1" i="1" dirty="0">
              <a:solidFill>
                <a:srgbClr val="E66CFF"/>
              </a:solidFill>
              <a:latin typeface="Arial Rounded MT Bold"/>
            </a:endParaRPr>
          </a:p>
        </p:txBody>
      </p:sp>
      <p:cxnSp>
        <p:nvCxnSpPr>
          <p:cNvPr id="51" name="Straight Connector 50"/>
          <p:cNvCxnSpPr/>
          <p:nvPr/>
        </p:nvCxnSpPr>
        <p:spPr>
          <a:xfrm rot="5400000">
            <a:off x="1770122" y="2640652"/>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a:off x="2219740" y="3061673"/>
            <a:ext cx="3626988"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5421711" y="2640652"/>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0800000">
            <a:off x="2193551" y="5398799"/>
            <a:ext cx="3626988"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1796311" y="5822228"/>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5393934" y="5798116"/>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567706" y="2422080"/>
            <a:ext cx="2742367" cy="461665"/>
          </a:xfrm>
          <a:prstGeom prst="rect">
            <a:avLst/>
          </a:prstGeom>
          <a:noFill/>
        </p:spPr>
        <p:txBody>
          <a:bodyPr wrap="square" rtlCol="0">
            <a:spAutoFit/>
          </a:bodyPr>
          <a:lstStyle/>
          <a:p>
            <a:r>
              <a:rPr lang="en-US" sz="2400" i="1" dirty="0" smtClean="0">
                <a:solidFill>
                  <a:srgbClr val="FFFF00"/>
                </a:solidFill>
                <a:latin typeface="Arial Rounded MT Bold"/>
              </a:rPr>
              <a:t>        Holy God</a:t>
            </a:r>
            <a:endParaRPr lang="en-US" sz="2400" i="1" dirty="0">
              <a:solidFill>
                <a:srgbClr val="FFFF00"/>
              </a:solidFill>
              <a:latin typeface="Arial Rounded MT Bold"/>
            </a:endParaRPr>
          </a:p>
        </p:txBody>
      </p:sp>
      <p:sp>
        <p:nvSpPr>
          <p:cNvPr id="64" name="TextBox 63"/>
          <p:cNvSpPr txBox="1"/>
          <p:nvPr/>
        </p:nvSpPr>
        <p:spPr>
          <a:xfrm>
            <a:off x="2679607" y="5537299"/>
            <a:ext cx="2904507" cy="461665"/>
          </a:xfrm>
          <a:prstGeom prst="rect">
            <a:avLst/>
          </a:prstGeom>
          <a:noFill/>
        </p:spPr>
        <p:txBody>
          <a:bodyPr wrap="square" rtlCol="0">
            <a:spAutoFit/>
          </a:bodyPr>
          <a:lstStyle/>
          <a:p>
            <a:r>
              <a:rPr lang="en-US" sz="2400" i="1" dirty="0" smtClean="0">
                <a:solidFill>
                  <a:schemeClr val="bg1"/>
                </a:solidFill>
                <a:latin typeface="Arial Rounded MT Bold"/>
              </a:rPr>
              <a:t>        Sinful Man</a:t>
            </a:r>
            <a:endParaRPr lang="en-US" sz="2400" i="1" dirty="0">
              <a:solidFill>
                <a:schemeClr val="bg1"/>
              </a:solidFill>
              <a:latin typeface="Arial Rounded MT Bold"/>
            </a:endParaRPr>
          </a:p>
        </p:txBody>
      </p:sp>
      <p:sp>
        <p:nvSpPr>
          <p:cNvPr id="67" name="Striped Right Arrow 66"/>
          <p:cNvSpPr/>
          <p:nvPr/>
        </p:nvSpPr>
        <p:spPr>
          <a:xfrm rot="16200000">
            <a:off x="2669742" y="4315685"/>
            <a:ext cx="1633372"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Striped Right Arrow 67"/>
          <p:cNvSpPr/>
          <p:nvPr/>
        </p:nvSpPr>
        <p:spPr>
          <a:xfrm rot="16200000">
            <a:off x="4039364" y="4793072"/>
            <a:ext cx="678598"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Striped Right Arrow 68"/>
          <p:cNvSpPr/>
          <p:nvPr/>
        </p:nvSpPr>
        <p:spPr>
          <a:xfrm rot="16200000">
            <a:off x="2219767" y="4520808"/>
            <a:ext cx="1180509"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Striped Right Arrow 69"/>
          <p:cNvSpPr/>
          <p:nvPr/>
        </p:nvSpPr>
        <p:spPr>
          <a:xfrm rot="16200000">
            <a:off x="4559390" y="4624002"/>
            <a:ext cx="1016736"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6002029" y="4060330"/>
            <a:ext cx="2781626" cy="1569660"/>
          </a:xfrm>
          <a:prstGeom prst="rect">
            <a:avLst/>
          </a:prstGeom>
          <a:noFill/>
        </p:spPr>
        <p:txBody>
          <a:bodyPr wrap="square" rtlCol="0">
            <a:spAutoFit/>
          </a:bodyPr>
          <a:lstStyle/>
          <a:p>
            <a:r>
              <a:rPr lang="en-US" sz="2400" i="1" dirty="0" smtClean="0">
                <a:solidFill>
                  <a:schemeClr val="bg1"/>
                </a:solidFill>
                <a:latin typeface="Arial Rounded MT Bold"/>
              </a:rPr>
              <a:t>Man is always trying to reach up to God through good works etc.</a:t>
            </a:r>
            <a:endParaRPr lang="en-US" sz="2400" i="1" dirty="0">
              <a:solidFill>
                <a:schemeClr val="bg1"/>
              </a:solidFill>
              <a:latin typeface="Arial Rounded MT Bold"/>
            </a:endParaRPr>
          </a:p>
        </p:txBody>
      </p:sp>
      <p:sp>
        <p:nvSpPr>
          <p:cNvPr id="72" name="TextBox 71"/>
          <p:cNvSpPr txBox="1"/>
          <p:nvPr/>
        </p:nvSpPr>
        <p:spPr>
          <a:xfrm>
            <a:off x="6072971" y="5657672"/>
            <a:ext cx="2429658" cy="1200328"/>
          </a:xfrm>
          <a:prstGeom prst="rect">
            <a:avLst/>
          </a:prstGeom>
          <a:noFill/>
        </p:spPr>
        <p:txBody>
          <a:bodyPr wrap="square" rtlCol="0">
            <a:spAutoFit/>
          </a:bodyPr>
          <a:lstStyle/>
          <a:p>
            <a:r>
              <a:rPr lang="en-US" sz="2400" i="1" dirty="0" smtClean="0">
                <a:solidFill>
                  <a:srgbClr val="FFFF00"/>
                </a:solidFill>
              </a:rPr>
              <a:t>But none seem to reach up high enough. </a:t>
            </a:r>
            <a:endParaRPr lang="en-US" sz="2400" i="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2000"/>
                                        <p:tgtEl>
                                          <p:spTgt spid="38"/>
                                        </p:tgtEl>
                                      </p:cBhvr>
                                    </p:animEffect>
                                  </p:childTnLst>
                                </p:cTn>
                              </p:par>
                              <p:par>
                                <p:cTn id="8" presetID="27" presetClass="entr" presetSubtype="0" fill="hold" grpId="0" nodeType="withEffect">
                                  <p:stCondLst>
                                    <p:cond delay="4000"/>
                                  </p:stCondLst>
                                  <p:iterate type="lt">
                                    <p:tmPct val="50000"/>
                                  </p:iterate>
                                  <p:childTnLst>
                                    <p:set>
                                      <p:cBhvr>
                                        <p:cTn id="9" dur="1" fill="hold">
                                          <p:stCondLst>
                                            <p:cond delay="0"/>
                                          </p:stCondLst>
                                        </p:cTn>
                                        <p:tgtEl>
                                          <p:spTgt spid="41"/>
                                        </p:tgtEl>
                                        <p:attrNameLst>
                                          <p:attrName>style.visibility</p:attrName>
                                        </p:attrNameLst>
                                      </p:cBhvr>
                                      <p:to>
                                        <p:strVal val="visible"/>
                                      </p:to>
                                    </p:set>
                                    <p:anim calcmode="discrete" valueType="clr">
                                      <p:cBhvr override="childStyle">
                                        <p:cTn id="10"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41"/>
                                        </p:tgtEl>
                                        <p:attrNameLst>
                                          <p:attrName>fillcolor</p:attrName>
                                        </p:attrNameLst>
                                      </p:cBhvr>
                                      <p:tavLst>
                                        <p:tav tm="0">
                                          <p:val>
                                            <p:clrVal>
                                              <a:schemeClr val="accent2"/>
                                            </p:clrVal>
                                          </p:val>
                                        </p:tav>
                                        <p:tav tm="50000">
                                          <p:val>
                                            <p:clrVal>
                                              <a:schemeClr val="hlink"/>
                                            </p:clrVal>
                                          </p:val>
                                        </p:tav>
                                      </p:tavLst>
                                    </p:anim>
                                    <p:set>
                                      <p:cBhvr>
                                        <p:cTn id="12" dur="80"/>
                                        <p:tgtEl>
                                          <p:spTgt spid="41"/>
                                        </p:tgtEl>
                                        <p:attrNameLst>
                                          <p:attrName>fill.type</p:attrName>
                                        </p:attrNameLst>
                                      </p:cBhvr>
                                      <p:to>
                                        <p:strVal val="solid"/>
                                      </p:to>
                                    </p:set>
                                  </p:childTnLst>
                                </p:cTn>
                              </p:par>
                              <p:par>
                                <p:cTn id="13" presetID="1" presetClass="entr" presetSubtype="0" fill="hold" nodeType="withEffect">
                                  <p:stCondLst>
                                    <p:cond delay="500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500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5000"/>
                                  </p:stCondLst>
                                  <p:childTnLst>
                                    <p:set>
                                      <p:cBhvr>
                                        <p:cTn id="18" dur="1" fill="hold">
                                          <p:stCondLst>
                                            <p:cond delay="0"/>
                                          </p:stCondLst>
                                        </p:cTn>
                                        <p:tgtEl>
                                          <p:spTgt spid="55"/>
                                        </p:tgtEl>
                                        <p:attrNameLst>
                                          <p:attrName>style.visibility</p:attrName>
                                        </p:attrNameLst>
                                      </p:cBhvr>
                                      <p:to>
                                        <p:strVal val="visible"/>
                                      </p:to>
                                    </p:set>
                                  </p:childTnLst>
                                </p:cTn>
                              </p:par>
                              <p:par>
                                <p:cTn id="19" presetID="27" presetClass="entr" presetSubtype="0" fill="hold" grpId="0" nodeType="withEffect">
                                  <p:stCondLst>
                                    <p:cond delay="6000"/>
                                  </p:stCondLst>
                                  <p:iterate type="lt">
                                    <p:tmPct val="50000"/>
                                  </p:iterate>
                                  <p:childTnLst>
                                    <p:set>
                                      <p:cBhvr>
                                        <p:cTn id="20" dur="1" fill="hold">
                                          <p:stCondLst>
                                            <p:cond delay="0"/>
                                          </p:stCondLst>
                                        </p:cTn>
                                        <p:tgtEl>
                                          <p:spTgt spid="63"/>
                                        </p:tgtEl>
                                        <p:attrNameLst>
                                          <p:attrName>style.visibility</p:attrName>
                                        </p:attrNameLst>
                                      </p:cBhvr>
                                      <p:to>
                                        <p:strVal val="visible"/>
                                      </p:to>
                                    </p:set>
                                    <p:anim calcmode="discrete" valueType="clr">
                                      <p:cBhvr override="childStyle">
                                        <p:cTn id="21" dur="80"/>
                                        <p:tgtEl>
                                          <p:spTgt spid="6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3"/>
                                        </p:tgtEl>
                                        <p:attrNameLst>
                                          <p:attrName>fillcolor</p:attrName>
                                        </p:attrNameLst>
                                      </p:cBhvr>
                                      <p:tavLst>
                                        <p:tav tm="0">
                                          <p:val>
                                            <p:clrVal>
                                              <a:schemeClr val="accent2"/>
                                            </p:clrVal>
                                          </p:val>
                                        </p:tav>
                                        <p:tav tm="50000">
                                          <p:val>
                                            <p:clrVal>
                                              <a:schemeClr val="hlink"/>
                                            </p:clrVal>
                                          </p:val>
                                        </p:tav>
                                      </p:tavLst>
                                    </p:anim>
                                    <p:set>
                                      <p:cBhvr>
                                        <p:cTn id="23" dur="80"/>
                                        <p:tgtEl>
                                          <p:spTgt spid="63"/>
                                        </p:tgtEl>
                                        <p:attrNameLst>
                                          <p:attrName>fill.type</p:attrName>
                                        </p:attrNameLst>
                                      </p:cBhvr>
                                      <p:to>
                                        <p:strVal val="solid"/>
                                      </p:to>
                                    </p:set>
                                  </p:childTnLst>
                                </p:cTn>
                              </p:par>
                              <p:par>
                                <p:cTn id="24" presetID="1" presetClass="entr" presetSubtype="0" fill="hold" nodeType="withEffect">
                                  <p:stCondLst>
                                    <p:cond delay="800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nodeType="withEffect">
                                  <p:stCondLst>
                                    <p:cond delay="800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nodeType="withEffect">
                                  <p:stCondLst>
                                    <p:cond delay="8000"/>
                                  </p:stCondLst>
                                  <p:childTnLst>
                                    <p:set>
                                      <p:cBhvr>
                                        <p:cTn id="29" dur="1" fill="hold">
                                          <p:stCondLst>
                                            <p:cond delay="0"/>
                                          </p:stCondLst>
                                        </p:cTn>
                                        <p:tgtEl>
                                          <p:spTgt spid="60"/>
                                        </p:tgtEl>
                                        <p:attrNameLst>
                                          <p:attrName>style.visibility</p:attrName>
                                        </p:attrNameLst>
                                      </p:cBhvr>
                                      <p:to>
                                        <p:strVal val="visible"/>
                                      </p:to>
                                    </p:set>
                                  </p:childTnLst>
                                </p:cTn>
                              </p:par>
                              <p:par>
                                <p:cTn id="30" presetID="27" presetClass="entr" presetSubtype="0" fill="hold" grpId="0" nodeType="withEffect">
                                  <p:stCondLst>
                                    <p:cond delay="9000"/>
                                  </p:stCondLst>
                                  <p:iterate type="lt">
                                    <p:tmPct val="50000"/>
                                  </p:iterate>
                                  <p:childTnLst>
                                    <p:set>
                                      <p:cBhvr>
                                        <p:cTn id="31" dur="1" fill="hold">
                                          <p:stCondLst>
                                            <p:cond delay="0"/>
                                          </p:stCondLst>
                                        </p:cTn>
                                        <p:tgtEl>
                                          <p:spTgt spid="64"/>
                                        </p:tgtEl>
                                        <p:attrNameLst>
                                          <p:attrName>style.visibility</p:attrName>
                                        </p:attrNameLst>
                                      </p:cBhvr>
                                      <p:to>
                                        <p:strVal val="visible"/>
                                      </p:to>
                                    </p:set>
                                    <p:anim calcmode="discrete" valueType="clr">
                                      <p:cBhvr override="childStyle">
                                        <p:cTn id="32" dur="80"/>
                                        <p:tgtEl>
                                          <p:spTgt spid="6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4"/>
                                        </p:tgtEl>
                                        <p:attrNameLst>
                                          <p:attrName>fillcolor</p:attrName>
                                        </p:attrNameLst>
                                      </p:cBhvr>
                                      <p:tavLst>
                                        <p:tav tm="0">
                                          <p:val>
                                            <p:clrVal>
                                              <a:schemeClr val="accent2"/>
                                            </p:clrVal>
                                          </p:val>
                                        </p:tav>
                                        <p:tav tm="50000">
                                          <p:val>
                                            <p:clrVal>
                                              <a:schemeClr val="hlink"/>
                                            </p:clrVal>
                                          </p:val>
                                        </p:tav>
                                      </p:tavLst>
                                    </p:anim>
                                    <p:set>
                                      <p:cBhvr>
                                        <p:cTn id="34" dur="80"/>
                                        <p:tgtEl>
                                          <p:spTgt spid="64"/>
                                        </p:tgtEl>
                                        <p:attrNameLst>
                                          <p:attrName>fill.type</p:attrName>
                                        </p:attrNameLst>
                                      </p:cBhvr>
                                      <p:to>
                                        <p:strVal val="solid"/>
                                      </p:to>
                                    </p:set>
                                  </p:childTnLst>
                                </p:cTn>
                              </p:par>
                              <p:par>
                                <p:cTn id="35" presetID="9" presetClass="entr" presetSubtype="0" fill="hold" grpId="0" nodeType="withEffect">
                                  <p:stCondLst>
                                    <p:cond delay="11000"/>
                                  </p:stCondLst>
                                  <p:childTnLst>
                                    <p:set>
                                      <p:cBhvr>
                                        <p:cTn id="36" dur="1" fill="hold">
                                          <p:stCondLst>
                                            <p:cond delay="0"/>
                                          </p:stCondLst>
                                        </p:cTn>
                                        <p:tgtEl>
                                          <p:spTgt spid="69"/>
                                        </p:tgtEl>
                                        <p:attrNameLst>
                                          <p:attrName>style.visibility</p:attrName>
                                        </p:attrNameLst>
                                      </p:cBhvr>
                                      <p:to>
                                        <p:strVal val="visible"/>
                                      </p:to>
                                    </p:set>
                                    <p:animEffect transition="in" filter="dissolve">
                                      <p:cBhvr>
                                        <p:cTn id="37" dur="3000"/>
                                        <p:tgtEl>
                                          <p:spTgt spid="69"/>
                                        </p:tgtEl>
                                      </p:cBhvr>
                                    </p:animEffect>
                                  </p:childTnLst>
                                </p:cTn>
                              </p:par>
                              <p:par>
                                <p:cTn id="38" presetID="9" presetClass="entr" presetSubtype="0" fill="hold" grpId="0" nodeType="withEffect">
                                  <p:stCondLst>
                                    <p:cond delay="13000"/>
                                  </p:stCondLst>
                                  <p:childTnLst>
                                    <p:set>
                                      <p:cBhvr>
                                        <p:cTn id="39" dur="1" fill="hold">
                                          <p:stCondLst>
                                            <p:cond delay="0"/>
                                          </p:stCondLst>
                                        </p:cTn>
                                        <p:tgtEl>
                                          <p:spTgt spid="67"/>
                                        </p:tgtEl>
                                        <p:attrNameLst>
                                          <p:attrName>style.visibility</p:attrName>
                                        </p:attrNameLst>
                                      </p:cBhvr>
                                      <p:to>
                                        <p:strVal val="visible"/>
                                      </p:to>
                                    </p:set>
                                    <p:animEffect transition="in" filter="dissolve">
                                      <p:cBhvr>
                                        <p:cTn id="40" dur="3000"/>
                                        <p:tgtEl>
                                          <p:spTgt spid="67"/>
                                        </p:tgtEl>
                                      </p:cBhvr>
                                    </p:animEffect>
                                  </p:childTnLst>
                                </p:cTn>
                              </p:par>
                              <p:par>
                                <p:cTn id="41" presetID="9" presetClass="entr" presetSubtype="0" fill="hold" grpId="0" nodeType="withEffect">
                                  <p:stCondLst>
                                    <p:cond delay="14000"/>
                                  </p:stCondLst>
                                  <p:childTnLst>
                                    <p:set>
                                      <p:cBhvr>
                                        <p:cTn id="42" dur="1" fill="hold">
                                          <p:stCondLst>
                                            <p:cond delay="0"/>
                                          </p:stCondLst>
                                        </p:cTn>
                                        <p:tgtEl>
                                          <p:spTgt spid="68"/>
                                        </p:tgtEl>
                                        <p:attrNameLst>
                                          <p:attrName>style.visibility</p:attrName>
                                        </p:attrNameLst>
                                      </p:cBhvr>
                                      <p:to>
                                        <p:strVal val="visible"/>
                                      </p:to>
                                    </p:set>
                                    <p:animEffect transition="in" filter="dissolve">
                                      <p:cBhvr>
                                        <p:cTn id="43" dur="3000"/>
                                        <p:tgtEl>
                                          <p:spTgt spid="68"/>
                                        </p:tgtEl>
                                      </p:cBhvr>
                                    </p:animEffect>
                                  </p:childTnLst>
                                </p:cTn>
                              </p:par>
                              <p:par>
                                <p:cTn id="44" presetID="9" presetClass="entr" presetSubtype="0" fill="hold" grpId="0" nodeType="withEffect">
                                  <p:stCondLst>
                                    <p:cond delay="17000"/>
                                  </p:stCondLst>
                                  <p:childTnLst>
                                    <p:set>
                                      <p:cBhvr>
                                        <p:cTn id="45" dur="1" fill="hold">
                                          <p:stCondLst>
                                            <p:cond delay="0"/>
                                          </p:stCondLst>
                                        </p:cTn>
                                        <p:tgtEl>
                                          <p:spTgt spid="70"/>
                                        </p:tgtEl>
                                        <p:attrNameLst>
                                          <p:attrName>style.visibility</p:attrName>
                                        </p:attrNameLst>
                                      </p:cBhvr>
                                      <p:to>
                                        <p:strVal val="visible"/>
                                      </p:to>
                                    </p:set>
                                    <p:animEffect transition="in" filter="dissolve">
                                      <p:cBhvr>
                                        <p:cTn id="46" dur="3000"/>
                                        <p:tgtEl>
                                          <p:spTgt spid="70"/>
                                        </p:tgtEl>
                                      </p:cBhvr>
                                    </p:animEffect>
                                  </p:childTnLst>
                                </p:cTn>
                              </p:par>
                              <p:par>
                                <p:cTn id="47" presetID="27" presetClass="entr" presetSubtype="0" fill="hold" grpId="0" nodeType="withEffect">
                                  <p:stCondLst>
                                    <p:cond delay="19000"/>
                                  </p:stCondLst>
                                  <p:iterate type="lt">
                                    <p:tmPct val="50000"/>
                                  </p:iterate>
                                  <p:childTnLst>
                                    <p:set>
                                      <p:cBhvr>
                                        <p:cTn id="48" dur="1" fill="hold">
                                          <p:stCondLst>
                                            <p:cond delay="0"/>
                                          </p:stCondLst>
                                        </p:cTn>
                                        <p:tgtEl>
                                          <p:spTgt spid="71"/>
                                        </p:tgtEl>
                                        <p:attrNameLst>
                                          <p:attrName>style.visibility</p:attrName>
                                        </p:attrNameLst>
                                      </p:cBhvr>
                                      <p:to>
                                        <p:strVal val="visible"/>
                                      </p:to>
                                    </p:set>
                                    <p:anim calcmode="discrete" valueType="clr">
                                      <p:cBhvr override="childStyle">
                                        <p:cTn id="49" dur="80"/>
                                        <p:tgtEl>
                                          <p:spTgt spid="7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71"/>
                                        </p:tgtEl>
                                        <p:attrNameLst>
                                          <p:attrName>fillcolor</p:attrName>
                                        </p:attrNameLst>
                                      </p:cBhvr>
                                      <p:tavLst>
                                        <p:tav tm="0">
                                          <p:val>
                                            <p:clrVal>
                                              <a:schemeClr val="accent2"/>
                                            </p:clrVal>
                                          </p:val>
                                        </p:tav>
                                        <p:tav tm="50000">
                                          <p:val>
                                            <p:clrVal>
                                              <a:schemeClr val="hlink"/>
                                            </p:clrVal>
                                          </p:val>
                                        </p:tav>
                                      </p:tavLst>
                                    </p:anim>
                                    <p:set>
                                      <p:cBhvr>
                                        <p:cTn id="51" dur="80"/>
                                        <p:tgtEl>
                                          <p:spTgt spid="71"/>
                                        </p:tgtEl>
                                        <p:attrNameLst>
                                          <p:attrName>fill.type</p:attrName>
                                        </p:attrNameLst>
                                      </p:cBhvr>
                                      <p:to>
                                        <p:strVal val="solid"/>
                                      </p:to>
                                    </p:set>
                                  </p:childTnLst>
                                </p:cTn>
                              </p:par>
                              <p:par>
                                <p:cTn id="52" presetID="50" presetClass="entr" presetSubtype="0" decel="100000" fill="hold" grpId="0" nodeType="withEffect">
                                  <p:stCondLst>
                                    <p:cond delay="19000"/>
                                  </p:stCondLst>
                                  <p:childTnLst>
                                    <p:set>
                                      <p:cBhvr>
                                        <p:cTn id="53" dur="1" fill="hold">
                                          <p:stCondLst>
                                            <p:cond delay="0"/>
                                          </p:stCondLst>
                                        </p:cTn>
                                        <p:tgtEl>
                                          <p:spTgt spid="72"/>
                                        </p:tgtEl>
                                        <p:attrNameLst>
                                          <p:attrName>style.visibility</p:attrName>
                                        </p:attrNameLst>
                                      </p:cBhvr>
                                      <p:to>
                                        <p:strVal val="visible"/>
                                      </p:to>
                                    </p:set>
                                    <p:anim calcmode="lin" valueType="num">
                                      <p:cBhvr>
                                        <p:cTn id="54" dur="2000" fill="hold"/>
                                        <p:tgtEl>
                                          <p:spTgt spid="72"/>
                                        </p:tgtEl>
                                        <p:attrNameLst>
                                          <p:attrName>ppt_w</p:attrName>
                                        </p:attrNameLst>
                                      </p:cBhvr>
                                      <p:tavLst>
                                        <p:tav tm="0">
                                          <p:val>
                                            <p:strVal val="#ppt_w+.3"/>
                                          </p:val>
                                        </p:tav>
                                        <p:tav tm="100000">
                                          <p:val>
                                            <p:strVal val="#ppt_w"/>
                                          </p:val>
                                        </p:tav>
                                      </p:tavLst>
                                    </p:anim>
                                    <p:anim calcmode="lin" valueType="num">
                                      <p:cBhvr>
                                        <p:cTn id="55" dur="2000" fill="hold"/>
                                        <p:tgtEl>
                                          <p:spTgt spid="72"/>
                                        </p:tgtEl>
                                        <p:attrNameLst>
                                          <p:attrName>ppt_h</p:attrName>
                                        </p:attrNameLst>
                                      </p:cBhvr>
                                      <p:tavLst>
                                        <p:tav tm="0">
                                          <p:val>
                                            <p:strVal val="#ppt_h"/>
                                          </p:val>
                                        </p:tav>
                                        <p:tav tm="100000">
                                          <p:val>
                                            <p:strVal val="#ppt_h"/>
                                          </p:val>
                                        </p:tav>
                                      </p:tavLst>
                                    </p:anim>
                                    <p:animEffect transition="in" filter="fade">
                                      <p:cBhvr>
                                        <p:cTn id="56"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63" grpId="0"/>
      <p:bldP spid="64" grpId="0"/>
      <p:bldP spid="67" grpId="0" animBg="1"/>
      <p:bldP spid="68" grpId="0" animBg="1"/>
      <p:bldP spid="69" grpId="0" animBg="1"/>
      <p:bldP spid="70" grpId="0" animBg="1"/>
      <p:bldP spid="71" grpId="0"/>
      <p:bldP spid="72" grpId="0"/>
    </p:bld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sp>
        <p:nvSpPr>
          <p:cNvPr id="43" name="TextBox 42"/>
          <p:cNvSpPr txBox="1"/>
          <p:nvPr/>
        </p:nvSpPr>
        <p:spPr>
          <a:xfrm>
            <a:off x="2388242" y="289920"/>
            <a:ext cx="1504731" cy="523220"/>
          </a:xfrm>
          <a:prstGeom prst="rect">
            <a:avLst/>
          </a:prstGeom>
          <a:noFill/>
        </p:spPr>
        <p:txBody>
          <a:bodyPr wrap="square" rtlCol="0">
            <a:spAutoFit/>
          </a:bodyPr>
          <a:lstStyle/>
          <a:p>
            <a:r>
              <a:rPr lang="en-US" sz="2800" i="1" dirty="0" smtClean="0">
                <a:latin typeface="Arial Rounded MT Bold"/>
              </a:rPr>
              <a:t>  </a:t>
            </a:r>
            <a:endParaRPr lang="en-US" sz="2800" i="1" dirty="0">
              <a:latin typeface="Arial Rounded MT Bold"/>
            </a:endParaRPr>
          </a:p>
        </p:txBody>
      </p:sp>
      <p:sp>
        <p:nvSpPr>
          <p:cNvPr id="48" name="TextBox 47"/>
          <p:cNvSpPr txBox="1"/>
          <p:nvPr/>
        </p:nvSpPr>
        <p:spPr>
          <a:xfrm>
            <a:off x="4620979" y="582307"/>
            <a:ext cx="4162676" cy="523220"/>
          </a:xfrm>
          <a:prstGeom prst="rect">
            <a:avLst/>
          </a:prstGeom>
          <a:noFill/>
        </p:spPr>
        <p:txBody>
          <a:bodyPr wrap="square" rtlCol="0">
            <a:spAutoFit/>
          </a:bodyPr>
          <a:lstStyle/>
          <a:p>
            <a:endParaRPr lang="en-US" sz="2800" i="1" dirty="0">
              <a:solidFill>
                <a:srgbClr val="FFFF00"/>
              </a:solidFill>
              <a:latin typeface="Arial Rounded MT Bold"/>
            </a:endParaRPr>
          </a:p>
        </p:txBody>
      </p:sp>
      <p:sp>
        <p:nvSpPr>
          <p:cNvPr id="37" name="TextBox 36"/>
          <p:cNvSpPr txBox="1"/>
          <p:nvPr/>
        </p:nvSpPr>
        <p:spPr>
          <a:xfrm>
            <a:off x="318958" y="138500"/>
            <a:ext cx="8309085"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8" name="TextBox 37"/>
          <p:cNvSpPr txBox="1"/>
          <p:nvPr/>
        </p:nvSpPr>
        <p:spPr>
          <a:xfrm>
            <a:off x="0" y="289920"/>
            <a:ext cx="9144000" cy="461665"/>
          </a:xfrm>
          <a:prstGeom prst="rect">
            <a:avLst/>
          </a:prstGeom>
          <a:noFill/>
        </p:spPr>
        <p:txBody>
          <a:bodyPr wrap="square" rtlCol="0">
            <a:spAutoFit/>
          </a:bodyPr>
          <a:lstStyle/>
          <a:p>
            <a:r>
              <a:rPr lang="en-US" sz="2400" i="1" dirty="0" smtClean="0">
                <a:solidFill>
                  <a:srgbClr val="FFFF00"/>
                </a:solidFill>
                <a:latin typeface="Arial Rounded MT Bold"/>
              </a:rPr>
              <a:t>3  Jesus Christ is God’s only provision for man’s sin.</a:t>
            </a:r>
            <a:endParaRPr lang="en-US" sz="2400" i="1" dirty="0">
              <a:solidFill>
                <a:srgbClr val="FFFF00"/>
              </a:solidFill>
              <a:latin typeface="Arial Rounded MT Bold"/>
            </a:endParaRPr>
          </a:p>
        </p:txBody>
      </p:sp>
      <p:sp>
        <p:nvSpPr>
          <p:cNvPr id="41" name="TextBox 40"/>
          <p:cNvSpPr txBox="1"/>
          <p:nvPr/>
        </p:nvSpPr>
        <p:spPr>
          <a:xfrm>
            <a:off x="552193" y="1129418"/>
            <a:ext cx="8338463" cy="830997"/>
          </a:xfrm>
          <a:prstGeom prst="rect">
            <a:avLst/>
          </a:prstGeom>
          <a:noFill/>
        </p:spPr>
        <p:txBody>
          <a:bodyPr wrap="square" rtlCol="0">
            <a:spAutoFit/>
          </a:bodyPr>
          <a:lstStyle/>
          <a:p>
            <a:r>
              <a:rPr lang="en-US" sz="2400" i="1" dirty="0" smtClean="0">
                <a:solidFill>
                  <a:schemeClr val="bg1"/>
                </a:solidFill>
                <a:latin typeface="Arial Rounded MT Bold"/>
              </a:rPr>
              <a:t>“God demonstrates His own love toward us, in that while we were yet sinners, Christ died for us.” Rom. 5:8</a:t>
            </a:r>
            <a:endParaRPr lang="en-US" sz="2400" i="1" dirty="0">
              <a:solidFill>
                <a:schemeClr val="bg1"/>
              </a:solidFill>
              <a:latin typeface="Arial Rounded MT Bold"/>
            </a:endParaRPr>
          </a:p>
        </p:txBody>
      </p:sp>
      <p:sp>
        <p:nvSpPr>
          <p:cNvPr id="45" name="TextBox 44"/>
          <p:cNvSpPr txBox="1"/>
          <p:nvPr/>
        </p:nvSpPr>
        <p:spPr>
          <a:xfrm>
            <a:off x="164488" y="2723467"/>
            <a:ext cx="8338141" cy="461665"/>
          </a:xfrm>
          <a:prstGeom prst="rect">
            <a:avLst/>
          </a:prstGeom>
          <a:noFill/>
        </p:spPr>
        <p:txBody>
          <a:bodyPr wrap="square" rtlCol="0">
            <a:spAutoFit/>
          </a:bodyPr>
          <a:lstStyle/>
          <a:p>
            <a:endParaRPr lang="en-US" sz="2400" b="1" i="1" dirty="0">
              <a:solidFill>
                <a:srgbClr val="E66CFF"/>
              </a:solidFill>
              <a:latin typeface="Arial Rounded MT Bold"/>
            </a:endParaRPr>
          </a:p>
        </p:txBody>
      </p:sp>
      <p:cxnSp>
        <p:nvCxnSpPr>
          <p:cNvPr id="51" name="Straight Connector 50"/>
          <p:cNvCxnSpPr/>
          <p:nvPr/>
        </p:nvCxnSpPr>
        <p:spPr>
          <a:xfrm rot="5400000">
            <a:off x="1770122" y="2640652"/>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a:off x="2219740" y="3061673"/>
            <a:ext cx="3626988"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5421711" y="2640652"/>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0800000">
            <a:off x="2193551" y="5398799"/>
            <a:ext cx="3626988"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1796311" y="5822228"/>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5393934" y="5798116"/>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567706" y="2422080"/>
            <a:ext cx="2742367" cy="461665"/>
          </a:xfrm>
          <a:prstGeom prst="rect">
            <a:avLst/>
          </a:prstGeom>
          <a:noFill/>
        </p:spPr>
        <p:txBody>
          <a:bodyPr wrap="square" rtlCol="0">
            <a:spAutoFit/>
          </a:bodyPr>
          <a:lstStyle/>
          <a:p>
            <a:r>
              <a:rPr lang="en-US" sz="2400" i="1" dirty="0" smtClean="0">
                <a:solidFill>
                  <a:srgbClr val="FFFF00"/>
                </a:solidFill>
                <a:latin typeface="Arial Rounded MT Bold"/>
              </a:rPr>
              <a:t>        Holy God</a:t>
            </a:r>
            <a:endParaRPr lang="en-US" sz="2400" i="1" dirty="0">
              <a:solidFill>
                <a:srgbClr val="FFFF00"/>
              </a:solidFill>
              <a:latin typeface="Arial Rounded MT Bold"/>
            </a:endParaRPr>
          </a:p>
        </p:txBody>
      </p:sp>
      <p:sp>
        <p:nvSpPr>
          <p:cNvPr id="64" name="TextBox 63"/>
          <p:cNvSpPr txBox="1"/>
          <p:nvPr/>
        </p:nvSpPr>
        <p:spPr>
          <a:xfrm>
            <a:off x="2679607" y="5537299"/>
            <a:ext cx="2904507" cy="461665"/>
          </a:xfrm>
          <a:prstGeom prst="rect">
            <a:avLst/>
          </a:prstGeom>
          <a:noFill/>
        </p:spPr>
        <p:txBody>
          <a:bodyPr wrap="square" rtlCol="0">
            <a:spAutoFit/>
          </a:bodyPr>
          <a:lstStyle/>
          <a:p>
            <a:r>
              <a:rPr lang="en-US" sz="2400" i="1" dirty="0" smtClean="0">
                <a:solidFill>
                  <a:schemeClr val="bg1"/>
                </a:solidFill>
                <a:latin typeface="Arial Rounded MT Bold"/>
              </a:rPr>
              <a:t>       Sinful Man</a:t>
            </a:r>
            <a:endParaRPr lang="en-US" sz="2400" i="1" dirty="0">
              <a:solidFill>
                <a:schemeClr val="bg1"/>
              </a:solidFill>
              <a:latin typeface="Arial Rounded MT Bold"/>
            </a:endParaRPr>
          </a:p>
        </p:txBody>
      </p:sp>
      <p:sp>
        <p:nvSpPr>
          <p:cNvPr id="71" name="TextBox 70"/>
          <p:cNvSpPr txBox="1"/>
          <p:nvPr/>
        </p:nvSpPr>
        <p:spPr>
          <a:xfrm>
            <a:off x="6002029" y="4060330"/>
            <a:ext cx="2781626" cy="1569660"/>
          </a:xfrm>
          <a:prstGeom prst="rect">
            <a:avLst/>
          </a:prstGeom>
          <a:noFill/>
        </p:spPr>
        <p:txBody>
          <a:bodyPr wrap="square" rtlCol="0">
            <a:spAutoFit/>
          </a:bodyPr>
          <a:lstStyle/>
          <a:p>
            <a:r>
              <a:rPr lang="en-US" sz="2400" i="1" dirty="0" smtClean="0">
                <a:solidFill>
                  <a:schemeClr val="bg1"/>
                </a:solidFill>
                <a:latin typeface="Arial Rounded MT Bold"/>
              </a:rPr>
              <a:t>Here God through the cross has reached down to man</a:t>
            </a:r>
            <a:endParaRPr lang="en-US" sz="2400" i="1" dirty="0">
              <a:solidFill>
                <a:schemeClr val="bg1"/>
              </a:solidFill>
              <a:latin typeface="Arial Rounded MT Bold"/>
            </a:endParaRPr>
          </a:p>
        </p:txBody>
      </p:sp>
      <p:sp>
        <p:nvSpPr>
          <p:cNvPr id="50" name="Striped Right Arrow 49"/>
          <p:cNvSpPr/>
          <p:nvPr/>
        </p:nvSpPr>
        <p:spPr>
          <a:xfrm rot="5400000">
            <a:off x="3953676" y="3975864"/>
            <a:ext cx="2313014"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Minus 51"/>
          <p:cNvSpPr/>
          <p:nvPr/>
        </p:nvSpPr>
        <p:spPr>
          <a:xfrm rot="5400000">
            <a:off x="1785898" y="3796294"/>
            <a:ext cx="3337052" cy="914400"/>
          </a:xfrm>
          <a:prstGeom prst="mathMinus">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Minus 52"/>
          <p:cNvSpPr/>
          <p:nvPr/>
        </p:nvSpPr>
        <p:spPr>
          <a:xfrm>
            <a:off x="2649445" y="3415965"/>
            <a:ext cx="1592043" cy="914400"/>
          </a:xfrm>
          <a:prstGeom prst="mathMinus">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par>
                                <p:cTn id="10" presetID="27" presetClass="entr" presetSubtype="0" fill="hold" grpId="0" nodeType="withEffect">
                                  <p:stCondLst>
                                    <p:cond delay="4000"/>
                                  </p:stCondLst>
                                  <p:iterate type="lt">
                                    <p:tmPct val="50000"/>
                                  </p:iterate>
                                  <p:childTnLst>
                                    <p:set>
                                      <p:cBhvr>
                                        <p:cTn id="11" dur="1" fill="hold">
                                          <p:stCondLst>
                                            <p:cond delay="0"/>
                                          </p:stCondLst>
                                        </p:cTn>
                                        <p:tgtEl>
                                          <p:spTgt spid="41"/>
                                        </p:tgtEl>
                                        <p:attrNameLst>
                                          <p:attrName>style.visibility</p:attrName>
                                        </p:attrNameLst>
                                      </p:cBhvr>
                                      <p:to>
                                        <p:strVal val="visible"/>
                                      </p:to>
                                    </p:set>
                                    <p:anim calcmode="discrete" valueType="clr">
                                      <p:cBhvr override="childStyle">
                                        <p:cTn id="12"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
                                        </p:tgtEl>
                                        <p:attrNameLst>
                                          <p:attrName>fillcolor</p:attrName>
                                        </p:attrNameLst>
                                      </p:cBhvr>
                                      <p:tavLst>
                                        <p:tav tm="0">
                                          <p:val>
                                            <p:clrVal>
                                              <a:schemeClr val="accent2"/>
                                            </p:clrVal>
                                          </p:val>
                                        </p:tav>
                                        <p:tav tm="50000">
                                          <p:val>
                                            <p:clrVal>
                                              <a:schemeClr val="hlink"/>
                                            </p:clrVal>
                                          </p:val>
                                        </p:tav>
                                      </p:tavLst>
                                    </p:anim>
                                    <p:set>
                                      <p:cBhvr>
                                        <p:cTn id="14" dur="80"/>
                                        <p:tgtEl>
                                          <p:spTgt spid="41"/>
                                        </p:tgtEl>
                                        <p:attrNameLst>
                                          <p:attrName>fill.type</p:attrName>
                                        </p:attrNameLst>
                                      </p:cBhvr>
                                      <p:to>
                                        <p:strVal val="solid"/>
                                      </p:to>
                                    </p:set>
                                  </p:childTnLst>
                                </p:cTn>
                              </p:par>
                              <p:par>
                                <p:cTn id="15" presetID="1" presetClass="entr" presetSubtype="0" fill="hold" grpId="0" nodeType="withEffect">
                                  <p:stCondLst>
                                    <p:cond delay="600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6000"/>
                                  </p:stCondLst>
                                  <p:childTnLst>
                                    <p:set>
                                      <p:cBhvr>
                                        <p:cTn id="18" dur="1" fill="hold">
                                          <p:stCondLst>
                                            <p:cond delay="0"/>
                                          </p:stCondLst>
                                        </p:cTn>
                                        <p:tgtEl>
                                          <p:spTgt spid="53"/>
                                        </p:tgtEl>
                                        <p:attrNameLst>
                                          <p:attrName>style.visibility</p:attrName>
                                        </p:attrNameLst>
                                      </p:cBhvr>
                                      <p:to>
                                        <p:strVal val="visible"/>
                                      </p:to>
                                    </p:set>
                                  </p:childTnLst>
                                </p:cTn>
                              </p:par>
                              <p:par>
                                <p:cTn id="19" presetID="9" presetClass="entr" presetSubtype="0" fill="hold" grpId="0" nodeType="withEffect">
                                  <p:stCondLst>
                                    <p:cond delay="9000"/>
                                  </p:stCondLst>
                                  <p:childTnLst>
                                    <p:set>
                                      <p:cBhvr>
                                        <p:cTn id="20" dur="1" fill="hold">
                                          <p:stCondLst>
                                            <p:cond delay="0"/>
                                          </p:stCondLst>
                                        </p:cTn>
                                        <p:tgtEl>
                                          <p:spTgt spid="50"/>
                                        </p:tgtEl>
                                        <p:attrNameLst>
                                          <p:attrName>style.visibility</p:attrName>
                                        </p:attrNameLst>
                                      </p:cBhvr>
                                      <p:to>
                                        <p:strVal val="visible"/>
                                      </p:to>
                                    </p:set>
                                    <p:animEffect transition="in" filter="dissolve">
                                      <p:cBhvr>
                                        <p:cTn id="21" dur="3000"/>
                                        <p:tgtEl>
                                          <p:spTgt spid="50"/>
                                        </p:tgtEl>
                                      </p:cBhvr>
                                    </p:animEffect>
                                  </p:childTnLst>
                                </p:cTn>
                              </p:par>
                              <p:par>
                                <p:cTn id="22" presetID="27" presetClass="entr" presetSubtype="0" fill="hold" grpId="0" nodeType="withEffect">
                                  <p:stCondLst>
                                    <p:cond delay="13000"/>
                                  </p:stCondLst>
                                  <p:iterate type="lt">
                                    <p:tmPct val="50000"/>
                                  </p:iterate>
                                  <p:childTnLst>
                                    <p:set>
                                      <p:cBhvr>
                                        <p:cTn id="23" dur="1" fill="hold">
                                          <p:stCondLst>
                                            <p:cond delay="0"/>
                                          </p:stCondLst>
                                        </p:cTn>
                                        <p:tgtEl>
                                          <p:spTgt spid="71"/>
                                        </p:tgtEl>
                                        <p:attrNameLst>
                                          <p:attrName>style.visibility</p:attrName>
                                        </p:attrNameLst>
                                      </p:cBhvr>
                                      <p:to>
                                        <p:strVal val="visible"/>
                                      </p:to>
                                    </p:set>
                                    <p:anim calcmode="discrete" valueType="clr">
                                      <p:cBhvr override="childStyle">
                                        <p:cTn id="24" dur="80"/>
                                        <p:tgtEl>
                                          <p:spTgt spid="71"/>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1"/>
                                        </p:tgtEl>
                                        <p:attrNameLst>
                                          <p:attrName>fillcolor</p:attrName>
                                        </p:attrNameLst>
                                      </p:cBhvr>
                                      <p:tavLst>
                                        <p:tav tm="0">
                                          <p:val>
                                            <p:clrVal>
                                              <a:schemeClr val="accent2"/>
                                            </p:clrVal>
                                          </p:val>
                                        </p:tav>
                                        <p:tav tm="50000">
                                          <p:val>
                                            <p:clrVal>
                                              <a:schemeClr val="hlink"/>
                                            </p:clrVal>
                                          </p:val>
                                        </p:tav>
                                      </p:tavLst>
                                    </p:anim>
                                    <p:set>
                                      <p:cBhvr>
                                        <p:cTn id="26" dur="80"/>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71" grpId="0"/>
      <p:bldP spid="50" grpId="0" animBg="1"/>
      <p:bldP spid="52" grpId="0" animBg="1"/>
      <p:bldP spid="53" grpId="0" animBg="1"/>
    </p:bld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sp>
        <p:nvSpPr>
          <p:cNvPr id="43" name="TextBox 42"/>
          <p:cNvSpPr txBox="1"/>
          <p:nvPr/>
        </p:nvSpPr>
        <p:spPr>
          <a:xfrm>
            <a:off x="2388242" y="289920"/>
            <a:ext cx="1504731" cy="523220"/>
          </a:xfrm>
          <a:prstGeom prst="rect">
            <a:avLst/>
          </a:prstGeom>
          <a:noFill/>
        </p:spPr>
        <p:txBody>
          <a:bodyPr wrap="square" rtlCol="0">
            <a:spAutoFit/>
          </a:bodyPr>
          <a:lstStyle/>
          <a:p>
            <a:r>
              <a:rPr lang="en-US" sz="2800" i="1" dirty="0" smtClean="0">
                <a:latin typeface="Arial Rounded MT Bold"/>
              </a:rPr>
              <a:t>  </a:t>
            </a:r>
            <a:endParaRPr lang="en-US" sz="2800" i="1" dirty="0">
              <a:latin typeface="Arial Rounded MT Bold"/>
            </a:endParaRPr>
          </a:p>
        </p:txBody>
      </p:sp>
      <p:sp>
        <p:nvSpPr>
          <p:cNvPr id="48" name="TextBox 47"/>
          <p:cNvSpPr txBox="1"/>
          <p:nvPr/>
        </p:nvSpPr>
        <p:spPr>
          <a:xfrm>
            <a:off x="4620979" y="582307"/>
            <a:ext cx="4162676" cy="523220"/>
          </a:xfrm>
          <a:prstGeom prst="rect">
            <a:avLst/>
          </a:prstGeom>
          <a:noFill/>
        </p:spPr>
        <p:txBody>
          <a:bodyPr wrap="square" rtlCol="0">
            <a:spAutoFit/>
          </a:bodyPr>
          <a:lstStyle/>
          <a:p>
            <a:endParaRPr lang="en-US" sz="2800" i="1" dirty="0">
              <a:solidFill>
                <a:srgbClr val="FFFF00"/>
              </a:solidFill>
              <a:latin typeface="Arial Rounded MT Bold"/>
            </a:endParaRPr>
          </a:p>
        </p:txBody>
      </p:sp>
      <p:sp>
        <p:nvSpPr>
          <p:cNvPr id="37" name="TextBox 36"/>
          <p:cNvSpPr txBox="1"/>
          <p:nvPr/>
        </p:nvSpPr>
        <p:spPr>
          <a:xfrm>
            <a:off x="318958" y="138500"/>
            <a:ext cx="8309085"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8" name="TextBox 37"/>
          <p:cNvSpPr txBox="1"/>
          <p:nvPr/>
        </p:nvSpPr>
        <p:spPr>
          <a:xfrm>
            <a:off x="0" y="59087"/>
            <a:ext cx="9144000" cy="1200328"/>
          </a:xfrm>
          <a:prstGeom prst="rect">
            <a:avLst/>
          </a:prstGeom>
          <a:noFill/>
        </p:spPr>
        <p:txBody>
          <a:bodyPr wrap="square" rtlCol="0">
            <a:spAutoFit/>
          </a:bodyPr>
          <a:lstStyle/>
          <a:p>
            <a:r>
              <a:rPr lang="en-US" sz="2400" i="1" dirty="0" smtClean="0">
                <a:solidFill>
                  <a:srgbClr val="FFFF00"/>
                </a:solidFill>
                <a:latin typeface="Arial Rounded MT Bold"/>
              </a:rPr>
              <a:t>4.   We must individually receive Jesus Christ as Savior, then we can know and experience God’s love and plan for our lives. </a:t>
            </a:r>
            <a:endParaRPr lang="en-US" sz="2400" i="1" dirty="0">
              <a:solidFill>
                <a:srgbClr val="FFFF00"/>
              </a:solidFill>
              <a:latin typeface="Arial Rounded MT Bold"/>
            </a:endParaRPr>
          </a:p>
        </p:txBody>
      </p:sp>
      <p:sp>
        <p:nvSpPr>
          <p:cNvPr id="41" name="TextBox 40"/>
          <p:cNvSpPr txBox="1"/>
          <p:nvPr/>
        </p:nvSpPr>
        <p:spPr>
          <a:xfrm>
            <a:off x="552193" y="1129418"/>
            <a:ext cx="8338463" cy="1200328"/>
          </a:xfrm>
          <a:prstGeom prst="rect">
            <a:avLst/>
          </a:prstGeom>
          <a:noFill/>
        </p:spPr>
        <p:txBody>
          <a:bodyPr wrap="square" rtlCol="0">
            <a:spAutoFit/>
          </a:bodyPr>
          <a:lstStyle/>
          <a:p>
            <a:r>
              <a:rPr lang="en-US" sz="2400" i="1" dirty="0" smtClean="0">
                <a:solidFill>
                  <a:schemeClr val="bg1"/>
                </a:solidFill>
                <a:latin typeface="Arial Rounded MT Bold"/>
              </a:rPr>
              <a:t>“As many as received Him, to them He gave the right to become children of God, even to those who believe in His Name.”                                                    John 1:12</a:t>
            </a:r>
            <a:endParaRPr lang="en-US" sz="2400" i="1" dirty="0">
              <a:solidFill>
                <a:schemeClr val="bg1"/>
              </a:solidFill>
              <a:latin typeface="Arial Rounded MT Bold"/>
            </a:endParaRPr>
          </a:p>
        </p:txBody>
      </p:sp>
      <p:sp>
        <p:nvSpPr>
          <p:cNvPr id="45" name="TextBox 44"/>
          <p:cNvSpPr txBox="1"/>
          <p:nvPr/>
        </p:nvSpPr>
        <p:spPr>
          <a:xfrm>
            <a:off x="164488" y="2723467"/>
            <a:ext cx="8338141" cy="461665"/>
          </a:xfrm>
          <a:prstGeom prst="rect">
            <a:avLst/>
          </a:prstGeom>
          <a:noFill/>
        </p:spPr>
        <p:txBody>
          <a:bodyPr wrap="square" rtlCol="0">
            <a:spAutoFit/>
          </a:bodyPr>
          <a:lstStyle/>
          <a:p>
            <a:endParaRPr lang="en-US" sz="2400" b="1" i="1" dirty="0">
              <a:solidFill>
                <a:srgbClr val="E66CFF"/>
              </a:solidFill>
              <a:latin typeface="Arial Rounded MT Bold"/>
            </a:endParaRPr>
          </a:p>
        </p:txBody>
      </p:sp>
      <p:cxnSp>
        <p:nvCxnSpPr>
          <p:cNvPr id="51" name="Straight Connector 50"/>
          <p:cNvCxnSpPr/>
          <p:nvPr/>
        </p:nvCxnSpPr>
        <p:spPr>
          <a:xfrm rot="5400000">
            <a:off x="1770122" y="2640652"/>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a:off x="2219740" y="3061673"/>
            <a:ext cx="3626988"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5421711" y="2640652"/>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0800000">
            <a:off x="2193551" y="5398799"/>
            <a:ext cx="3626988"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1796311" y="5822228"/>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5393934" y="5798116"/>
            <a:ext cx="848446"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567706" y="2422080"/>
            <a:ext cx="2742367" cy="461665"/>
          </a:xfrm>
          <a:prstGeom prst="rect">
            <a:avLst/>
          </a:prstGeom>
          <a:noFill/>
        </p:spPr>
        <p:txBody>
          <a:bodyPr wrap="square" rtlCol="0">
            <a:spAutoFit/>
          </a:bodyPr>
          <a:lstStyle/>
          <a:p>
            <a:r>
              <a:rPr lang="en-US" sz="2400" i="1" dirty="0" smtClean="0">
                <a:solidFill>
                  <a:srgbClr val="FFFF00"/>
                </a:solidFill>
                <a:latin typeface="Arial Rounded MT Bold"/>
              </a:rPr>
              <a:t>        Holy God</a:t>
            </a:r>
            <a:endParaRPr lang="en-US" sz="2400" i="1" dirty="0">
              <a:solidFill>
                <a:srgbClr val="FFFF00"/>
              </a:solidFill>
              <a:latin typeface="Arial Rounded MT Bold"/>
            </a:endParaRPr>
          </a:p>
        </p:txBody>
      </p:sp>
      <p:sp>
        <p:nvSpPr>
          <p:cNvPr id="64" name="TextBox 63"/>
          <p:cNvSpPr txBox="1"/>
          <p:nvPr/>
        </p:nvSpPr>
        <p:spPr>
          <a:xfrm>
            <a:off x="2679607" y="5537299"/>
            <a:ext cx="2904507" cy="461665"/>
          </a:xfrm>
          <a:prstGeom prst="rect">
            <a:avLst/>
          </a:prstGeom>
          <a:noFill/>
        </p:spPr>
        <p:txBody>
          <a:bodyPr wrap="square" rtlCol="0">
            <a:spAutoFit/>
          </a:bodyPr>
          <a:lstStyle/>
          <a:p>
            <a:r>
              <a:rPr lang="en-US" sz="2400" i="1" dirty="0" smtClean="0">
                <a:solidFill>
                  <a:schemeClr val="bg1"/>
                </a:solidFill>
                <a:latin typeface="Arial Rounded MT Bold"/>
              </a:rPr>
              <a:t>       Sinful Man</a:t>
            </a:r>
            <a:endParaRPr lang="en-US" sz="2400" i="1" dirty="0">
              <a:solidFill>
                <a:schemeClr val="bg1"/>
              </a:solidFill>
              <a:latin typeface="Arial Rounded MT Bold"/>
            </a:endParaRPr>
          </a:p>
        </p:txBody>
      </p:sp>
      <p:sp>
        <p:nvSpPr>
          <p:cNvPr id="71" name="TextBox 70"/>
          <p:cNvSpPr txBox="1"/>
          <p:nvPr/>
        </p:nvSpPr>
        <p:spPr>
          <a:xfrm>
            <a:off x="6002029" y="4060330"/>
            <a:ext cx="2781626" cy="1815882"/>
          </a:xfrm>
          <a:prstGeom prst="rect">
            <a:avLst/>
          </a:prstGeom>
          <a:noFill/>
        </p:spPr>
        <p:txBody>
          <a:bodyPr wrap="square" rtlCol="0">
            <a:spAutoFit/>
          </a:bodyPr>
          <a:lstStyle/>
          <a:p>
            <a:r>
              <a:rPr lang="en-US" sz="2800" i="1" dirty="0" smtClean="0">
                <a:solidFill>
                  <a:schemeClr val="bg1"/>
                </a:solidFill>
                <a:latin typeface="Arial Rounded MT Bold"/>
              </a:rPr>
              <a:t>We receive Christ through personal invitation. </a:t>
            </a:r>
            <a:endParaRPr lang="en-US" sz="2800" i="1" dirty="0">
              <a:solidFill>
                <a:schemeClr val="bg1"/>
              </a:solidFill>
              <a:latin typeface="Arial Rounded MT Bold"/>
            </a:endParaRPr>
          </a:p>
        </p:txBody>
      </p:sp>
      <p:sp>
        <p:nvSpPr>
          <p:cNvPr id="50" name="Striped Right Arrow 49"/>
          <p:cNvSpPr/>
          <p:nvPr/>
        </p:nvSpPr>
        <p:spPr>
          <a:xfrm rot="5400000">
            <a:off x="3953676" y="3975864"/>
            <a:ext cx="2313014"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Minus 51"/>
          <p:cNvSpPr/>
          <p:nvPr/>
        </p:nvSpPr>
        <p:spPr>
          <a:xfrm rot="5400000">
            <a:off x="1785898" y="3796294"/>
            <a:ext cx="3337052" cy="914400"/>
          </a:xfrm>
          <a:prstGeom prst="mathMinus">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Minus 52"/>
          <p:cNvSpPr/>
          <p:nvPr/>
        </p:nvSpPr>
        <p:spPr>
          <a:xfrm>
            <a:off x="2649445" y="3415965"/>
            <a:ext cx="1592043" cy="914400"/>
          </a:xfrm>
          <a:prstGeom prst="mathMinus">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par>
                                <p:cTn id="10" presetID="27" presetClass="entr" presetSubtype="0" fill="hold" grpId="0" nodeType="withEffect">
                                  <p:stCondLst>
                                    <p:cond delay="4000"/>
                                  </p:stCondLst>
                                  <p:iterate type="lt">
                                    <p:tmPct val="50000"/>
                                  </p:iterate>
                                  <p:childTnLst>
                                    <p:set>
                                      <p:cBhvr>
                                        <p:cTn id="11" dur="1" fill="hold">
                                          <p:stCondLst>
                                            <p:cond delay="0"/>
                                          </p:stCondLst>
                                        </p:cTn>
                                        <p:tgtEl>
                                          <p:spTgt spid="41"/>
                                        </p:tgtEl>
                                        <p:attrNameLst>
                                          <p:attrName>style.visibility</p:attrName>
                                        </p:attrNameLst>
                                      </p:cBhvr>
                                      <p:to>
                                        <p:strVal val="visible"/>
                                      </p:to>
                                    </p:set>
                                    <p:anim calcmode="discrete" valueType="clr">
                                      <p:cBhvr override="childStyle">
                                        <p:cTn id="12"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
                                        </p:tgtEl>
                                        <p:attrNameLst>
                                          <p:attrName>fillcolor</p:attrName>
                                        </p:attrNameLst>
                                      </p:cBhvr>
                                      <p:tavLst>
                                        <p:tav tm="0">
                                          <p:val>
                                            <p:clrVal>
                                              <a:schemeClr val="accent2"/>
                                            </p:clrVal>
                                          </p:val>
                                        </p:tav>
                                        <p:tav tm="50000">
                                          <p:val>
                                            <p:clrVal>
                                              <a:schemeClr val="hlink"/>
                                            </p:clrVal>
                                          </p:val>
                                        </p:tav>
                                      </p:tavLst>
                                    </p:anim>
                                    <p:set>
                                      <p:cBhvr>
                                        <p:cTn id="14" dur="80"/>
                                        <p:tgtEl>
                                          <p:spTgt spid="4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71" grpId="0"/>
    </p:bld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9" name="TextBox 38"/>
          <p:cNvSpPr txBox="1"/>
          <p:nvPr/>
        </p:nvSpPr>
        <p:spPr>
          <a:xfrm>
            <a:off x="5584114" y="5014079"/>
            <a:ext cx="3043929"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2800" b="1" i="1" dirty="0">
              <a:solidFill>
                <a:schemeClr val="tx2">
                  <a:lumMod val="20000"/>
                  <a:lumOff val="80000"/>
                </a:schemeClr>
              </a:solidFill>
              <a:latin typeface="Arial Rounded MT Bold"/>
            </a:endParaRPr>
          </a:p>
        </p:txBody>
      </p:sp>
      <p:sp>
        <p:nvSpPr>
          <p:cNvPr id="40" name="TextBox 39"/>
          <p:cNvSpPr txBox="1"/>
          <p:nvPr/>
        </p:nvSpPr>
        <p:spPr>
          <a:xfrm>
            <a:off x="552194" y="5014080"/>
            <a:ext cx="4068785" cy="584776"/>
          </a:xfrm>
          <a:prstGeom prst="rect">
            <a:avLst/>
          </a:prstGeom>
          <a:noFill/>
        </p:spPr>
        <p:txBody>
          <a:bodyPr wrap="square" rtlCol="0">
            <a:spAutoFit/>
          </a:bodyPr>
          <a:lstStyle/>
          <a:p>
            <a:r>
              <a:rPr lang="en-US" sz="3200" b="1" i="1" dirty="0" smtClean="0">
                <a:solidFill>
                  <a:schemeClr val="tx2">
                    <a:lumMod val="20000"/>
                    <a:lumOff val="80000"/>
                  </a:schemeClr>
                </a:solidFill>
                <a:latin typeface="Arial Rounded MT Bold"/>
              </a:rPr>
              <a:t>	</a:t>
            </a:r>
            <a:endParaRPr lang="en-US" sz="3200" b="1" i="1" dirty="0">
              <a:solidFill>
                <a:schemeClr val="bg2"/>
              </a:solidFill>
              <a:latin typeface="Arial Rounded MT Bold"/>
            </a:endParaRPr>
          </a:p>
        </p:txBody>
      </p:sp>
      <p:sp>
        <p:nvSpPr>
          <p:cNvPr id="27" name="TextBox 26"/>
          <p:cNvSpPr txBox="1"/>
          <p:nvPr/>
        </p:nvSpPr>
        <p:spPr>
          <a:xfrm>
            <a:off x="0" y="59087"/>
            <a:ext cx="9144000"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29" name="TextBox 28"/>
          <p:cNvSpPr txBox="1"/>
          <p:nvPr/>
        </p:nvSpPr>
        <p:spPr>
          <a:xfrm>
            <a:off x="552195" y="1495213"/>
            <a:ext cx="77304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6" name="TextBox 35"/>
          <p:cNvSpPr txBox="1"/>
          <p:nvPr/>
        </p:nvSpPr>
        <p:spPr>
          <a:xfrm>
            <a:off x="2567706" y="2584968"/>
            <a:ext cx="184666" cy="369332"/>
          </a:xfrm>
          <a:prstGeom prst="rect">
            <a:avLst/>
          </a:prstGeom>
          <a:noFill/>
        </p:spPr>
        <p:txBody>
          <a:bodyPr wrap="none" rtlCol="0">
            <a:spAutoFit/>
          </a:bodyPr>
          <a:lstStyle/>
          <a:p>
            <a:endParaRPr lang="en-US" dirty="0"/>
          </a:p>
        </p:txBody>
      </p:sp>
      <p:sp>
        <p:nvSpPr>
          <p:cNvPr id="42" name="TextBox 41"/>
          <p:cNvSpPr txBox="1"/>
          <p:nvPr/>
        </p:nvSpPr>
        <p:spPr>
          <a:xfrm>
            <a:off x="6502093" y="1323440"/>
            <a:ext cx="238856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7" name="TextBox 46"/>
          <p:cNvSpPr txBox="1"/>
          <p:nvPr/>
        </p:nvSpPr>
        <p:spPr>
          <a:xfrm>
            <a:off x="4999306" y="3588093"/>
            <a:ext cx="1199080" cy="400110"/>
          </a:xfrm>
          <a:prstGeom prst="rect">
            <a:avLst/>
          </a:prstGeom>
          <a:noFill/>
        </p:spPr>
        <p:txBody>
          <a:bodyPr wrap="square" rtlCol="0">
            <a:spAutoFit/>
          </a:bodyPr>
          <a:lstStyle/>
          <a:p>
            <a:r>
              <a:rPr lang="en-US" sz="2000" b="1" i="1" dirty="0" smtClean="0">
                <a:solidFill>
                  <a:srgbClr val="FFFF00"/>
                </a:solidFill>
                <a:latin typeface="Arial Rounded MT Bold"/>
              </a:rPr>
              <a:t>   </a:t>
            </a:r>
            <a:endParaRPr lang="en-US" sz="2000" b="1" i="1" dirty="0">
              <a:solidFill>
                <a:srgbClr val="FFFF00"/>
              </a:solidFill>
              <a:latin typeface="Arial Rounded MT Bold"/>
            </a:endParaRPr>
          </a:p>
        </p:txBody>
      </p:sp>
      <p:sp>
        <p:nvSpPr>
          <p:cNvPr id="43" name="TextBox 42"/>
          <p:cNvSpPr txBox="1"/>
          <p:nvPr/>
        </p:nvSpPr>
        <p:spPr>
          <a:xfrm>
            <a:off x="2388242" y="289920"/>
            <a:ext cx="1504731" cy="523220"/>
          </a:xfrm>
          <a:prstGeom prst="rect">
            <a:avLst/>
          </a:prstGeom>
          <a:noFill/>
        </p:spPr>
        <p:txBody>
          <a:bodyPr wrap="square" rtlCol="0">
            <a:spAutoFit/>
          </a:bodyPr>
          <a:lstStyle/>
          <a:p>
            <a:r>
              <a:rPr lang="en-US" sz="2800" i="1" dirty="0" smtClean="0">
                <a:latin typeface="Arial Rounded MT Bold"/>
              </a:rPr>
              <a:t>  </a:t>
            </a:r>
            <a:endParaRPr lang="en-US" sz="2800" i="1" dirty="0">
              <a:latin typeface="Arial Rounded MT Bold"/>
            </a:endParaRPr>
          </a:p>
        </p:txBody>
      </p:sp>
      <p:sp>
        <p:nvSpPr>
          <p:cNvPr id="48" name="TextBox 47"/>
          <p:cNvSpPr txBox="1"/>
          <p:nvPr/>
        </p:nvSpPr>
        <p:spPr>
          <a:xfrm>
            <a:off x="4620979" y="582307"/>
            <a:ext cx="4162676" cy="523220"/>
          </a:xfrm>
          <a:prstGeom prst="rect">
            <a:avLst/>
          </a:prstGeom>
          <a:noFill/>
        </p:spPr>
        <p:txBody>
          <a:bodyPr wrap="square" rtlCol="0">
            <a:spAutoFit/>
          </a:bodyPr>
          <a:lstStyle/>
          <a:p>
            <a:endParaRPr lang="en-US" sz="2800" i="1" dirty="0">
              <a:solidFill>
                <a:srgbClr val="FFFF00"/>
              </a:solidFill>
              <a:latin typeface="Arial Rounded MT Bold"/>
            </a:endParaRPr>
          </a:p>
        </p:txBody>
      </p:sp>
      <p:sp>
        <p:nvSpPr>
          <p:cNvPr id="37" name="TextBox 36"/>
          <p:cNvSpPr txBox="1"/>
          <p:nvPr/>
        </p:nvSpPr>
        <p:spPr>
          <a:xfrm>
            <a:off x="318958" y="138500"/>
            <a:ext cx="8309085"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45" name="TextBox 44"/>
          <p:cNvSpPr txBox="1"/>
          <p:nvPr/>
        </p:nvSpPr>
        <p:spPr>
          <a:xfrm>
            <a:off x="164488" y="2723467"/>
            <a:ext cx="8338141" cy="461665"/>
          </a:xfrm>
          <a:prstGeom prst="rect">
            <a:avLst/>
          </a:prstGeom>
          <a:noFill/>
        </p:spPr>
        <p:txBody>
          <a:bodyPr wrap="square" rtlCol="0">
            <a:spAutoFit/>
          </a:bodyPr>
          <a:lstStyle/>
          <a:p>
            <a:endParaRPr lang="en-US" sz="2400" b="1" i="1" dirty="0">
              <a:solidFill>
                <a:srgbClr val="E66CFF"/>
              </a:solidFill>
              <a:latin typeface="Arial Rounded MT Bold"/>
            </a:endParaRPr>
          </a:p>
        </p:txBody>
      </p:sp>
      <p:sp>
        <p:nvSpPr>
          <p:cNvPr id="49" name="TextBox 48"/>
          <p:cNvSpPr txBox="1"/>
          <p:nvPr/>
        </p:nvSpPr>
        <p:spPr>
          <a:xfrm>
            <a:off x="318958" y="923330"/>
            <a:ext cx="8183671" cy="2246769"/>
          </a:xfrm>
          <a:prstGeom prst="rect">
            <a:avLst/>
          </a:prstGeom>
          <a:noFill/>
        </p:spPr>
        <p:txBody>
          <a:bodyPr wrap="square" rtlCol="0">
            <a:spAutoFit/>
          </a:bodyPr>
          <a:lstStyle/>
          <a:p>
            <a:r>
              <a:rPr lang="en-US" sz="2800" b="1" i="1" dirty="0" smtClean="0">
                <a:solidFill>
                  <a:srgbClr val="FFFF00"/>
                </a:solidFill>
                <a:latin typeface="Arial Rounded MT Bold"/>
              </a:rPr>
              <a:t>Christ Speaking:</a:t>
            </a:r>
          </a:p>
          <a:p>
            <a:endParaRPr lang="en-US" sz="2800" b="1" i="1" dirty="0" smtClean="0">
              <a:solidFill>
                <a:srgbClr val="FFFF00"/>
              </a:solidFill>
              <a:latin typeface="Arial Rounded MT Bold"/>
            </a:endParaRPr>
          </a:p>
          <a:p>
            <a:r>
              <a:rPr lang="en-US" sz="2800" b="1" i="1" dirty="0" smtClean="0">
                <a:solidFill>
                  <a:srgbClr val="FFFF00"/>
                </a:solidFill>
                <a:latin typeface="Arial Rounded MT Bold"/>
              </a:rPr>
              <a:t>		“Behold I stand at the door and knock;</a:t>
            </a:r>
          </a:p>
          <a:p>
            <a:r>
              <a:rPr lang="en-US" sz="2800" b="1" i="1" dirty="0" smtClean="0">
                <a:solidFill>
                  <a:srgbClr val="FFFF00"/>
                </a:solidFill>
                <a:latin typeface="Arial Rounded MT Bold"/>
              </a:rPr>
              <a:t>if anyone hears My voice and opens the door, I will come into him.”                Rev. 3:20</a:t>
            </a:r>
            <a:endParaRPr lang="en-US" sz="2800" b="1" i="1" dirty="0">
              <a:solidFill>
                <a:srgbClr val="FFFF00"/>
              </a:solidFill>
              <a:latin typeface="Arial Rounded MT Bold"/>
            </a:endParaRPr>
          </a:p>
        </p:txBody>
      </p:sp>
      <p:pic>
        <p:nvPicPr>
          <p:cNvPr id="54" name="Picture 53" descr="Screen shot 2021-03-23 at 1.27.36 PM.png"/>
          <p:cNvPicPr>
            <a:picLocks noChangeAspect="1"/>
          </p:cNvPicPr>
          <p:nvPr/>
        </p:nvPicPr>
        <p:blipFill>
          <a:blip r:embed="rId3"/>
          <a:stretch>
            <a:fillRect/>
          </a:stretch>
        </p:blipFill>
        <p:spPr>
          <a:xfrm>
            <a:off x="2706688" y="3109913"/>
            <a:ext cx="3505200" cy="3073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0" fill="hold"/>
                                        <p:tgtEl>
                                          <p:spTgt spid="54"/>
                                        </p:tgtEl>
                                        <p:attrNameLst>
                                          <p:attrName>ppt_w</p:attrName>
                                        </p:attrNameLst>
                                      </p:cBhvr>
                                      <p:tavLst>
                                        <p:tav tm="0">
                                          <p:val>
                                            <p:fltVal val="0"/>
                                          </p:val>
                                        </p:tav>
                                        <p:tav tm="100000">
                                          <p:val>
                                            <p:strVal val="#ppt_w"/>
                                          </p:val>
                                        </p:tav>
                                      </p:tavLst>
                                    </p:anim>
                                    <p:anim calcmode="lin" valueType="num">
                                      <p:cBhvr>
                                        <p:cTn id="8" dur="5000" fill="hold"/>
                                        <p:tgtEl>
                                          <p:spTgt spid="54"/>
                                        </p:tgtEl>
                                        <p:attrNameLst>
                                          <p:attrName>ppt_h</p:attrName>
                                        </p:attrNameLst>
                                      </p:cBhvr>
                                      <p:tavLst>
                                        <p:tav tm="0">
                                          <p:val>
                                            <p:fltVal val="0"/>
                                          </p:val>
                                        </p:tav>
                                        <p:tav tm="100000">
                                          <p:val>
                                            <p:strVal val="#ppt_h"/>
                                          </p:val>
                                        </p:tav>
                                      </p:tavLst>
                                    </p:anim>
                                  </p:childTnLst>
                                </p:cTn>
                              </p:par>
                              <p:par>
                                <p:cTn id="9" presetID="50" presetClass="entr" presetSubtype="0" decel="100000" fill="hold" grpId="0" nodeType="withEffect">
                                  <p:stCondLst>
                                    <p:cond delay="5000"/>
                                  </p:stCondLst>
                                  <p:childTnLst>
                                    <p:set>
                                      <p:cBhvr>
                                        <p:cTn id="10" dur="1" fill="hold">
                                          <p:stCondLst>
                                            <p:cond delay="0"/>
                                          </p:stCondLst>
                                        </p:cTn>
                                        <p:tgtEl>
                                          <p:spTgt spid="49"/>
                                        </p:tgtEl>
                                        <p:attrNameLst>
                                          <p:attrName>style.visibility</p:attrName>
                                        </p:attrNameLst>
                                      </p:cBhvr>
                                      <p:to>
                                        <p:strVal val="visible"/>
                                      </p:to>
                                    </p:set>
                                    <p:anim calcmode="lin" valueType="num">
                                      <p:cBhvr>
                                        <p:cTn id="11" dur="2000" fill="hold"/>
                                        <p:tgtEl>
                                          <p:spTgt spid="49"/>
                                        </p:tgtEl>
                                        <p:attrNameLst>
                                          <p:attrName>ppt_w</p:attrName>
                                        </p:attrNameLst>
                                      </p:cBhvr>
                                      <p:tavLst>
                                        <p:tav tm="0">
                                          <p:val>
                                            <p:strVal val="#ppt_w+.3"/>
                                          </p:val>
                                        </p:tav>
                                        <p:tav tm="100000">
                                          <p:val>
                                            <p:strVal val="#ppt_w"/>
                                          </p:val>
                                        </p:tav>
                                      </p:tavLst>
                                    </p:anim>
                                    <p:anim calcmode="lin" valueType="num">
                                      <p:cBhvr>
                                        <p:cTn id="12" dur="2000" fill="hold"/>
                                        <p:tgtEl>
                                          <p:spTgt spid="49"/>
                                        </p:tgtEl>
                                        <p:attrNameLst>
                                          <p:attrName>ppt_h</p:attrName>
                                        </p:attrNameLst>
                                      </p:cBhvr>
                                      <p:tavLst>
                                        <p:tav tm="0">
                                          <p:val>
                                            <p:strVal val="#ppt_h"/>
                                          </p:val>
                                        </p:tav>
                                        <p:tav tm="100000">
                                          <p:val>
                                            <p:strVal val="#ppt_h"/>
                                          </p:val>
                                        </p:tav>
                                      </p:tavLst>
                                    </p:anim>
                                    <p:animEffect transition="in" filter="fade">
                                      <p:cBhvr>
                                        <p:cTn id="13"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sp>
        <p:nvSpPr>
          <p:cNvPr id="14" name="TextBox 13"/>
          <p:cNvSpPr txBox="1"/>
          <p:nvPr/>
        </p:nvSpPr>
        <p:spPr>
          <a:xfrm>
            <a:off x="0" y="345264"/>
            <a:ext cx="8945555" cy="1200328"/>
          </a:xfrm>
          <a:prstGeom prst="rect">
            <a:avLst/>
          </a:prstGeom>
          <a:noFill/>
        </p:spPr>
        <p:txBody>
          <a:bodyPr wrap="square" rtlCol="0">
            <a:spAutoFit/>
          </a:bodyPr>
          <a:lstStyle/>
          <a:p>
            <a:r>
              <a:rPr lang="en-US" sz="2400" b="1" i="1" dirty="0" smtClean="0">
                <a:solidFill>
                  <a:srgbClr val="FFFF00"/>
                </a:solidFill>
                <a:latin typeface="Arial Rounded MT Bold"/>
              </a:rPr>
              <a:t>Satan (once known as Lucifer – the bearer of light) had been what was called the “covering cherub” of the throne of God.  </a:t>
            </a:r>
            <a:endParaRPr lang="en-US" sz="2400" b="1"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0" name="TextBox 9"/>
          <p:cNvSpPr txBox="1"/>
          <p:nvPr/>
        </p:nvSpPr>
        <p:spPr>
          <a:xfrm>
            <a:off x="0" y="1580667"/>
            <a:ext cx="9144000" cy="830997"/>
          </a:xfrm>
          <a:prstGeom prst="rect">
            <a:avLst/>
          </a:prstGeom>
          <a:noFill/>
        </p:spPr>
        <p:txBody>
          <a:bodyPr wrap="square" rtlCol="0">
            <a:spAutoFit/>
          </a:bodyPr>
          <a:lstStyle/>
          <a:p>
            <a:r>
              <a:rPr lang="en-US" sz="2400" b="1" i="1" dirty="0" smtClean="0">
                <a:solidFill>
                  <a:schemeClr val="tx2">
                    <a:lumMod val="20000"/>
                    <a:lumOff val="80000"/>
                  </a:schemeClr>
                </a:solidFill>
                <a:latin typeface="Arial Rounded MT Bold"/>
              </a:rPr>
              <a:t>“You had the seal of perfection, Full of wisdom and perfect in beauty.  You were in Eden, the garden of God;  Isaiah 28</a:t>
            </a:r>
            <a:endParaRPr lang="en-US" sz="2400" b="1" i="1" dirty="0">
              <a:solidFill>
                <a:schemeClr val="tx2">
                  <a:lumMod val="20000"/>
                  <a:lumOff val="80000"/>
                </a:schemeClr>
              </a:solidFill>
              <a:latin typeface="Arial Rounded MT Bold"/>
            </a:endParaRPr>
          </a:p>
        </p:txBody>
      </p:sp>
      <p:pic>
        <p:nvPicPr>
          <p:cNvPr id="13" name="Picture 12" descr="Screen shot 2021-01-07 at 12.15.09 PM.png"/>
          <p:cNvPicPr>
            <a:picLocks noChangeAspect="1"/>
          </p:cNvPicPr>
          <p:nvPr/>
        </p:nvPicPr>
        <p:blipFill>
          <a:blip r:embed="rId4"/>
          <a:stretch>
            <a:fillRect/>
          </a:stretch>
        </p:blipFill>
        <p:spPr>
          <a:xfrm>
            <a:off x="1176378" y="2713037"/>
            <a:ext cx="6333471" cy="3608387"/>
          </a:xfrm>
          <a:prstGeom prst="rect">
            <a:avLst/>
          </a:prstGeom>
        </p:spPr>
      </p:pic>
      <p:sp>
        <p:nvSpPr>
          <p:cNvPr id="12" name="TextBox 11"/>
          <p:cNvSpPr txBox="1"/>
          <p:nvPr/>
        </p:nvSpPr>
        <p:spPr>
          <a:xfrm>
            <a:off x="4566933" y="5201340"/>
            <a:ext cx="2942916" cy="1200328"/>
          </a:xfrm>
          <a:prstGeom prst="rect">
            <a:avLst/>
          </a:prstGeom>
          <a:noFill/>
        </p:spPr>
        <p:txBody>
          <a:bodyPr wrap="square" rtlCol="0">
            <a:spAutoFit/>
          </a:bodyPr>
          <a:lstStyle/>
          <a:p>
            <a:r>
              <a:rPr lang="en-US" sz="2400" b="1" i="1" dirty="0" smtClean="0">
                <a:solidFill>
                  <a:srgbClr val="FFFF00"/>
                </a:solidFill>
                <a:latin typeface="Arial Rounded MT Bold"/>
              </a:rPr>
              <a:t>       He was the 	serpent in the 		Garden</a:t>
            </a:r>
            <a:endParaRPr lang="en-US" sz="2400" b="1" i="1" dirty="0">
              <a:solidFill>
                <a:srgbClr val="FFFF00"/>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0"/>
                                        <p:tgtEl>
                                          <p:spTgt spid="14"/>
                                        </p:tgtEl>
                                      </p:cBhvr>
                                    </p:animEffect>
                                  </p:childTnLst>
                                </p:cTn>
                              </p:par>
                              <p:par>
                                <p:cTn id="8" presetID="9" presetClass="entr" presetSubtype="0" fill="hold" grpId="0" nodeType="withEffect">
                                  <p:stCondLst>
                                    <p:cond delay="500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0"/>
                                        <p:tgtEl>
                                          <p:spTgt spid="10"/>
                                        </p:tgtEl>
                                      </p:cBhvr>
                                    </p:animEffect>
                                  </p:childTnLst>
                                </p:cTn>
                              </p:par>
                              <p:par>
                                <p:cTn id="11" presetID="9" presetClass="entr" presetSubtype="0" fill="hold" nodeType="withEffect">
                                  <p:stCondLst>
                                    <p:cond delay="500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0"/>
                                        <p:tgtEl>
                                          <p:spTgt spid="13"/>
                                        </p:tgtEl>
                                      </p:cBhvr>
                                    </p:animEffect>
                                  </p:childTnLst>
                                </p:cTn>
                              </p:par>
                              <p:par>
                                <p:cTn id="14" presetID="9" presetClass="entr" presetSubtype="0" fill="hold" grpId="0" nodeType="withEffect">
                                  <p:stCondLst>
                                    <p:cond delay="1000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2"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0" name="TextBox 9"/>
          <p:cNvSpPr txBox="1"/>
          <p:nvPr/>
        </p:nvSpPr>
        <p:spPr>
          <a:xfrm>
            <a:off x="0" y="1580667"/>
            <a:ext cx="9144000" cy="830997"/>
          </a:xfrm>
          <a:prstGeom prst="rect">
            <a:avLst/>
          </a:prstGeom>
          <a:noFill/>
        </p:spPr>
        <p:txBody>
          <a:bodyPr wrap="square" rtlCol="0">
            <a:spAutoFit/>
          </a:bodyPr>
          <a:lstStyle/>
          <a:p>
            <a:r>
              <a:rPr lang="en-US" sz="2400" b="1" i="1" dirty="0" smtClean="0">
                <a:solidFill>
                  <a:schemeClr val="tx2">
                    <a:lumMod val="20000"/>
                    <a:lumOff val="80000"/>
                  </a:schemeClr>
                </a:solidFill>
                <a:latin typeface="Arial Rounded MT Bold"/>
              </a:rPr>
              <a:t>“You had the seal of perfection, Full of wisdom and perfect in beauty.  You were in Eden, the garden of God;  </a:t>
            </a:r>
            <a:endParaRPr lang="en-US" sz="2400" b="1" i="1" dirty="0">
              <a:solidFill>
                <a:schemeClr val="tx2">
                  <a:lumMod val="20000"/>
                  <a:lumOff val="80000"/>
                </a:schemeClr>
              </a:solidFill>
              <a:latin typeface="Arial Rounded MT Bold"/>
            </a:endParaRPr>
          </a:p>
        </p:txBody>
      </p:sp>
      <p:sp>
        <p:nvSpPr>
          <p:cNvPr id="12" name="TextBox 11"/>
          <p:cNvSpPr txBox="1"/>
          <p:nvPr/>
        </p:nvSpPr>
        <p:spPr>
          <a:xfrm>
            <a:off x="283743" y="2580405"/>
            <a:ext cx="8661811" cy="1200328"/>
          </a:xfrm>
          <a:prstGeom prst="rect">
            <a:avLst/>
          </a:prstGeom>
          <a:noFill/>
        </p:spPr>
        <p:txBody>
          <a:bodyPr wrap="square" rtlCol="0">
            <a:spAutoFit/>
          </a:bodyPr>
          <a:lstStyle/>
          <a:p>
            <a:r>
              <a:rPr lang="en-US" sz="2400" b="1" i="1" dirty="0" smtClean="0">
                <a:solidFill>
                  <a:schemeClr val="tx2">
                    <a:lumMod val="20000"/>
                    <a:lumOff val="80000"/>
                  </a:schemeClr>
                </a:solidFill>
                <a:latin typeface="Arial Rounded MT Bold"/>
              </a:rPr>
              <a:t>Every precious stone was your covering…</a:t>
            </a:r>
          </a:p>
          <a:p>
            <a:r>
              <a:rPr lang="en-US" sz="2400" b="1" i="1" dirty="0" smtClean="0">
                <a:solidFill>
                  <a:schemeClr val="tx2">
                    <a:lumMod val="20000"/>
                    <a:lumOff val="80000"/>
                  </a:schemeClr>
                </a:solidFill>
                <a:latin typeface="Arial Rounded MT Bold"/>
              </a:rPr>
              <a:t>On the day you were created…You were the anointed cherub who covers,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2" name="TextBox 11"/>
          <p:cNvSpPr txBox="1"/>
          <p:nvPr/>
        </p:nvSpPr>
        <p:spPr>
          <a:xfrm>
            <a:off x="283743" y="3588093"/>
            <a:ext cx="8661811" cy="3046988"/>
          </a:xfrm>
          <a:prstGeom prst="rect">
            <a:avLst/>
          </a:prstGeom>
          <a:noFill/>
        </p:spPr>
        <p:txBody>
          <a:bodyPr wrap="square" rtlCol="0">
            <a:spAutoFit/>
          </a:bodyPr>
          <a:lstStyle/>
          <a:p>
            <a:r>
              <a:rPr lang="en-US" sz="2400" b="1" i="1" dirty="0" smtClean="0">
                <a:solidFill>
                  <a:schemeClr val="tx2">
                    <a:lumMod val="20000"/>
                    <a:lumOff val="80000"/>
                  </a:schemeClr>
                </a:solidFill>
                <a:latin typeface="Arial Rounded MT Bold"/>
              </a:rPr>
              <a:t>And I placed you there</a:t>
            </a:r>
          </a:p>
          <a:p>
            <a:r>
              <a:rPr lang="en-US" sz="2400" b="1" i="1" dirty="0" smtClean="0">
                <a:solidFill>
                  <a:schemeClr val="tx2">
                    <a:lumMod val="20000"/>
                    <a:lumOff val="80000"/>
                  </a:schemeClr>
                </a:solidFill>
                <a:latin typeface="Arial Rounded MT Bold"/>
              </a:rPr>
              <a:t>You were on the holy mountain of God;</a:t>
            </a:r>
          </a:p>
          <a:p>
            <a:r>
              <a:rPr lang="en-US" sz="2400" b="1" i="1" dirty="0" smtClean="0">
                <a:solidFill>
                  <a:schemeClr val="tx2">
                    <a:lumMod val="20000"/>
                    <a:lumOff val="80000"/>
                  </a:schemeClr>
                </a:solidFill>
                <a:latin typeface="Arial Rounded MT Bold"/>
              </a:rPr>
              <a:t>You walked in the midst of the stones of fire.</a:t>
            </a:r>
          </a:p>
          <a:p>
            <a:r>
              <a:rPr lang="en-US" sz="2400" b="1" i="1" dirty="0" smtClean="0">
                <a:solidFill>
                  <a:schemeClr val="tx2">
                    <a:lumMod val="20000"/>
                    <a:lumOff val="80000"/>
                  </a:schemeClr>
                </a:solidFill>
                <a:latin typeface="Arial Rounded MT Bold"/>
              </a:rPr>
              <a:t>You were blameless in your ways…</a:t>
            </a:r>
          </a:p>
          <a:p>
            <a:r>
              <a:rPr lang="en-US" sz="2400" b="1" i="1" dirty="0" smtClean="0">
                <a:solidFill>
                  <a:schemeClr val="tx2">
                    <a:lumMod val="20000"/>
                    <a:lumOff val="80000"/>
                  </a:schemeClr>
                </a:solidFill>
                <a:latin typeface="Arial Rounded MT Bold"/>
              </a:rPr>
              <a:t>Until unrighteousness was found in you…</a:t>
            </a:r>
          </a:p>
          <a:p>
            <a:r>
              <a:rPr lang="en-US" sz="2400" b="1" i="1" dirty="0" smtClean="0">
                <a:solidFill>
                  <a:schemeClr val="tx2">
                    <a:lumMod val="20000"/>
                    <a:lumOff val="80000"/>
                  </a:schemeClr>
                </a:solidFill>
                <a:latin typeface="Arial Rounded MT Bold"/>
              </a:rPr>
              <a:t>You were internally filled with violence, And you sinned. Therefore I have cast you as profane From the mountain of God…And I have destroyed you…”  Ezekiel 28</a:t>
            </a:r>
            <a:endParaRPr lang="en-US" sz="2400" b="1" i="1" dirty="0">
              <a:solidFill>
                <a:schemeClr val="tx2">
                  <a:lumMod val="20000"/>
                  <a:lumOff val="80000"/>
                </a:schemeClr>
              </a:solidFill>
              <a:latin typeface="Arial Rounded MT Bold"/>
            </a:endParaRPr>
          </a:p>
        </p:txBody>
      </p:sp>
      <p:pic>
        <p:nvPicPr>
          <p:cNvPr id="8" name="Picture 7" descr="Screen shot 2021-01-11 at 12.56.03 PM.png"/>
          <p:cNvPicPr>
            <a:picLocks noChangeAspect="1"/>
          </p:cNvPicPr>
          <p:nvPr/>
        </p:nvPicPr>
        <p:blipFill>
          <a:blip r:embed="rId4"/>
          <a:stretch>
            <a:fillRect/>
          </a:stretch>
        </p:blipFill>
        <p:spPr>
          <a:xfrm>
            <a:off x="1857375" y="427038"/>
            <a:ext cx="5257800" cy="298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fltVal val="0"/>
                                          </p:val>
                                        </p:tav>
                                        <p:tav tm="100000">
                                          <p:val>
                                            <p:strVal val="#ppt_w"/>
                                          </p:val>
                                        </p:tav>
                                      </p:tavLst>
                                    </p:anim>
                                    <p:anim calcmode="lin" valueType="num">
                                      <p:cBhvr>
                                        <p:cTn id="8" dur="5000" fill="hold"/>
                                        <p:tgtEl>
                                          <p:spTgt spid="8"/>
                                        </p:tgtEl>
                                        <p:attrNameLst>
                                          <p:attrName>ppt_h</p:attrName>
                                        </p:attrNameLst>
                                      </p:cBhvr>
                                      <p:tavLst>
                                        <p:tav tm="0">
                                          <p:val>
                                            <p:fltVal val="0"/>
                                          </p:val>
                                        </p:tav>
                                        <p:tav tm="100000">
                                          <p:val>
                                            <p:strVal val="#ppt_h"/>
                                          </p:val>
                                        </p:tav>
                                      </p:tavLst>
                                    </p:anim>
                                    <p:anim calcmode="lin" valueType="num">
                                      <p:cBhvr>
                                        <p:cTn id="9" dur="5000" fill="hold"/>
                                        <p:tgtEl>
                                          <p:spTgt spid="8"/>
                                        </p:tgtEl>
                                        <p:attrNameLst>
                                          <p:attrName>style.rotation</p:attrName>
                                        </p:attrNameLst>
                                      </p:cBhvr>
                                      <p:tavLst>
                                        <p:tav tm="0">
                                          <p:val>
                                            <p:fltVal val="90"/>
                                          </p:val>
                                        </p:tav>
                                        <p:tav tm="100000">
                                          <p:val>
                                            <p:fltVal val="0"/>
                                          </p:val>
                                        </p:tav>
                                      </p:tavLst>
                                    </p:anim>
                                    <p:animEffect transition="in" filter="fade">
                                      <p:cBhvr>
                                        <p:cTn id="10" dur="5000"/>
                                        <p:tgtEl>
                                          <p:spTgt spid="8"/>
                                        </p:tgtEl>
                                      </p:cBhvr>
                                    </p:animEffect>
                                  </p:childTnLst>
                                </p:cTn>
                              </p:par>
                              <p:par>
                                <p:cTn id="11" presetID="50" presetClass="entr" presetSubtype="0" decel="100000" fill="hold" grpId="1" nodeType="withEffect">
                                  <p:stCondLst>
                                    <p:cond delay="2000"/>
                                  </p:stCondLst>
                                  <p:iterate type="lt">
                                    <p:tmPct val="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3" name="TextBox 12"/>
          <p:cNvSpPr txBox="1"/>
          <p:nvPr/>
        </p:nvSpPr>
        <p:spPr>
          <a:xfrm>
            <a:off x="283744" y="0"/>
            <a:ext cx="8661811" cy="1815882"/>
          </a:xfrm>
          <a:prstGeom prst="rect">
            <a:avLst/>
          </a:prstGeom>
          <a:noFill/>
        </p:spPr>
        <p:txBody>
          <a:bodyPr wrap="square" rtlCol="0">
            <a:spAutoFit/>
          </a:bodyPr>
          <a:lstStyle/>
          <a:p>
            <a:r>
              <a:rPr lang="en-US" sz="2800" i="1" dirty="0" smtClean="0">
                <a:solidFill>
                  <a:srgbClr val="FFFF00"/>
                </a:solidFill>
                <a:latin typeface="Arial Rounded MT Bold"/>
              </a:rPr>
              <a:t>The prophet Ezekiel saw a series of visions of God seated on his throne supported by four beings of incredible power and glory.           						(the Cherubim)</a:t>
            </a:r>
            <a:endParaRPr lang="en-US" sz="2800" i="1" dirty="0">
              <a:solidFill>
                <a:srgbClr val="FFFF00"/>
              </a:solidFill>
              <a:latin typeface="Arial Rounded MT Bold"/>
            </a:endParaRPr>
          </a:p>
        </p:txBody>
      </p:sp>
      <p:pic>
        <p:nvPicPr>
          <p:cNvPr id="15" name="Picture 14" descr="Screen shot 2021-01-07 at 12.30.27 PM.png"/>
          <p:cNvPicPr>
            <a:picLocks noChangeAspect="1"/>
          </p:cNvPicPr>
          <p:nvPr/>
        </p:nvPicPr>
        <p:blipFill>
          <a:blip r:embed="rId4"/>
          <a:stretch>
            <a:fillRect/>
          </a:stretch>
        </p:blipFill>
        <p:spPr>
          <a:xfrm>
            <a:off x="1041416" y="2064020"/>
            <a:ext cx="6468433" cy="4257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3" name="TextBox 12"/>
          <p:cNvSpPr txBox="1"/>
          <p:nvPr/>
        </p:nvSpPr>
        <p:spPr>
          <a:xfrm>
            <a:off x="511175" y="567419"/>
            <a:ext cx="8109249" cy="954107"/>
          </a:xfrm>
          <a:prstGeom prst="rect">
            <a:avLst/>
          </a:prstGeom>
          <a:noFill/>
        </p:spPr>
        <p:txBody>
          <a:bodyPr wrap="square" rtlCol="0">
            <a:spAutoFit/>
          </a:bodyPr>
          <a:lstStyle/>
          <a:p>
            <a:r>
              <a:rPr lang="en-US" sz="2800" i="1" dirty="0" smtClean="0">
                <a:solidFill>
                  <a:srgbClr val="FFFF00"/>
                </a:solidFill>
                <a:latin typeface="Arial Rounded MT Bold"/>
              </a:rPr>
              <a:t>What he saw was outside of the ability of human art to depict…nevertheless they try.</a:t>
            </a:r>
            <a:endParaRPr lang="en-US" sz="2800" i="1" dirty="0">
              <a:solidFill>
                <a:srgbClr val="FFFF00"/>
              </a:solidFill>
              <a:latin typeface="Arial Rounded MT Bold"/>
            </a:endParaRPr>
          </a:p>
        </p:txBody>
      </p:sp>
      <p:pic>
        <p:nvPicPr>
          <p:cNvPr id="15" name="Picture 14" descr="Screen shot 2021-01-07 at 12.30.27 PM.png"/>
          <p:cNvPicPr>
            <a:picLocks noChangeAspect="1"/>
          </p:cNvPicPr>
          <p:nvPr/>
        </p:nvPicPr>
        <p:blipFill>
          <a:blip r:embed="rId4"/>
          <a:stretch>
            <a:fillRect/>
          </a:stretch>
        </p:blipFill>
        <p:spPr>
          <a:xfrm>
            <a:off x="1041416" y="2064020"/>
            <a:ext cx="6468433" cy="4257405"/>
          </a:xfrm>
          <a:prstGeom prst="rect">
            <a:avLst/>
          </a:prstGeom>
        </p:spPr>
      </p:pic>
      <p:pic>
        <p:nvPicPr>
          <p:cNvPr id="8" name="Picture 7" descr="Screen shot 2021-01-07 at 12.43.33 PM.png"/>
          <p:cNvPicPr>
            <a:picLocks noChangeAspect="1"/>
          </p:cNvPicPr>
          <p:nvPr/>
        </p:nvPicPr>
        <p:blipFill>
          <a:blip r:embed="rId5"/>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3" name="TextBox 12"/>
          <p:cNvSpPr txBox="1"/>
          <p:nvPr/>
        </p:nvSpPr>
        <p:spPr>
          <a:xfrm>
            <a:off x="511175" y="567419"/>
            <a:ext cx="8109249" cy="954107"/>
          </a:xfrm>
          <a:prstGeom prst="rect">
            <a:avLst/>
          </a:prstGeom>
          <a:noFill/>
        </p:spPr>
        <p:txBody>
          <a:bodyPr wrap="square" rtlCol="0">
            <a:spAutoFit/>
          </a:bodyPr>
          <a:lstStyle/>
          <a:p>
            <a:r>
              <a:rPr lang="en-US" sz="2800" i="1" dirty="0" smtClean="0">
                <a:solidFill>
                  <a:srgbClr val="FFFF00"/>
                </a:solidFill>
                <a:latin typeface="Arial Rounded MT Bold"/>
              </a:rPr>
              <a:t>What he saw was outside of the ability of human art to depict…nevertheless they try.</a:t>
            </a:r>
            <a:endParaRPr lang="en-US" sz="2800" i="1" dirty="0">
              <a:solidFill>
                <a:srgbClr val="FFFF00"/>
              </a:solidFill>
              <a:latin typeface="Arial Rounded MT Bold"/>
            </a:endParaRPr>
          </a:p>
        </p:txBody>
      </p:sp>
      <p:pic>
        <p:nvPicPr>
          <p:cNvPr id="15" name="Picture 14" descr="Screen shot 2021-01-07 at 12.30.27 PM.png"/>
          <p:cNvPicPr>
            <a:picLocks noChangeAspect="1"/>
          </p:cNvPicPr>
          <p:nvPr/>
        </p:nvPicPr>
        <p:blipFill>
          <a:blip r:embed="rId4"/>
          <a:stretch>
            <a:fillRect/>
          </a:stretch>
        </p:blipFill>
        <p:spPr>
          <a:xfrm>
            <a:off x="1041416" y="2064020"/>
            <a:ext cx="6468433" cy="4257405"/>
          </a:xfrm>
          <a:prstGeom prst="rect">
            <a:avLst/>
          </a:prstGeom>
        </p:spPr>
      </p:pic>
      <p:pic>
        <p:nvPicPr>
          <p:cNvPr id="8" name="Picture 7" descr="Screen shot 2021-01-07 at 12.43.33 PM.png"/>
          <p:cNvPicPr>
            <a:picLocks noChangeAspect="1"/>
          </p:cNvPicPr>
          <p:nvPr/>
        </p:nvPicPr>
        <p:blipFill>
          <a:blip r:embed="rId5"/>
          <a:stretch>
            <a:fillRect/>
          </a:stretch>
        </p:blipFill>
        <p:spPr>
          <a:xfrm>
            <a:off x="0" y="0"/>
            <a:ext cx="9144000" cy="6858000"/>
          </a:xfrm>
          <a:prstGeom prst="rect">
            <a:avLst/>
          </a:prstGeom>
        </p:spPr>
      </p:pic>
      <p:sp>
        <p:nvSpPr>
          <p:cNvPr id="10" name="TextBox 9"/>
          <p:cNvSpPr txBox="1"/>
          <p:nvPr/>
        </p:nvSpPr>
        <p:spPr>
          <a:xfrm>
            <a:off x="0" y="0"/>
            <a:ext cx="8792698" cy="1384995"/>
          </a:xfrm>
          <a:prstGeom prst="rect">
            <a:avLst/>
          </a:prstGeom>
          <a:noFill/>
        </p:spPr>
        <p:txBody>
          <a:bodyPr wrap="square" rtlCol="0">
            <a:spAutoFit/>
          </a:bodyPr>
          <a:lstStyle/>
          <a:p>
            <a:r>
              <a:rPr lang="en-US" sz="2800" b="1" i="1" dirty="0" smtClean="0">
                <a:solidFill>
                  <a:srgbClr val="FFFF00"/>
                </a:solidFill>
                <a:latin typeface="Arial Rounded MT Bold"/>
              </a:rPr>
              <a:t>Could Lucifer have covered the throne from above…perhaps that is what “covering” means?</a:t>
            </a:r>
          </a:p>
          <a:p>
            <a:r>
              <a:rPr lang="en-US" sz="2800" b="1" i="1" dirty="0" smtClean="0">
                <a:solidFill>
                  <a:srgbClr val="FFFF00"/>
                </a:solidFill>
                <a:latin typeface="Arial Rounded MT Bold"/>
              </a:rPr>
              <a:t>                 His number is always 5.</a:t>
            </a:r>
            <a:endParaRPr lang="en-US" sz="2800" b="1" i="1" dirty="0">
              <a:solidFill>
                <a:srgbClr val="FFFF00"/>
              </a:solidFill>
              <a:latin typeface="Arial Rounded MT Bold"/>
            </a:endParaRPr>
          </a:p>
        </p:txBody>
      </p:sp>
      <p:sp>
        <p:nvSpPr>
          <p:cNvPr id="12" name="TextBox 11"/>
          <p:cNvSpPr txBox="1"/>
          <p:nvPr/>
        </p:nvSpPr>
        <p:spPr>
          <a:xfrm>
            <a:off x="511175" y="5322929"/>
            <a:ext cx="8281523" cy="830997"/>
          </a:xfrm>
          <a:prstGeom prst="rect">
            <a:avLst/>
          </a:prstGeom>
          <a:noFill/>
        </p:spPr>
        <p:txBody>
          <a:bodyPr wrap="square" rtlCol="0">
            <a:spAutoFit/>
          </a:bodyPr>
          <a:lstStyle/>
          <a:p>
            <a:r>
              <a:rPr lang="en-US" sz="2400" i="1" dirty="0" smtClean="0">
                <a:solidFill>
                  <a:srgbClr val="000090"/>
                </a:solidFill>
                <a:latin typeface="Arial Rounded MT Bold"/>
              </a:rPr>
              <a:t>These four </a:t>
            </a:r>
            <a:r>
              <a:rPr lang="en-US" sz="2400" i="1" dirty="0" smtClean="0">
                <a:solidFill>
                  <a:srgbClr val="FFFF00"/>
                </a:solidFill>
                <a:latin typeface="Arial Rounded MT Bold"/>
              </a:rPr>
              <a:t>“wheels” are artist depictions </a:t>
            </a:r>
            <a:r>
              <a:rPr lang="en-US" sz="2400" i="1" dirty="0" smtClean="0">
                <a:solidFill>
                  <a:srgbClr val="000090"/>
                </a:solidFill>
                <a:latin typeface="Arial Rounded MT Bold"/>
              </a:rPr>
              <a:t>of Cherubim, beings of </a:t>
            </a:r>
            <a:r>
              <a:rPr lang="en-US" sz="2400" i="1" dirty="0" smtClean="0">
                <a:solidFill>
                  <a:srgbClr val="FFFF00"/>
                </a:solidFill>
                <a:latin typeface="Arial Rounded MT Bold"/>
              </a:rPr>
              <a:t>great power around the throne </a:t>
            </a:r>
            <a:r>
              <a:rPr lang="en-US" sz="2400" i="1" dirty="0" smtClean="0">
                <a:solidFill>
                  <a:srgbClr val="000090"/>
                </a:solidFill>
                <a:latin typeface="Arial Rounded MT Bold"/>
              </a:rPr>
              <a:t>of God. </a:t>
            </a:r>
            <a:endParaRPr lang="en-US" sz="2400" i="1" dirty="0">
              <a:solidFill>
                <a:srgbClr val="000090"/>
              </a:solidFill>
              <a:latin typeface="Arial Rounded MT Bold"/>
            </a:endParaRPr>
          </a:p>
        </p:txBody>
      </p:sp>
      <p:sp>
        <p:nvSpPr>
          <p:cNvPr id="14" name="TextBox 13"/>
          <p:cNvSpPr txBox="1"/>
          <p:nvPr/>
        </p:nvSpPr>
        <p:spPr>
          <a:xfrm>
            <a:off x="1601365" y="6321425"/>
            <a:ext cx="5908483" cy="523220"/>
          </a:xfrm>
          <a:prstGeom prst="rect">
            <a:avLst/>
          </a:prstGeom>
          <a:noFill/>
        </p:spPr>
        <p:txBody>
          <a:bodyPr wrap="square" rtlCol="0">
            <a:spAutoFit/>
          </a:bodyPr>
          <a:lstStyle/>
          <a:p>
            <a:r>
              <a:rPr lang="en-US" sz="2800" i="1" dirty="0" smtClean="0">
                <a:solidFill>
                  <a:srgbClr val="FFFF00"/>
                </a:solidFill>
                <a:latin typeface="Arial Rounded MT Bold"/>
              </a:rPr>
              <a:t>Could Satan have been the fifth?</a:t>
            </a:r>
            <a:endParaRPr lang="en-US" sz="2800" i="1" dirty="0">
              <a:solidFill>
                <a:srgbClr val="FFFF00"/>
              </a:solidFill>
              <a:latin typeface="Arial Rounded MT Bold"/>
            </a:endParaRPr>
          </a:p>
        </p:txBody>
      </p:sp>
      <p:sp>
        <p:nvSpPr>
          <p:cNvPr id="17" name="Frame 16"/>
          <p:cNvSpPr/>
          <p:nvPr/>
        </p:nvSpPr>
        <p:spPr>
          <a:xfrm>
            <a:off x="283744" y="2309066"/>
            <a:ext cx="8336680" cy="2840473"/>
          </a:xfrm>
          <a:prstGeom prst="frame">
            <a:avLst>
              <a:gd name="adj1" fmla="val 332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155" decel="100000"/>
                                        <p:tgtEl>
                                          <p:spTgt spid="10"/>
                                        </p:tgtEl>
                                      </p:cBhvr>
                                    </p:animEffect>
                                    <p:animScale>
                                      <p:cBhvr>
                                        <p:cTn id="8" dur="1155" decel="100000"/>
                                        <p:tgtEl>
                                          <p:spTgt spid="10"/>
                                        </p:tgtEl>
                                      </p:cBhvr>
                                      <p:from x="10000" y="10000"/>
                                      <p:to x="200000" y="450000"/>
                                    </p:animScale>
                                    <p:animScale>
                                      <p:cBhvr>
                                        <p:cTn id="9" dur="1845" accel="100000" fill="hold">
                                          <p:stCondLst>
                                            <p:cond delay="1155"/>
                                          </p:stCondLst>
                                        </p:cTn>
                                        <p:tgtEl>
                                          <p:spTgt spid="10"/>
                                        </p:tgtEl>
                                      </p:cBhvr>
                                      <p:from x="200000" y="450000"/>
                                      <p:to x="100000" y="100000"/>
                                    </p:animScale>
                                    <p:set>
                                      <p:cBhvr>
                                        <p:cTn id="10" dur="1155" fill="hold"/>
                                        <p:tgtEl>
                                          <p:spTgt spid="10"/>
                                        </p:tgtEl>
                                        <p:attrNameLst>
                                          <p:attrName>ppt_x</p:attrName>
                                        </p:attrNameLst>
                                      </p:cBhvr>
                                      <p:to>
                                        <p:strVal val="(0.5)"/>
                                      </p:to>
                                    </p:set>
                                    <p:anim from="(0.5)" to="(#ppt_x)" calcmode="lin" valueType="num">
                                      <p:cBhvr>
                                        <p:cTn id="11" dur="1845" accel="100000" fill="hold">
                                          <p:stCondLst>
                                            <p:cond delay="1155"/>
                                          </p:stCondLst>
                                        </p:cTn>
                                        <p:tgtEl>
                                          <p:spTgt spid="10"/>
                                        </p:tgtEl>
                                        <p:attrNameLst>
                                          <p:attrName>ppt_x</p:attrName>
                                        </p:attrNameLst>
                                      </p:cBhvr>
                                    </p:anim>
                                    <p:set>
                                      <p:cBhvr>
                                        <p:cTn id="12" dur="1155" fill="hold"/>
                                        <p:tgtEl>
                                          <p:spTgt spid="10"/>
                                        </p:tgtEl>
                                        <p:attrNameLst>
                                          <p:attrName>ppt_y</p:attrName>
                                        </p:attrNameLst>
                                      </p:cBhvr>
                                      <p:to>
                                        <p:strVal val="(#ppt_y+0.4)"/>
                                      </p:to>
                                    </p:set>
                                    <p:anim from="(#ppt_y+0.4)" to="(#ppt_y)" calcmode="lin" valueType="num">
                                      <p:cBhvr>
                                        <p:cTn id="13" dur="1845" accel="100000" fill="hold">
                                          <p:stCondLst>
                                            <p:cond delay="1155"/>
                                          </p:stCondLst>
                                        </p:cTn>
                                        <p:tgtEl>
                                          <p:spTgt spid="10"/>
                                        </p:tgtEl>
                                        <p:attrNameLst>
                                          <p:attrName>ppt_y</p:attrName>
                                        </p:attrNameLst>
                                      </p:cBhvr>
                                    </p:anim>
                                  </p:childTnLst>
                                </p:cTn>
                              </p:par>
                              <p:par>
                                <p:cTn id="14" presetID="15" presetClass="entr" presetSubtype="0" fill="hold" grpId="0" nodeType="withEffect">
                                  <p:stCondLst>
                                    <p:cond delay="50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2000" fill="hold"/>
                                        <p:tgtEl>
                                          <p:spTgt spid="12"/>
                                        </p:tgtEl>
                                        <p:attrNameLst>
                                          <p:attrName>ppt_w</p:attrName>
                                        </p:attrNameLst>
                                      </p:cBhvr>
                                      <p:tavLst>
                                        <p:tav tm="0">
                                          <p:val>
                                            <p:fltVal val="0"/>
                                          </p:val>
                                        </p:tav>
                                        <p:tav tm="100000">
                                          <p:val>
                                            <p:strVal val="#ppt_w"/>
                                          </p:val>
                                        </p:tav>
                                      </p:tavLst>
                                    </p:anim>
                                    <p:anim calcmode="lin" valueType="num">
                                      <p:cBhvr>
                                        <p:cTn id="17" dur="2000" fill="hold"/>
                                        <p:tgtEl>
                                          <p:spTgt spid="12"/>
                                        </p:tgtEl>
                                        <p:attrNameLst>
                                          <p:attrName>ppt_h</p:attrName>
                                        </p:attrNameLst>
                                      </p:cBhvr>
                                      <p:tavLst>
                                        <p:tav tm="0">
                                          <p:val>
                                            <p:fltVal val="0"/>
                                          </p:val>
                                        </p:tav>
                                        <p:tav tm="100000">
                                          <p:val>
                                            <p:strVal val="#ppt_h"/>
                                          </p:val>
                                        </p:tav>
                                      </p:tavLst>
                                    </p:anim>
                                    <p:anim calcmode="lin" valueType="num">
                                      <p:cBhvr>
                                        <p:cTn id="18" dur="2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9" dur="2000" fill="hold"/>
                                        <p:tgtEl>
                                          <p:spTgt spid="12"/>
                                        </p:tgtEl>
                                        <p:attrNameLst>
                                          <p:attrName>ppt_y</p:attrName>
                                        </p:attrNameLst>
                                      </p:cBhvr>
                                      <p:tavLst>
                                        <p:tav tm="0" fmla="#ppt_y+(sin(-2*pi*(1-$))*-#ppt_x+cos(-2*pi*(1-$))*(1-#ppt_y))*(1-$)">
                                          <p:val>
                                            <p:fltVal val="0"/>
                                          </p:val>
                                        </p:tav>
                                        <p:tav tm="100000">
                                          <p:val>
                                            <p:fltVal val="1"/>
                                          </p:val>
                                        </p:tav>
                                      </p:tavLst>
                                    </p:anim>
                                  </p:childTnLst>
                                </p:cTn>
                              </p:par>
                              <p:par>
                                <p:cTn id="20" presetID="23" presetClass="entr" presetSubtype="16" fill="hold" grpId="0" nodeType="withEffect">
                                  <p:stCondLst>
                                    <p:cond delay="100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50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par>
                                <p:cTn id="28" presetID="23" presetClass="entr" presetSubtype="16" fill="hold" grpId="1" nodeType="withEffect">
                                  <p:stCondLst>
                                    <p:cond delay="500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animBg="1"/>
      <p:bldP spid="17" grpId="1"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21-01-05 at 4.46.08 PM.png"/>
          <p:cNvPicPr>
            <a:picLocks noChangeAspect="1"/>
          </p:cNvPicPr>
          <p:nvPr/>
        </p:nvPicPr>
        <p:blipFill>
          <a:blip r:embed="rId3"/>
          <a:stretch>
            <a:fillRect/>
          </a:stretch>
        </p:blipFill>
        <p:spPr>
          <a:xfrm>
            <a:off x="0" y="-1588"/>
            <a:ext cx="9237663" cy="6859588"/>
          </a:xfrm>
          <a:prstGeom prst="rect">
            <a:avLst/>
          </a:prstGeom>
        </p:spPr>
      </p:pic>
      <p:sp>
        <p:nvSpPr>
          <p:cNvPr id="6" name="TextBox 5"/>
          <p:cNvSpPr txBox="1"/>
          <p:nvPr/>
        </p:nvSpPr>
        <p:spPr>
          <a:xfrm>
            <a:off x="759268" y="3488550"/>
            <a:ext cx="7772141" cy="923330"/>
          </a:xfrm>
          <a:prstGeom prst="rect">
            <a:avLst/>
          </a:prstGeom>
          <a:noFill/>
        </p:spPr>
        <p:txBody>
          <a:bodyPr wrap="square" rtlCol="0">
            <a:spAutoFit/>
          </a:bodyPr>
          <a:lstStyle/>
          <a:p>
            <a:r>
              <a:rPr lang="en-US" sz="4800" i="1" dirty="0" smtClean="0">
                <a:solidFill>
                  <a:srgbClr val="0000FF"/>
                </a:solidFill>
                <a:latin typeface="Arial Rounded MT Bold"/>
              </a:rPr>
              <a:t> </a:t>
            </a:r>
            <a:r>
              <a:rPr lang="en-US" sz="5400" i="1" dirty="0" smtClean="0">
                <a:solidFill>
                  <a:srgbClr val="0000FF"/>
                </a:solidFill>
                <a:latin typeface="Arial Rounded MT Bold"/>
              </a:rPr>
              <a:t>Novus Ordo Secloru</a:t>
            </a:r>
            <a:r>
              <a:rPr lang="en-US" sz="4800" i="1" dirty="0" smtClean="0">
                <a:solidFill>
                  <a:srgbClr val="0000FF"/>
                </a:solidFill>
                <a:latin typeface="Arial Rounded MT Bold"/>
              </a:rPr>
              <a:t>m  </a:t>
            </a:r>
            <a:endParaRPr lang="en-US" sz="4800" i="1" dirty="0">
              <a:solidFill>
                <a:srgbClr val="0000FF"/>
              </a:solidFill>
              <a:latin typeface="Arial Rounded MT Bold"/>
            </a:endParaRPr>
          </a:p>
        </p:txBody>
      </p:sp>
      <p:sp>
        <p:nvSpPr>
          <p:cNvPr id="7" name="TextBox 6"/>
          <p:cNvSpPr txBox="1"/>
          <p:nvPr/>
        </p:nvSpPr>
        <p:spPr>
          <a:xfrm>
            <a:off x="993951" y="4454951"/>
            <a:ext cx="6626337" cy="707886"/>
          </a:xfrm>
          <a:prstGeom prst="rect">
            <a:avLst/>
          </a:prstGeom>
          <a:noFill/>
        </p:spPr>
        <p:txBody>
          <a:bodyPr wrap="square" rtlCol="0">
            <a:spAutoFit/>
          </a:bodyPr>
          <a:lstStyle/>
          <a:p>
            <a:r>
              <a:rPr lang="en-US" sz="3200" i="1" dirty="0" smtClean="0">
                <a:solidFill>
                  <a:srgbClr val="FFFF00"/>
                </a:solidFill>
                <a:latin typeface="Arial Rounded MT Bold"/>
              </a:rPr>
              <a:t> “</a:t>
            </a:r>
            <a:r>
              <a:rPr lang="en-US" sz="4000" i="1" dirty="0" smtClean="0">
                <a:solidFill>
                  <a:srgbClr val="FFFF00"/>
                </a:solidFill>
                <a:latin typeface="Arial Rounded MT Bold"/>
              </a:rPr>
              <a:t>New Order of the ages”</a:t>
            </a:r>
            <a:endParaRPr lang="en-US" sz="4000" i="1" dirty="0">
              <a:solidFill>
                <a:srgbClr val="FFFF00"/>
              </a:solidFill>
              <a:latin typeface="Arial Rounded MT Bold"/>
            </a:endParaRPr>
          </a:p>
        </p:txBody>
      </p:sp>
      <p:sp>
        <p:nvSpPr>
          <p:cNvPr id="8" name="Donut 7"/>
          <p:cNvSpPr/>
          <p:nvPr/>
        </p:nvSpPr>
        <p:spPr>
          <a:xfrm>
            <a:off x="3122566" y="1231402"/>
            <a:ext cx="2054260" cy="1833471"/>
          </a:xfrm>
          <a:prstGeom prst="donut">
            <a:avLst>
              <a:gd name="adj" fmla="val 4746"/>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0" y="0"/>
            <a:ext cx="8890336" cy="1200329"/>
          </a:xfrm>
          <a:prstGeom prst="rect">
            <a:avLst/>
          </a:prstGeom>
          <a:noFill/>
        </p:spPr>
        <p:txBody>
          <a:bodyPr wrap="square" rtlCol="0">
            <a:spAutoFit/>
          </a:bodyPr>
          <a:lstStyle/>
          <a:p>
            <a:r>
              <a:rPr lang="en-US" sz="3600" b="1" i="1" dirty="0" smtClean="0">
                <a:solidFill>
                  <a:schemeClr val="bg1"/>
                </a:solidFill>
                <a:latin typeface="Arial Rounded MT Bold"/>
              </a:rPr>
              <a:t>Do you ever wonder </a:t>
            </a:r>
            <a:r>
              <a:rPr lang="en-US" sz="3600" b="1" i="1" dirty="0" smtClean="0">
                <a:solidFill>
                  <a:schemeClr val="accent1">
                    <a:lumMod val="40000"/>
                    <a:lumOff val="60000"/>
                  </a:schemeClr>
                </a:solidFill>
                <a:latin typeface="Arial Rounded MT Bold"/>
              </a:rPr>
              <a:t>why these oc</a:t>
            </a:r>
            <a:r>
              <a:rPr lang="en-US" sz="3600" b="1" i="1" dirty="0" smtClean="0">
                <a:solidFill>
                  <a:schemeClr val="accent4"/>
                </a:solidFill>
                <a:latin typeface="Arial Rounded MT Bold"/>
              </a:rPr>
              <a:t>cult</a:t>
            </a:r>
            <a:r>
              <a:rPr lang="en-US" sz="3600" b="1" i="1" dirty="0" smtClean="0">
                <a:solidFill>
                  <a:schemeClr val="accent1">
                    <a:lumMod val="40000"/>
                    <a:lumOff val="60000"/>
                  </a:schemeClr>
                </a:solidFill>
                <a:latin typeface="Arial Rounded MT Bold"/>
              </a:rPr>
              <a:t> </a:t>
            </a:r>
            <a:r>
              <a:rPr lang="en-US" sz="3600" b="1" i="1" dirty="0" smtClean="0">
                <a:solidFill>
                  <a:schemeClr val="bg1"/>
                </a:solidFill>
                <a:latin typeface="Arial Rounded MT Bold"/>
              </a:rPr>
              <a:t>symbols and words are on our </a:t>
            </a:r>
            <a:r>
              <a:rPr lang="en-US" sz="3600" b="1" i="1" dirty="0" smtClean="0">
                <a:solidFill>
                  <a:schemeClr val="tx2">
                    <a:lumMod val="40000"/>
                    <a:lumOff val="60000"/>
                  </a:schemeClr>
                </a:solidFill>
                <a:latin typeface="Arial Rounded MT Bold"/>
              </a:rPr>
              <a:t>dollar?  </a:t>
            </a:r>
            <a:endParaRPr lang="en-US" sz="3600" b="1" i="1" dirty="0">
              <a:solidFill>
                <a:schemeClr val="tx2">
                  <a:lumMod val="40000"/>
                  <a:lumOff val="60000"/>
                </a:schemeClr>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childTnLst>
                                </p:cTn>
                              </p:par>
                              <p:par>
                                <p:cTn id="9" presetID="49" presetClass="entr" presetSubtype="0" decel="100000" fill="hold" grpId="0" nodeType="withEffect">
                                  <p:stCondLst>
                                    <p:cond delay="4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0" fill="hold"/>
                                        <p:tgtEl>
                                          <p:spTgt spid="6"/>
                                        </p:tgtEl>
                                        <p:attrNameLst>
                                          <p:attrName>ppt_w</p:attrName>
                                        </p:attrNameLst>
                                      </p:cBhvr>
                                      <p:tavLst>
                                        <p:tav tm="0">
                                          <p:val>
                                            <p:fltVal val="0"/>
                                          </p:val>
                                        </p:tav>
                                        <p:tav tm="100000">
                                          <p:val>
                                            <p:strVal val="#ppt_w"/>
                                          </p:val>
                                        </p:tav>
                                      </p:tavLst>
                                    </p:anim>
                                    <p:anim calcmode="lin" valueType="num">
                                      <p:cBhvr>
                                        <p:cTn id="12" dur="3000" fill="hold"/>
                                        <p:tgtEl>
                                          <p:spTgt spid="6"/>
                                        </p:tgtEl>
                                        <p:attrNameLst>
                                          <p:attrName>ppt_h</p:attrName>
                                        </p:attrNameLst>
                                      </p:cBhvr>
                                      <p:tavLst>
                                        <p:tav tm="0">
                                          <p:val>
                                            <p:fltVal val="0"/>
                                          </p:val>
                                        </p:tav>
                                        <p:tav tm="100000">
                                          <p:val>
                                            <p:strVal val="#ppt_h"/>
                                          </p:val>
                                        </p:tav>
                                      </p:tavLst>
                                    </p:anim>
                                    <p:anim calcmode="lin" valueType="num">
                                      <p:cBhvr>
                                        <p:cTn id="13" dur="3000" fill="hold"/>
                                        <p:tgtEl>
                                          <p:spTgt spid="6"/>
                                        </p:tgtEl>
                                        <p:attrNameLst>
                                          <p:attrName>style.rotation</p:attrName>
                                        </p:attrNameLst>
                                      </p:cBhvr>
                                      <p:tavLst>
                                        <p:tav tm="0">
                                          <p:val>
                                            <p:fltVal val="360"/>
                                          </p:val>
                                        </p:tav>
                                        <p:tav tm="100000">
                                          <p:val>
                                            <p:fltVal val="0"/>
                                          </p:val>
                                        </p:tav>
                                      </p:tavLst>
                                    </p:anim>
                                    <p:animEffect transition="in" filter="fade">
                                      <p:cBhvr>
                                        <p:cTn id="14" dur="3000"/>
                                        <p:tgtEl>
                                          <p:spTgt spid="6"/>
                                        </p:tgtEl>
                                      </p:cBhvr>
                                    </p:animEffect>
                                  </p:childTnLst>
                                </p:cTn>
                              </p:par>
                              <p:par>
                                <p:cTn id="15" presetID="2" presetClass="entr" presetSubtype="4" accel="50000" decel="50000" fill="hold" grpId="0" nodeType="withEffect">
                                  <p:stCondLst>
                                    <p:cond delay="7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ppt_x"/>
                                          </p:val>
                                        </p:tav>
                                        <p:tav tm="100000">
                                          <p:val>
                                            <p:strVal val="#ppt_x"/>
                                          </p:val>
                                        </p:tav>
                                      </p:tavLst>
                                    </p:anim>
                                    <p:anim calcmode="lin" valueType="num">
                                      <p:cBhvr additive="base">
                                        <p:cTn id="18" dur="2000" fill="hold"/>
                                        <p:tgtEl>
                                          <p:spTgt spid="7"/>
                                        </p:tgtEl>
                                        <p:attrNameLst>
                                          <p:attrName>ppt_y</p:attrName>
                                        </p:attrNameLst>
                                      </p:cBhvr>
                                      <p:tavLst>
                                        <p:tav tm="0">
                                          <p:val>
                                            <p:strVal val="1+#ppt_h/2"/>
                                          </p:val>
                                        </p:tav>
                                        <p:tav tm="100000">
                                          <p:val>
                                            <p:strVal val="#ppt_y"/>
                                          </p:val>
                                        </p:tav>
                                      </p:tavLst>
                                    </p:anim>
                                  </p:childTnLst>
                                </p:cTn>
                              </p:par>
                              <p:par>
                                <p:cTn id="19" presetID="51" presetClass="entr" presetSubtype="0" fill="hold" nodeType="withEffect">
                                  <p:stCondLst>
                                    <p:cond delay="10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925" decel="100000"/>
                                        <p:tgtEl>
                                          <p:spTgt spid="8"/>
                                        </p:tgtEl>
                                      </p:cBhvr>
                                    </p:animEffect>
                                    <p:animScale>
                                      <p:cBhvr>
                                        <p:cTn id="22" dur="1925" decel="100000"/>
                                        <p:tgtEl>
                                          <p:spTgt spid="8"/>
                                        </p:tgtEl>
                                      </p:cBhvr>
                                      <p:from x="10000" y="10000"/>
                                      <p:to x="200000" y="450000"/>
                                    </p:animScale>
                                    <p:animScale>
                                      <p:cBhvr>
                                        <p:cTn id="23" dur="3075" accel="100000" fill="hold">
                                          <p:stCondLst>
                                            <p:cond delay="1925"/>
                                          </p:stCondLst>
                                        </p:cTn>
                                        <p:tgtEl>
                                          <p:spTgt spid="8"/>
                                        </p:tgtEl>
                                      </p:cBhvr>
                                      <p:from x="200000" y="450000"/>
                                      <p:to x="100000" y="100000"/>
                                    </p:animScale>
                                    <p:set>
                                      <p:cBhvr>
                                        <p:cTn id="24" dur="1925" fill="hold"/>
                                        <p:tgtEl>
                                          <p:spTgt spid="8"/>
                                        </p:tgtEl>
                                        <p:attrNameLst>
                                          <p:attrName>ppt_x</p:attrName>
                                        </p:attrNameLst>
                                      </p:cBhvr>
                                      <p:to>
                                        <p:strVal val="(0.5)"/>
                                      </p:to>
                                    </p:set>
                                    <p:anim from="(0.5)" to="(#ppt_x)" calcmode="lin" valueType="num">
                                      <p:cBhvr>
                                        <p:cTn id="25" dur="3075" accel="100000" fill="hold">
                                          <p:stCondLst>
                                            <p:cond delay="1925"/>
                                          </p:stCondLst>
                                        </p:cTn>
                                        <p:tgtEl>
                                          <p:spTgt spid="8"/>
                                        </p:tgtEl>
                                        <p:attrNameLst>
                                          <p:attrName>ppt_x</p:attrName>
                                        </p:attrNameLst>
                                      </p:cBhvr>
                                    </p:anim>
                                    <p:set>
                                      <p:cBhvr>
                                        <p:cTn id="26" dur="1925" fill="hold"/>
                                        <p:tgtEl>
                                          <p:spTgt spid="8"/>
                                        </p:tgtEl>
                                        <p:attrNameLst>
                                          <p:attrName>ppt_y</p:attrName>
                                        </p:attrNameLst>
                                      </p:cBhvr>
                                      <p:to>
                                        <p:strVal val="(#ppt_y+0.4)"/>
                                      </p:to>
                                    </p:set>
                                    <p:anim from="(#ppt_y+0.4)" to="(#ppt_y)" calcmode="lin" valueType="num">
                                      <p:cBhvr>
                                        <p:cTn id="27" dur="3075" accel="100000" fill="hold">
                                          <p:stCondLst>
                                            <p:cond delay="1925"/>
                                          </p:stCondLst>
                                        </p:cTn>
                                        <p:tgtEl>
                                          <p:spTgt spid="8"/>
                                        </p:tgtEl>
                                        <p:attrNameLst>
                                          <p:attrName>ppt_y</p:attrName>
                                        </p:attrNameLst>
                                      </p:cBhvr>
                                    </p:anim>
                                  </p:childTnLst>
                                </p:cTn>
                              </p:par>
                              <p:par>
                                <p:cTn id="28" presetID="2" presetClass="entr" presetSubtype="12" accel="50000" decel="50000" fill="hold" grpId="0" nodeType="withEffect">
                                  <p:stCondLst>
                                    <p:cond delay="110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3000" fill="hold"/>
                                        <p:tgtEl>
                                          <p:spTgt spid="9"/>
                                        </p:tgtEl>
                                        <p:attrNameLst>
                                          <p:attrName>ppt_x</p:attrName>
                                        </p:attrNameLst>
                                      </p:cBhvr>
                                      <p:tavLst>
                                        <p:tav tm="0">
                                          <p:val>
                                            <p:strVal val="0-#ppt_w/2"/>
                                          </p:val>
                                        </p:tav>
                                        <p:tav tm="100000">
                                          <p:val>
                                            <p:strVal val="#ppt_x"/>
                                          </p:val>
                                        </p:tav>
                                      </p:tavLst>
                                    </p:anim>
                                    <p:anim calcmode="lin" valueType="num">
                                      <p:cBhvr additive="base">
                                        <p:cTn id="31"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0" name="TextBox 9"/>
          <p:cNvSpPr txBox="1"/>
          <p:nvPr/>
        </p:nvSpPr>
        <p:spPr>
          <a:xfrm>
            <a:off x="0" y="0"/>
            <a:ext cx="8792698"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18" name="5-Point Star 17"/>
          <p:cNvSpPr/>
          <p:nvPr/>
        </p:nvSpPr>
        <p:spPr>
          <a:xfrm>
            <a:off x="2323431" y="2807336"/>
            <a:ext cx="4084043" cy="330453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83744" y="523220"/>
            <a:ext cx="8860256" cy="2308324"/>
          </a:xfrm>
          <a:prstGeom prst="rect">
            <a:avLst/>
          </a:prstGeom>
          <a:noFill/>
        </p:spPr>
        <p:txBody>
          <a:bodyPr wrap="square" rtlCol="0">
            <a:spAutoFit/>
          </a:bodyPr>
          <a:lstStyle/>
          <a:p>
            <a:r>
              <a:rPr lang="en-US" sz="2400" b="1" i="1" dirty="0" smtClean="0">
                <a:solidFill>
                  <a:schemeClr val="bg1"/>
                </a:solidFill>
                <a:latin typeface="Arial Rounded MT Bold"/>
              </a:rPr>
              <a:t>This is pure speculation …but Satan is often represented by a five pointed star…he is called “the fallen star.” In fact Angels are often called “stars” and the occult often features the “pentagram” the five pointed star, or five sided figure like our “Pentagon,” the place where we prepare for war.</a:t>
            </a:r>
            <a:endParaRPr lang="en-US" sz="2400" b="1"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par>
                                <p:cTn id="10" presetID="15" presetClass="entr" presetSubtype="0" fill="hold" grpId="0" nodeType="withEffect">
                                  <p:stCondLst>
                                    <p:cond delay="4000"/>
                                  </p:stCondLst>
                                  <p:childTnLst>
                                    <p:set>
                                      <p:cBhvr>
                                        <p:cTn id="11" dur="1" fill="hold">
                                          <p:stCondLst>
                                            <p:cond delay="0"/>
                                          </p:stCondLst>
                                        </p:cTn>
                                        <p:tgtEl>
                                          <p:spTgt spid="18"/>
                                        </p:tgtEl>
                                        <p:attrNameLst>
                                          <p:attrName>style.visibility</p:attrName>
                                        </p:attrNameLst>
                                      </p:cBhvr>
                                      <p:to>
                                        <p:strVal val="visible"/>
                                      </p:to>
                                    </p:set>
                                    <p:anim calcmode="lin" valueType="num">
                                      <p:cBhvr>
                                        <p:cTn id="12" dur="2000" fill="hold"/>
                                        <p:tgtEl>
                                          <p:spTgt spid="18"/>
                                        </p:tgtEl>
                                        <p:attrNameLst>
                                          <p:attrName>ppt_w</p:attrName>
                                        </p:attrNameLst>
                                      </p:cBhvr>
                                      <p:tavLst>
                                        <p:tav tm="0">
                                          <p:val>
                                            <p:fltVal val="0"/>
                                          </p:val>
                                        </p:tav>
                                        <p:tav tm="100000">
                                          <p:val>
                                            <p:strVal val="#ppt_w"/>
                                          </p:val>
                                        </p:tav>
                                      </p:tavLst>
                                    </p:anim>
                                    <p:anim calcmode="lin" valueType="num">
                                      <p:cBhvr>
                                        <p:cTn id="13" dur="2000" fill="hold"/>
                                        <p:tgtEl>
                                          <p:spTgt spid="18"/>
                                        </p:tgtEl>
                                        <p:attrNameLst>
                                          <p:attrName>ppt_h</p:attrName>
                                        </p:attrNameLst>
                                      </p:cBhvr>
                                      <p:tavLst>
                                        <p:tav tm="0">
                                          <p:val>
                                            <p:fltVal val="0"/>
                                          </p:val>
                                        </p:tav>
                                        <p:tav tm="100000">
                                          <p:val>
                                            <p:strVal val="#ppt_h"/>
                                          </p:val>
                                        </p:tav>
                                      </p:tavLst>
                                    </p:anim>
                                    <p:anim calcmode="lin" valueType="num">
                                      <p:cBhvr>
                                        <p:cTn id="14" dur="2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0" name="TextBox 9"/>
          <p:cNvSpPr txBox="1"/>
          <p:nvPr/>
        </p:nvSpPr>
        <p:spPr>
          <a:xfrm>
            <a:off x="0" y="0"/>
            <a:ext cx="8792698"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18" name="5-Point Star 17"/>
          <p:cNvSpPr/>
          <p:nvPr/>
        </p:nvSpPr>
        <p:spPr>
          <a:xfrm rot="10800000">
            <a:off x="2496606" y="3269001"/>
            <a:ext cx="4084043" cy="330453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83744" y="523220"/>
            <a:ext cx="8508954" cy="1938992"/>
          </a:xfrm>
          <a:prstGeom prst="rect">
            <a:avLst/>
          </a:prstGeom>
          <a:noFill/>
        </p:spPr>
        <p:txBody>
          <a:bodyPr wrap="square" rtlCol="0">
            <a:spAutoFit/>
          </a:bodyPr>
          <a:lstStyle/>
          <a:p>
            <a:r>
              <a:rPr lang="en-US" sz="2400" b="1" i="1" dirty="0" smtClean="0">
                <a:solidFill>
                  <a:schemeClr val="bg1"/>
                </a:solidFill>
                <a:latin typeface="Arial Rounded MT Bold"/>
              </a:rPr>
              <a:t>Most often Satan is an inverted star …the five points may have something to do with his being the fifth and fallen cherub, but we don’t know any of this for sure…but it is interesting that almost every nation in the world uses the five pointed star on their national flag.</a:t>
            </a:r>
            <a:endParaRPr lang="en-US" sz="2400" b="1"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2000"/>
                                        <p:tgtEl>
                                          <p:spTgt spid="19"/>
                                        </p:tgtEl>
                                      </p:cBhvr>
                                    </p:animEffect>
                                  </p:childTnLst>
                                </p:cTn>
                              </p:par>
                              <p:par>
                                <p:cTn id="8" presetID="35" presetClass="entr" presetSubtype="0" fill="hold" grpId="0" nodeType="withEffect">
                                  <p:stCondLst>
                                    <p:cond delay="50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anim calcmode="lin" valueType="num">
                                      <p:cBhvr>
                                        <p:cTn id="11" dur="2000" fill="hold"/>
                                        <p:tgtEl>
                                          <p:spTgt spid="18"/>
                                        </p:tgtEl>
                                        <p:attrNameLst>
                                          <p:attrName>style.rotation</p:attrName>
                                        </p:attrNameLst>
                                      </p:cBhvr>
                                      <p:tavLst>
                                        <p:tav tm="0">
                                          <p:val>
                                            <p:fltVal val="720"/>
                                          </p:val>
                                        </p:tav>
                                        <p:tav tm="100000">
                                          <p:val>
                                            <p:fltVal val="0"/>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anim calcmode="lin" valueType="num">
                                      <p:cBhvr>
                                        <p:cTn id="13" dur="200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0" name="TextBox 9"/>
          <p:cNvSpPr txBox="1"/>
          <p:nvPr/>
        </p:nvSpPr>
        <p:spPr>
          <a:xfrm>
            <a:off x="0" y="0"/>
            <a:ext cx="8792698"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18" name="5-Point Star 17"/>
          <p:cNvSpPr/>
          <p:nvPr/>
        </p:nvSpPr>
        <p:spPr>
          <a:xfrm rot="10800000">
            <a:off x="2496606" y="3269001"/>
            <a:ext cx="4084043" cy="330453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Goat Star.png"/>
          <p:cNvPicPr>
            <a:picLocks noChangeAspect="1"/>
          </p:cNvPicPr>
          <p:nvPr/>
        </p:nvPicPr>
        <p:blipFill>
          <a:blip r:embed="rId4"/>
          <a:stretch>
            <a:fillRect/>
          </a:stretch>
        </p:blipFill>
        <p:spPr>
          <a:xfrm>
            <a:off x="3093693" y="550273"/>
            <a:ext cx="3048000"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5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style.rotation</p:attrName>
                                        </p:attrNameLst>
                                      </p:cBhvr>
                                      <p:tavLst>
                                        <p:tav tm="0">
                                          <p:val>
                                            <p:fltVal val="720"/>
                                          </p:val>
                                        </p:tav>
                                        <p:tav tm="100000">
                                          <p:val>
                                            <p:fltVal val="0"/>
                                          </p:val>
                                        </p:tav>
                                      </p:tavLst>
                                    </p:anim>
                                    <p:anim calcmode="lin" valueType="num">
                                      <p:cBhvr>
                                        <p:cTn id="9" dur="2000" fill="hold"/>
                                        <p:tgtEl>
                                          <p:spTgt spid="18"/>
                                        </p:tgtEl>
                                        <p:attrNameLst>
                                          <p:attrName>ppt_h</p:attrName>
                                        </p:attrNameLst>
                                      </p:cBhvr>
                                      <p:tavLst>
                                        <p:tav tm="0">
                                          <p:val>
                                            <p:fltVal val="0"/>
                                          </p:val>
                                        </p:tav>
                                        <p:tav tm="100000">
                                          <p:val>
                                            <p:strVal val="#ppt_h"/>
                                          </p:val>
                                        </p:tav>
                                      </p:tavLst>
                                    </p:anim>
                                    <p:anim calcmode="lin" valueType="num">
                                      <p:cBhvr>
                                        <p:cTn id="10" dur="200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3" name="TextBox 12"/>
          <p:cNvSpPr txBox="1"/>
          <p:nvPr/>
        </p:nvSpPr>
        <p:spPr>
          <a:xfrm>
            <a:off x="283745" y="567419"/>
            <a:ext cx="8533748" cy="1815882"/>
          </a:xfrm>
          <a:prstGeom prst="rect">
            <a:avLst/>
          </a:prstGeom>
          <a:noFill/>
        </p:spPr>
        <p:txBody>
          <a:bodyPr wrap="square" rtlCol="0">
            <a:spAutoFit/>
          </a:bodyPr>
          <a:lstStyle/>
          <a:p>
            <a:r>
              <a:rPr lang="en-US" sz="2800" i="1" dirty="0" smtClean="0">
                <a:solidFill>
                  <a:srgbClr val="FFFF00"/>
                </a:solidFill>
                <a:latin typeface="Arial Rounded MT Bold"/>
              </a:rPr>
              <a:t>We don’t know for certain, how Satan was “the covering Cherub,” but we do know that he was in the garden in time to deceive Eve, and cause Adam to choose to sin. </a:t>
            </a:r>
            <a:endParaRPr lang="en-US" sz="2800" i="1" dirty="0">
              <a:solidFill>
                <a:srgbClr val="FFFF00"/>
              </a:solidFill>
              <a:latin typeface="Arial Rounded MT Bold"/>
            </a:endParaRPr>
          </a:p>
        </p:txBody>
      </p:sp>
      <p:pic>
        <p:nvPicPr>
          <p:cNvPr id="12" name="Picture 11" descr="Screen shot 2021-01-07 at 1.41.34 PM.png"/>
          <p:cNvPicPr>
            <a:picLocks noChangeAspect="1"/>
          </p:cNvPicPr>
          <p:nvPr/>
        </p:nvPicPr>
        <p:blipFill>
          <a:blip r:embed="rId4"/>
          <a:stretch>
            <a:fillRect/>
          </a:stretch>
        </p:blipFill>
        <p:spPr>
          <a:xfrm>
            <a:off x="1915935" y="3245074"/>
            <a:ext cx="5073517" cy="3623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1"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23" presetClass="entr" presetSubtype="16" fill="hold" nodeType="withEffect">
                                  <p:stCondLst>
                                    <p:cond delay="40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3000" fill="hold"/>
                                        <p:tgtEl>
                                          <p:spTgt spid="12"/>
                                        </p:tgtEl>
                                        <p:attrNameLst>
                                          <p:attrName>ppt_w</p:attrName>
                                        </p:attrNameLst>
                                      </p:cBhvr>
                                      <p:tavLst>
                                        <p:tav tm="0">
                                          <p:val>
                                            <p:fltVal val="0"/>
                                          </p:val>
                                        </p:tav>
                                        <p:tav tm="100000">
                                          <p:val>
                                            <p:strVal val="#ppt_w"/>
                                          </p:val>
                                        </p:tav>
                                      </p:tavLst>
                                    </p:anim>
                                    <p:anim calcmode="lin" valueType="num">
                                      <p:cBhvr>
                                        <p:cTn id="13" dur="3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3" name="TextBox 12"/>
          <p:cNvSpPr txBox="1"/>
          <p:nvPr/>
        </p:nvSpPr>
        <p:spPr>
          <a:xfrm>
            <a:off x="511175" y="567419"/>
            <a:ext cx="8109249" cy="1384995"/>
          </a:xfrm>
          <a:prstGeom prst="rect">
            <a:avLst/>
          </a:prstGeom>
          <a:noFill/>
        </p:spPr>
        <p:txBody>
          <a:bodyPr wrap="square" rtlCol="0">
            <a:spAutoFit/>
          </a:bodyPr>
          <a:lstStyle/>
          <a:p>
            <a:r>
              <a:rPr lang="en-US" sz="2800" i="1" dirty="0" smtClean="0">
                <a:solidFill>
                  <a:srgbClr val="FFFF00"/>
                </a:solidFill>
                <a:latin typeface="Arial Rounded MT Bold"/>
              </a:rPr>
              <a:t>Satan is often described as a serpent; and reptiles are cold blooded killers. He was the snake in the Garden of Eden.</a:t>
            </a:r>
            <a:endParaRPr lang="en-US" sz="2800" i="1" dirty="0">
              <a:solidFill>
                <a:srgbClr val="FFFF00"/>
              </a:solidFill>
              <a:latin typeface="Arial Rounded MT Bold"/>
            </a:endParaRPr>
          </a:p>
        </p:txBody>
      </p:sp>
      <p:pic>
        <p:nvPicPr>
          <p:cNvPr id="12" name="Picture 11" descr="Screen shot 2021-01-07 at 1.41.34 PM.png"/>
          <p:cNvPicPr>
            <a:picLocks noChangeAspect="1"/>
          </p:cNvPicPr>
          <p:nvPr/>
        </p:nvPicPr>
        <p:blipFill>
          <a:blip r:embed="rId4"/>
          <a:stretch>
            <a:fillRect/>
          </a:stretch>
        </p:blipFill>
        <p:spPr>
          <a:xfrm>
            <a:off x="1915935" y="3245074"/>
            <a:ext cx="5073517" cy="3623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3" name="TextBox 12"/>
          <p:cNvSpPr txBox="1"/>
          <p:nvPr/>
        </p:nvSpPr>
        <p:spPr>
          <a:xfrm>
            <a:off x="511175" y="567419"/>
            <a:ext cx="8109249" cy="2246769"/>
          </a:xfrm>
          <a:prstGeom prst="rect">
            <a:avLst/>
          </a:prstGeom>
          <a:noFill/>
        </p:spPr>
        <p:txBody>
          <a:bodyPr wrap="square" rtlCol="0">
            <a:spAutoFit/>
          </a:bodyPr>
          <a:lstStyle/>
          <a:p>
            <a:r>
              <a:rPr lang="en-US" sz="2800" i="1" dirty="0" smtClean="0">
                <a:solidFill>
                  <a:srgbClr val="FFFF00"/>
                </a:solidFill>
                <a:latin typeface="Arial Rounded MT Bold"/>
              </a:rPr>
              <a:t>And he offered Eve a series of enticements leading her toward thinking she was God.  This is always the way of a being who himself wanted to raise his throne above the throne of God. </a:t>
            </a:r>
            <a:endParaRPr lang="en-US" sz="2800" i="1" dirty="0">
              <a:solidFill>
                <a:srgbClr val="FFFF00"/>
              </a:solidFill>
              <a:latin typeface="Arial Rounded MT Bold"/>
            </a:endParaRPr>
          </a:p>
        </p:txBody>
      </p:sp>
      <p:pic>
        <p:nvPicPr>
          <p:cNvPr id="12" name="Picture 11" descr="Screen shot 2021-01-07 at 1.41.34 PM.png"/>
          <p:cNvPicPr>
            <a:picLocks noChangeAspect="1"/>
          </p:cNvPicPr>
          <p:nvPr/>
        </p:nvPicPr>
        <p:blipFill>
          <a:blip r:embed="rId4"/>
          <a:stretch>
            <a:fillRect/>
          </a:stretch>
        </p:blipFill>
        <p:spPr>
          <a:xfrm>
            <a:off x="1986211" y="2871742"/>
            <a:ext cx="5182517" cy="3701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13" name="TextBox 12"/>
          <p:cNvSpPr txBox="1"/>
          <p:nvPr/>
        </p:nvSpPr>
        <p:spPr>
          <a:xfrm>
            <a:off x="511175" y="0"/>
            <a:ext cx="8109249" cy="1015663"/>
          </a:xfrm>
          <a:prstGeom prst="rect">
            <a:avLst/>
          </a:prstGeom>
          <a:noFill/>
        </p:spPr>
        <p:txBody>
          <a:bodyPr wrap="square" rtlCol="0">
            <a:spAutoFit/>
          </a:bodyPr>
          <a:lstStyle/>
          <a:p>
            <a:r>
              <a:rPr lang="en-US" sz="2000" i="1" dirty="0" smtClean="0">
                <a:solidFill>
                  <a:schemeClr val="bg1"/>
                </a:solidFill>
                <a:latin typeface="Arial Rounded MT Bold"/>
              </a:rPr>
              <a:t>“Now the serpent was more crafty than any beast of the field…And he said to the woman,     “…has God said, ‘You shall not eat from any tree of the garden?’</a:t>
            </a:r>
            <a:endParaRPr lang="en-US" sz="2000" i="1" dirty="0">
              <a:solidFill>
                <a:schemeClr val="bg1"/>
              </a:solidFill>
              <a:latin typeface="Arial Rounded MT Bold"/>
            </a:endParaRPr>
          </a:p>
        </p:txBody>
      </p:sp>
      <p:pic>
        <p:nvPicPr>
          <p:cNvPr id="12" name="Picture 11" descr="Screen shot 2021-01-07 at 1.41.34 PM.png"/>
          <p:cNvPicPr>
            <a:picLocks noChangeAspect="1"/>
          </p:cNvPicPr>
          <p:nvPr/>
        </p:nvPicPr>
        <p:blipFill>
          <a:blip r:embed="rId4"/>
          <a:stretch>
            <a:fillRect/>
          </a:stretch>
        </p:blipFill>
        <p:spPr>
          <a:xfrm>
            <a:off x="2535238" y="3484563"/>
            <a:ext cx="4089400" cy="2921000"/>
          </a:xfrm>
          <a:prstGeom prst="rect">
            <a:avLst/>
          </a:prstGeom>
        </p:spPr>
      </p:pic>
      <p:sp>
        <p:nvSpPr>
          <p:cNvPr id="8" name="TextBox 7"/>
          <p:cNvSpPr txBox="1"/>
          <p:nvPr/>
        </p:nvSpPr>
        <p:spPr>
          <a:xfrm>
            <a:off x="573088" y="1015663"/>
            <a:ext cx="8109249" cy="1323439"/>
          </a:xfrm>
          <a:prstGeom prst="rect">
            <a:avLst/>
          </a:prstGeom>
          <a:noFill/>
        </p:spPr>
        <p:txBody>
          <a:bodyPr wrap="square" rtlCol="0">
            <a:spAutoFit/>
          </a:bodyPr>
          <a:lstStyle/>
          <a:p>
            <a:r>
              <a:rPr lang="en-US" sz="2000" i="1" dirty="0" smtClean="0">
                <a:solidFill>
                  <a:srgbClr val="FFFF00"/>
                </a:solidFill>
                <a:latin typeface="Arial Rounded MT Bold"/>
              </a:rPr>
              <a:t>And the woman said...’From the fruit of the trees of the garden we may eat; but from the fruit of the tree which is in the middle of the garden, God has said, ‘You shall not eat from it or touch it, lest you die.’</a:t>
            </a:r>
            <a:endParaRPr lang="en-US" sz="2000" i="1" dirty="0">
              <a:solidFill>
                <a:srgbClr val="FFFF00"/>
              </a:solidFill>
              <a:latin typeface="Arial Rounded MT Bold"/>
            </a:endParaRPr>
          </a:p>
        </p:txBody>
      </p:sp>
      <p:sp>
        <p:nvSpPr>
          <p:cNvPr id="10" name="TextBox 9"/>
          <p:cNvSpPr txBox="1"/>
          <p:nvPr/>
        </p:nvSpPr>
        <p:spPr>
          <a:xfrm>
            <a:off x="573088" y="2339102"/>
            <a:ext cx="8632825" cy="1015663"/>
          </a:xfrm>
          <a:prstGeom prst="rect">
            <a:avLst/>
          </a:prstGeom>
          <a:noFill/>
        </p:spPr>
        <p:txBody>
          <a:bodyPr wrap="square" rtlCol="0">
            <a:spAutoFit/>
          </a:bodyPr>
          <a:lstStyle/>
          <a:p>
            <a:r>
              <a:rPr lang="en-US" sz="2000" i="1" dirty="0" smtClean="0">
                <a:solidFill>
                  <a:schemeClr val="bg1"/>
                </a:solidFill>
                <a:latin typeface="Arial Rounded MT Bold"/>
              </a:rPr>
              <a:t>And the serpent said to the woman, ‘You surely shall not die! For God knows that in the day you eat from it your eyes will be opened, and </a:t>
            </a:r>
            <a:r>
              <a:rPr lang="en-US" sz="2000" i="1" dirty="0" smtClean="0">
                <a:solidFill>
                  <a:srgbClr val="FFFF00"/>
                </a:solidFill>
                <a:latin typeface="Arial Rounded MT Bold"/>
              </a:rPr>
              <a:t>you will be like God, knowing good and evil</a:t>
            </a:r>
            <a:r>
              <a:rPr lang="en-US" sz="2000" i="1" dirty="0" smtClean="0">
                <a:solidFill>
                  <a:schemeClr val="bg1"/>
                </a:solidFill>
                <a:latin typeface="Arial Rounded MT Bold"/>
              </a:rPr>
              <a:t>.”  Genesis 3</a:t>
            </a:r>
            <a:endParaRPr lang="en-US" sz="2000"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0-#ppt_w/2"/>
                                          </p:val>
                                        </p:tav>
                                        <p:tav tm="100000">
                                          <p:val>
                                            <p:strVal val="#ppt_x"/>
                                          </p:val>
                                        </p:tav>
                                      </p:tavLst>
                                    </p:anim>
                                    <p:anim calcmode="lin" valueType="num">
                                      <p:cBhvr additive="base">
                                        <p:cTn id="8" dur="5000" fill="hold"/>
                                        <p:tgtEl>
                                          <p:spTgt spid="13"/>
                                        </p:tgtEl>
                                        <p:attrNameLst>
                                          <p:attrName>ppt_y</p:attrName>
                                        </p:attrNameLst>
                                      </p:cBhvr>
                                      <p:tavLst>
                                        <p:tav tm="0">
                                          <p:val>
                                            <p:strVal val="#ppt_y"/>
                                          </p:val>
                                        </p:tav>
                                        <p:tav tm="100000">
                                          <p:val>
                                            <p:strVal val="#ppt_y"/>
                                          </p:val>
                                        </p:tav>
                                      </p:tavLst>
                                    </p:anim>
                                  </p:childTnLst>
                                </p:cTn>
                              </p:par>
                              <p:par>
                                <p:cTn id="9" presetID="2" presetClass="exit" presetSubtype="2" accel="50000" decel="50000" fill="hold" grpId="1" nodeType="withEffect">
                                  <p:stCondLst>
                                    <p:cond delay="14000"/>
                                  </p:stCondLst>
                                  <p:childTnLst>
                                    <p:anim calcmode="lin" valueType="num">
                                      <p:cBhvr additive="base">
                                        <p:cTn id="10" dur="3000"/>
                                        <p:tgtEl>
                                          <p:spTgt spid="13"/>
                                        </p:tgtEl>
                                        <p:attrNameLst>
                                          <p:attrName>ppt_x</p:attrName>
                                        </p:attrNameLst>
                                      </p:cBhvr>
                                      <p:tavLst>
                                        <p:tav tm="0">
                                          <p:val>
                                            <p:strVal val="ppt_x"/>
                                          </p:val>
                                        </p:tav>
                                        <p:tav tm="100000">
                                          <p:val>
                                            <p:strVal val="1+ppt_w/2"/>
                                          </p:val>
                                        </p:tav>
                                      </p:tavLst>
                                    </p:anim>
                                    <p:anim calcmode="lin" valueType="num">
                                      <p:cBhvr additive="base">
                                        <p:cTn id="11" dur="3000"/>
                                        <p:tgtEl>
                                          <p:spTgt spid="13"/>
                                        </p:tgtEl>
                                        <p:attrNameLst>
                                          <p:attrName>ppt_y</p:attrName>
                                        </p:attrNameLst>
                                      </p:cBhvr>
                                      <p:tavLst>
                                        <p:tav tm="0">
                                          <p:val>
                                            <p:strVal val="ppt_y"/>
                                          </p:val>
                                        </p:tav>
                                        <p:tav tm="100000">
                                          <p:val>
                                            <p:strVal val="ppt_y"/>
                                          </p:val>
                                        </p:tav>
                                      </p:tavLst>
                                    </p:anim>
                                    <p:set>
                                      <p:cBhvr>
                                        <p:cTn id="12" dur="1" fill="hold">
                                          <p:stCondLst>
                                            <p:cond delay="2999"/>
                                          </p:stCondLst>
                                        </p:cTn>
                                        <p:tgtEl>
                                          <p:spTgt spid="13"/>
                                        </p:tgtEl>
                                        <p:attrNameLst>
                                          <p:attrName>style.visibility</p:attrName>
                                        </p:attrNameLst>
                                      </p:cBhvr>
                                      <p:to>
                                        <p:strVal val="hidden"/>
                                      </p:to>
                                    </p:set>
                                  </p:childTnLst>
                                </p:cTn>
                              </p:par>
                              <p:par>
                                <p:cTn id="13" presetID="2" presetClass="entr" presetSubtype="8" accel="50000" decel="50000" fill="hold" grpId="0" nodeType="withEffect">
                                  <p:stCondLst>
                                    <p:cond delay="17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3000" fill="hold"/>
                                        <p:tgtEl>
                                          <p:spTgt spid="8"/>
                                        </p:tgtEl>
                                        <p:attrNameLst>
                                          <p:attrName>ppt_x</p:attrName>
                                        </p:attrNameLst>
                                      </p:cBhvr>
                                      <p:tavLst>
                                        <p:tav tm="0">
                                          <p:val>
                                            <p:strVal val="0-#ppt_w/2"/>
                                          </p:val>
                                        </p:tav>
                                        <p:tav tm="100000">
                                          <p:val>
                                            <p:strVal val="#ppt_x"/>
                                          </p:val>
                                        </p:tav>
                                      </p:tavLst>
                                    </p:anim>
                                    <p:anim calcmode="lin" valueType="num">
                                      <p:cBhvr additive="base">
                                        <p:cTn id="16" dur="3000" fill="hold"/>
                                        <p:tgtEl>
                                          <p:spTgt spid="8"/>
                                        </p:tgtEl>
                                        <p:attrNameLst>
                                          <p:attrName>ppt_y</p:attrName>
                                        </p:attrNameLst>
                                      </p:cBhvr>
                                      <p:tavLst>
                                        <p:tav tm="0">
                                          <p:val>
                                            <p:strVal val="#ppt_y"/>
                                          </p:val>
                                        </p:tav>
                                        <p:tav tm="100000">
                                          <p:val>
                                            <p:strVal val="#ppt_y"/>
                                          </p:val>
                                        </p:tav>
                                      </p:tavLst>
                                    </p:anim>
                                  </p:childTnLst>
                                </p:cTn>
                              </p:par>
                              <p:par>
                                <p:cTn id="17" presetID="2" presetClass="exit" presetSubtype="2" accel="50000" decel="50000" fill="hold" grpId="2" nodeType="withEffect">
                                  <p:stCondLst>
                                    <p:cond delay="28000"/>
                                  </p:stCondLst>
                                  <p:childTnLst>
                                    <p:anim calcmode="lin" valueType="num">
                                      <p:cBhvr additive="base">
                                        <p:cTn id="18" dur="3000"/>
                                        <p:tgtEl>
                                          <p:spTgt spid="8"/>
                                        </p:tgtEl>
                                        <p:attrNameLst>
                                          <p:attrName>ppt_x</p:attrName>
                                        </p:attrNameLst>
                                      </p:cBhvr>
                                      <p:tavLst>
                                        <p:tav tm="0">
                                          <p:val>
                                            <p:strVal val="ppt_x"/>
                                          </p:val>
                                        </p:tav>
                                        <p:tav tm="100000">
                                          <p:val>
                                            <p:strVal val="1+ppt_w/2"/>
                                          </p:val>
                                        </p:tav>
                                      </p:tavLst>
                                    </p:anim>
                                    <p:anim calcmode="lin" valueType="num">
                                      <p:cBhvr additive="base">
                                        <p:cTn id="19" dur="3000"/>
                                        <p:tgtEl>
                                          <p:spTgt spid="8"/>
                                        </p:tgtEl>
                                        <p:attrNameLst>
                                          <p:attrName>ppt_y</p:attrName>
                                        </p:attrNameLst>
                                      </p:cBhvr>
                                      <p:tavLst>
                                        <p:tav tm="0">
                                          <p:val>
                                            <p:strVal val="ppt_y"/>
                                          </p:val>
                                        </p:tav>
                                        <p:tav tm="100000">
                                          <p:val>
                                            <p:strVal val="ppt_y"/>
                                          </p:val>
                                        </p:tav>
                                      </p:tavLst>
                                    </p:anim>
                                    <p:set>
                                      <p:cBhvr>
                                        <p:cTn id="20" dur="1" fill="hold">
                                          <p:stCondLst>
                                            <p:cond delay="2999"/>
                                          </p:stCondLst>
                                        </p:cTn>
                                        <p:tgtEl>
                                          <p:spTgt spid="8"/>
                                        </p:tgtEl>
                                        <p:attrNameLst>
                                          <p:attrName>style.visibility</p:attrName>
                                        </p:attrNameLst>
                                      </p:cBhvr>
                                      <p:to>
                                        <p:strVal val="hidden"/>
                                      </p:to>
                                    </p:set>
                                  </p:childTnLst>
                                </p:cTn>
                              </p:par>
                              <p:par>
                                <p:cTn id="21" presetID="2" presetClass="entr" presetSubtype="8" accel="50000" decel="50000" fill="hold" grpId="0" nodeType="withEffect">
                                  <p:stCondLst>
                                    <p:cond delay="330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3000" fill="hold"/>
                                        <p:tgtEl>
                                          <p:spTgt spid="10"/>
                                        </p:tgtEl>
                                        <p:attrNameLst>
                                          <p:attrName>ppt_x</p:attrName>
                                        </p:attrNameLst>
                                      </p:cBhvr>
                                      <p:tavLst>
                                        <p:tav tm="0">
                                          <p:val>
                                            <p:strVal val="0-#ppt_w/2"/>
                                          </p:val>
                                        </p:tav>
                                        <p:tav tm="100000">
                                          <p:val>
                                            <p:strVal val="#ppt_x"/>
                                          </p:val>
                                        </p:tav>
                                      </p:tavLst>
                                    </p:anim>
                                    <p:anim calcmode="lin" valueType="num">
                                      <p:cBhvr additive="base">
                                        <p:cTn id="24" dur="3000" fill="hold"/>
                                        <p:tgtEl>
                                          <p:spTgt spid="10"/>
                                        </p:tgtEl>
                                        <p:attrNameLst>
                                          <p:attrName>ppt_y</p:attrName>
                                        </p:attrNameLst>
                                      </p:cBhvr>
                                      <p:tavLst>
                                        <p:tav tm="0">
                                          <p:val>
                                            <p:strVal val="#ppt_y"/>
                                          </p:val>
                                        </p:tav>
                                        <p:tav tm="100000">
                                          <p:val>
                                            <p:strVal val="#ppt_y"/>
                                          </p:val>
                                        </p:tav>
                                      </p:tavLst>
                                    </p:anim>
                                  </p:childTnLst>
                                </p:cTn>
                              </p:par>
                              <p:par>
                                <p:cTn id="25" presetID="2" presetClass="exit" presetSubtype="2" accel="50000" decel="50000" fill="hold" grpId="1" nodeType="withEffect">
                                  <p:stCondLst>
                                    <p:cond delay="41000"/>
                                  </p:stCondLst>
                                  <p:childTnLst>
                                    <p:anim calcmode="lin" valueType="num">
                                      <p:cBhvr additive="base">
                                        <p:cTn id="26" dur="3000"/>
                                        <p:tgtEl>
                                          <p:spTgt spid="10"/>
                                        </p:tgtEl>
                                        <p:attrNameLst>
                                          <p:attrName>ppt_x</p:attrName>
                                        </p:attrNameLst>
                                      </p:cBhvr>
                                      <p:tavLst>
                                        <p:tav tm="0">
                                          <p:val>
                                            <p:strVal val="ppt_x"/>
                                          </p:val>
                                        </p:tav>
                                        <p:tav tm="100000">
                                          <p:val>
                                            <p:strVal val="1+ppt_w/2"/>
                                          </p:val>
                                        </p:tav>
                                      </p:tavLst>
                                    </p:anim>
                                    <p:anim calcmode="lin" valueType="num">
                                      <p:cBhvr additive="base">
                                        <p:cTn id="27" dur="3000"/>
                                        <p:tgtEl>
                                          <p:spTgt spid="10"/>
                                        </p:tgtEl>
                                        <p:attrNameLst>
                                          <p:attrName>ppt_y</p:attrName>
                                        </p:attrNameLst>
                                      </p:cBhvr>
                                      <p:tavLst>
                                        <p:tav tm="0">
                                          <p:val>
                                            <p:strVal val="ppt_y"/>
                                          </p:val>
                                        </p:tav>
                                        <p:tav tm="100000">
                                          <p:val>
                                            <p:strVal val="ppt_y"/>
                                          </p:val>
                                        </p:tav>
                                      </p:tavLst>
                                    </p:anim>
                                    <p:set>
                                      <p:cBhvr>
                                        <p:cTn id="28" dur="1" fill="hold">
                                          <p:stCondLst>
                                            <p:cond delay="2999"/>
                                          </p:stCondLst>
                                        </p:cTn>
                                        <p:tgtEl>
                                          <p:spTgt spid="10"/>
                                        </p:tgtEl>
                                        <p:attrNameLst>
                                          <p:attrName>style.visibility</p:attrName>
                                        </p:attrNameLst>
                                      </p:cBhvr>
                                      <p:to>
                                        <p:strVal val="hidden"/>
                                      </p:to>
                                    </p:set>
                                  </p:childTnLst>
                                </p:cTn>
                              </p:par>
                              <p:par>
                                <p:cTn id="29" presetID="23" presetClass="exit" presetSubtype="32" fill="hold" nodeType="withEffect">
                                  <p:stCondLst>
                                    <p:cond delay="46000"/>
                                  </p:stCondLst>
                                  <p:childTnLst>
                                    <p:anim calcmode="lin" valueType="num">
                                      <p:cBhvr>
                                        <p:cTn id="30" dur="5000"/>
                                        <p:tgtEl>
                                          <p:spTgt spid="12"/>
                                        </p:tgtEl>
                                        <p:attrNameLst>
                                          <p:attrName>ppt_w</p:attrName>
                                        </p:attrNameLst>
                                      </p:cBhvr>
                                      <p:tavLst>
                                        <p:tav tm="0">
                                          <p:val>
                                            <p:strVal val="ppt_w"/>
                                          </p:val>
                                        </p:tav>
                                        <p:tav tm="100000">
                                          <p:val>
                                            <p:fltVal val="0"/>
                                          </p:val>
                                        </p:tav>
                                      </p:tavLst>
                                    </p:anim>
                                    <p:anim calcmode="lin" valueType="num">
                                      <p:cBhvr>
                                        <p:cTn id="31" dur="5000"/>
                                        <p:tgtEl>
                                          <p:spTgt spid="12"/>
                                        </p:tgtEl>
                                        <p:attrNameLst>
                                          <p:attrName>ppt_h</p:attrName>
                                        </p:attrNameLst>
                                      </p:cBhvr>
                                      <p:tavLst>
                                        <p:tav tm="0">
                                          <p:val>
                                            <p:strVal val="ppt_h"/>
                                          </p:val>
                                        </p:tav>
                                        <p:tav tm="100000">
                                          <p:val>
                                            <p:fltVal val="0"/>
                                          </p:val>
                                        </p:tav>
                                      </p:tavLst>
                                    </p:anim>
                                    <p:set>
                                      <p:cBhvr>
                                        <p:cTn id="32"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8" grpId="0"/>
      <p:bldP spid="8" grpId="2"/>
      <p:bldP spid="10" grpId="0"/>
      <p:bldP spid="10" grpId="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2800" i="1" dirty="0">
              <a:solidFill>
                <a:srgbClr val="FFFF00"/>
              </a:solidFill>
              <a:latin typeface="Arial Rounded MT Bold"/>
            </a:endParaRPr>
          </a:p>
        </p:txBody>
      </p:sp>
      <p:sp>
        <p:nvSpPr>
          <p:cNvPr id="11" name="TextBox 10"/>
          <p:cNvSpPr txBox="1"/>
          <p:nvPr/>
        </p:nvSpPr>
        <p:spPr>
          <a:xfrm>
            <a:off x="573088" y="6111875"/>
            <a:ext cx="7797800" cy="461665"/>
          </a:xfrm>
          <a:prstGeom prst="rect">
            <a:avLst/>
          </a:prstGeom>
          <a:noFill/>
        </p:spPr>
        <p:txBody>
          <a:bodyPr wrap="square" rtlCol="0">
            <a:spAutoFit/>
          </a:bodyPr>
          <a:lstStyle/>
          <a:p>
            <a:r>
              <a:rPr lang="en-US" sz="2400" i="1" dirty="0" smtClean="0">
                <a:solidFill>
                  <a:srgbClr val="FFFF00"/>
                </a:solidFill>
                <a:latin typeface="Arial Rounded MT Bold"/>
              </a:rPr>
              <a:t>		</a:t>
            </a:r>
            <a:endParaRPr lang="en-US" sz="2400" i="1" dirty="0">
              <a:solidFill>
                <a:srgbClr val="FFFF00"/>
              </a:solidFill>
              <a:latin typeface="Arial Rounded MT Bold"/>
            </a:endParaRPr>
          </a:p>
        </p:txBody>
      </p:sp>
      <p:pic>
        <p:nvPicPr>
          <p:cNvPr id="16" name="Picture 15" descr="Screen shot 2021-01-07 at 10.58.00 AM.png"/>
          <p:cNvPicPr>
            <a:picLocks noChangeAspect="1"/>
          </p:cNvPicPr>
          <p:nvPr/>
        </p:nvPicPr>
        <p:blipFill>
          <a:blip r:embed="rId3"/>
          <a:stretch>
            <a:fillRect/>
          </a:stretch>
        </p:blipFill>
        <p:spPr>
          <a:xfrm>
            <a:off x="511175" y="5622925"/>
            <a:ext cx="546100" cy="698500"/>
          </a:xfrm>
          <a:prstGeom prst="rect">
            <a:avLst/>
          </a:prstGeom>
        </p:spPr>
      </p:pic>
      <p:sp>
        <p:nvSpPr>
          <p:cNvPr id="8" name="TextBox 7"/>
          <p:cNvSpPr txBox="1"/>
          <p:nvPr/>
        </p:nvSpPr>
        <p:spPr>
          <a:xfrm>
            <a:off x="573088" y="1015663"/>
            <a:ext cx="8109249" cy="5632310"/>
          </a:xfrm>
          <a:prstGeom prst="rect">
            <a:avLst/>
          </a:prstGeom>
          <a:noFill/>
        </p:spPr>
        <p:txBody>
          <a:bodyPr wrap="square" rtlCol="0">
            <a:spAutoFit/>
          </a:bodyPr>
          <a:lstStyle/>
          <a:p>
            <a:r>
              <a:rPr lang="en-US" sz="3600" i="1" dirty="0" smtClean="0">
                <a:solidFill>
                  <a:srgbClr val="FFFF00"/>
                </a:solidFill>
                <a:latin typeface="Arial Rounded MT Bold"/>
              </a:rPr>
              <a:t>To become just like God in total control of your own life and destiny…this is the objective of Satan and every self deluded fallen creature…this is the Mystery of Iniquity. </a:t>
            </a:r>
            <a:r>
              <a:rPr lang="en-US" sz="2400" i="1" dirty="0" smtClean="0">
                <a:solidFill>
                  <a:schemeClr val="bg1"/>
                </a:solidFill>
                <a:latin typeface="Arial Rounded MT Bold"/>
              </a:rPr>
              <a:t>(Gen. 3:16 “...Yet your desire shall be for your husband, [</a:t>
            </a:r>
            <a:r>
              <a:rPr lang="en-US" sz="2400" i="1" smtClean="0">
                <a:solidFill>
                  <a:schemeClr val="bg1"/>
                </a:solidFill>
                <a:latin typeface="Arial Rounded MT Bold"/>
              </a:rPr>
              <a:t>even though] </a:t>
            </a:r>
            <a:r>
              <a:rPr lang="en-US" sz="2400" i="1" dirty="0" smtClean="0">
                <a:solidFill>
                  <a:schemeClr val="bg1"/>
                </a:solidFill>
                <a:latin typeface="Arial Rounded MT Bold"/>
              </a:rPr>
              <a:t>He shall rule over you...”) Satan would always have a unique bondage over the woman, even though there would be conflict between “her seed” and the Serpent’s seed, never the less, she would always seek or “desire” to overthrow the rule of her husband.</a:t>
            </a:r>
            <a:endParaRPr lang="en-US" sz="2400"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pic>
        <p:nvPicPr>
          <p:cNvPr id="3" name="Picture 2" descr="Screen shot 2021-01-06 at 3.16.08 AM.png"/>
          <p:cNvPicPr>
            <a:picLocks noChangeAspect="1"/>
          </p:cNvPicPr>
          <p:nvPr/>
        </p:nvPicPr>
        <p:blipFill>
          <a:blip r:embed="rId3"/>
          <a:stretch>
            <a:fillRect/>
          </a:stretch>
        </p:blipFill>
        <p:spPr>
          <a:xfrm>
            <a:off x="-388790" y="231158"/>
            <a:ext cx="7180115" cy="5983430"/>
          </a:xfrm>
          <a:prstGeom prst="rect">
            <a:avLst/>
          </a:prstGeom>
        </p:spPr>
      </p:pic>
      <p:sp>
        <p:nvSpPr>
          <p:cNvPr id="4" name="TextBox 3"/>
          <p:cNvSpPr txBox="1"/>
          <p:nvPr/>
        </p:nvSpPr>
        <p:spPr>
          <a:xfrm>
            <a:off x="5756630" y="455589"/>
            <a:ext cx="3147510" cy="1631216"/>
          </a:xfrm>
          <a:prstGeom prst="rect">
            <a:avLst/>
          </a:prstGeom>
          <a:noFill/>
        </p:spPr>
        <p:txBody>
          <a:bodyPr wrap="square" rtlCol="0">
            <a:spAutoFit/>
          </a:bodyPr>
          <a:lstStyle/>
          <a:p>
            <a:r>
              <a:rPr lang="en-US" sz="2000" i="1" dirty="0" smtClean="0">
                <a:solidFill>
                  <a:schemeClr val="bg1"/>
                </a:solidFill>
                <a:latin typeface="Arial Rounded MT Bold"/>
              </a:rPr>
              <a:t>According to evolution man evolved from	some apelike creature about 	four million years 		ago. </a:t>
            </a:r>
            <a:endParaRPr lang="en-US" sz="2000"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360"/>
                                          </p:val>
                                        </p:tav>
                                        <p:tav tm="100000">
                                          <p:val>
                                            <p:fltVal val="0"/>
                                          </p:val>
                                        </p:tav>
                                      </p:tavLst>
                                    </p:anim>
                                    <p:animEffect transition="in" filter="fade">
                                      <p:cBhvr>
                                        <p:cTn id="10" dur="2000"/>
                                        <p:tgtEl>
                                          <p:spTgt spid="3"/>
                                        </p:tgtEl>
                                      </p:cBhvr>
                                    </p:animEffect>
                                  </p:childTnLst>
                                </p:cTn>
                              </p:par>
                              <p:par>
                                <p:cTn id="11" presetID="23" presetClass="entr" presetSubtype="16" fill="hold" grpId="0" nodeType="withEffect">
                                  <p:stCondLst>
                                    <p:cond delay="3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pic>
        <p:nvPicPr>
          <p:cNvPr id="3" name="Picture 2" descr="Screen shot 2021-01-06 at 3.16.08 AM.png"/>
          <p:cNvPicPr>
            <a:picLocks noChangeAspect="1"/>
          </p:cNvPicPr>
          <p:nvPr/>
        </p:nvPicPr>
        <p:blipFill>
          <a:blip r:embed="rId3"/>
          <a:stretch>
            <a:fillRect/>
          </a:stretch>
        </p:blipFill>
        <p:spPr>
          <a:xfrm>
            <a:off x="-388790" y="231158"/>
            <a:ext cx="7180115" cy="5983430"/>
          </a:xfrm>
          <a:prstGeom prst="rect">
            <a:avLst/>
          </a:prstGeom>
        </p:spPr>
      </p:pic>
      <p:sp>
        <p:nvSpPr>
          <p:cNvPr id="4" name="TextBox 3"/>
          <p:cNvSpPr txBox="1"/>
          <p:nvPr/>
        </p:nvSpPr>
        <p:spPr>
          <a:xfrm>
            <a:off x="2857608" y="510328"/>
            <a:ext cx="2954242" cy="2554545"/>
          </a:xfrm>
          <a:prstGeom prst="rect">
            <a:avLst/>
          </a:prstGeom>
          <a:noFill/>
        </p:spPr>
        <p:txBody>
          <a:bodyPr wrap="square" rtlCol="0">
            <a:spAutoFit/>
          </a:bodyPr>
          <a:lstStyle/>
          <a:p>
            <a:r>
              <a:rPr lang="en-US" sz="2000" i="1" dirty="0" smtClean="0">
                <a:solidFill>
                  <a:srgbClr val="0000FF"/>
                </a:solidFill>
                <a:latin typeface="Arial Rounded MT Bold"/>
              </a:rPr>
              <a:t>But if man had been on the earth that long there would be about 	150 billion people 	on earth, 		about half the 		 		mass of the 		earth itself! </a:t>
            </a:r>
            <a:endParaRPr lang="en-US" sz="2000" i="1" dirty="0">
              <a:solidFill>
                <a:srgbClr val="0000FF"/>
              </a:solidFill>
              <a:latin typeface="Arial Rounded MT Bold"/>
            </a:endParaRPr>
          </a:p>
        </p:txBody>
      </p:sp>
      <p:sp>
        <p:nvSpPr>
          <p:cNvPr id="5" name="TextBox 4"/>
          <p:cNvSpPr txBox="1"/>
          <p:nvPr/>
        </p:nvSpPr>
        <p:spPr>
          <a:xfrm>
            <a:off x="5301070" y="4891149"/>
            <a:ext cx="3630680" cy="1323439"/>
          </a:xfrm>
          <a:prstGeom prst="rect">
            <a:avLst/>
          </a:prstGeom>
          <a:noFill/>
        </p:spPr>
        <p:txBody>
          <a:bodyPr wrap="square" rtlCol="0">
            <a:spAutoFit/>
          </a:bodyPr>
          <a:lstStyle/>
          <a:p>
            <a:r>
              <a:rPr lang="en-US" sz="2000" i="1" dirty="0" smtClean="0">
                <a:solidFill>
                  <a:srgbClr val="FFFF00"/>
                </a:solidFill>
                <a:latin typeface="Arial Rounded MT Bold"/>
              </a:rPr>
              <a:t>So at present populations, it is not likely that mankind, in any form, has been on earth more than 6000 years. </a:t>
            </a:r>
            <a:endParaRPr lang="en-US" sz="2000" i="1" dirty="0">
              <a:solidFill>
                <a:srgbClr val="FFFF00"/>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3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21-01-05 at 4.46.08 PM.png"/>
          <p:cNvPicPr>
            <a:picLocks noChangeAspect="1"/>
          </p:cNvPicPr>
          <p:nvPr/>
        </p:nvPicPr>
        <p:blipFill>
          <a:blip r:embed="rId3"/>
          <a:stretch>
            <a:fillRect/>
          </a:stretch>
        </p:blipFill>
        <p:spPr>
          <a:xfrm>
            <a:off x="0" y="-1588"/>
            <a:ext cx="9237663" cy="6859588"/>
          </a:xfrm>
          <a:prstGeom prst="rect">
            <a:avLst/>
          </a:prstGeom>
        </p:spPr>
      </p:pic>
      <p:sp>
        <p:nvSpPr>
          <p:cNvPr id="8" name="Donut 7"/>
          <p:cNvSpPr/>
          <p:nvPr/>
        </p:nvSpPr>
        <p:spPr>
          <a:xfrm>
            <a:off x="3122566" y="1231402"/>
            <a:ext cx="2054260" cy="1833471"/>
          </a:xfrm>
          <a:prstGeom prst="donut">
            <a:avLst>
              <a:gd name="adj" fmla="val 4746"/>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510780" y="3064873"/>
            <a:ext cx="6999069" cy="1877437"/>
          </a:xfrm>
          <a:prstGeom prst="rect">
            <a:avLst/>
          </a:prstGeom>
          <a:noFill/>
        </p:spPr>
        <p:txBody>
          <a:bodyPr wrap="square" rtlCol="0">
            <a:spAutoFit/>
          </a:bodyPr>
          <a:lstStyle/>
          <a:p>
            <a:r>
              <a:rPr lang="en-US" sz="2800" i="1" dirty="0" smtClean="0">
                <a:solidFill>
                  <a:srgbClr val="FFFF00"/>
                </a:solidFill>
                <a:latin typeface="Arial Rounded MT Bold"/>
              </a:rPr>
              <a:t>  Especially …..</a:t>
            </a:r>
            <a:endParaRPr lang="en-US" sz="3600" i="1" dirty="0" smtClean="0">
              <a:solidFill>
                <a:srgbClr val="FFFF00"/>
              </a:solidFill>
              <a:latin typeface="Arial Rounded MT Bold"/>
            </a:endParaRPr>
          </a:p>
          <a:p>
            <a:r>
              <a:rPr lang="en-US" sz="4400" i="1" dirty="0" smtClean="0">
                <a:solidFill>
                  <a:srgbClr val="0000FF"/>
                </a:solidFill>
                <a:latin typeface="Arial Rounded MT Bold"/>
              </a:rPr>
              <a:t>   THE ALL  SEEING EYE!</a:t>
            </a:r>
          </a:p>
          <a:p>
            <a:r>
              <a:rPr lang="en-US" sz="4400" i="1" dirty="0" smtClean="0">
                <a:solidFill>
                  <a:srgbClr val="0000FF"/>
                </a:solidFill>
                <a:latin typeface="Arial Rounded MT Bold"/>
              </a:rPr>
              <a:t>          </a:t>
            </a:r>
            <a:r>
              <a:rPr lang="en-US" sz="4400" i="1" dirty="0" smtClean="0">
                <a:solidFill>
                  <a:srgbClr val="FFFF00"/>
                </a:solidFill>
                <a:latin typeface="Arial Rounded MT Bold"/>
              </a:rPr>
              <a:t>(The Eye of Horus)</a:t>
            </a:r>
            <a:r>
              <a:rPr lang="en-US" sz="4400" i="1" dirty="0" smtClean="0">
                <a:solidFill>
                  <a:srgbClr val="0000FF"/>
                </a:solidFill>
                <a:latin typeface="Arial Rounded MT Bold"/>
              </a:rPr>
              <a:t> </a:t>
            </a:r>
            <a:endParaRPr lang="en-US" sz="4400" i="1" dirty="0">
              <a:solidFill>
                <a:srgbClr val="0000FF"/>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pic>
        <p:nvPicPr>
          <p:cNvPr id="3" name="Picture 2" descr="Screen shot 2021-01-06 at 3.16.08 AM.png"/>
          <p:cNvPicPr>
            <a:picLocks noChangeAspect="1"/>
          </p:cNvPicPr>
          <p:nvPr/>
        </p:nvPicPr>
        <p:blipFill>
          <a:blip r:embed="rId3"/>
          <a:stretch>
            <a:fillRect/>
          </a:stretch>
        </p:blipFill>
        <p:spPr>
          <a:xfrm>
            <a:off x="729405" y="410632"/>
            <a:ext cx="7180115" cy="5983430"/>
          </a:xfrm>
          <a:prstGeom prst="rect">
            <a:avLst/>
          </a:prstGeom>
        </p:spPr>
      </p:pic>
      <p:sp>
        <p:nvSpPr>
          <p:cNvPr id="6" name="TextBox 5"/>
          <p:cNvSpPr txBox="1"/>
          <p:nvPr/>
        </p:nvSpPr>
        <p:spPr>
          <a:xfrm>
            <a:off x="1836048" y="855956"/>
            <a:ext cx="4003412" cy="461665"/>
          </a:xfrm>
          <a:prstGeom prst="rect">
            <a:avLst/>
          </a:prstGeom>
          <a:noFill/>
        </p:spPr>
        <p:txBody>
          <a:bodyPr wrap="square" rtlCol="0">
            <a:spAutoFit/>
          </a:bodyPr>
          <a:lstStyle/>
          <a:p>
            <a:r>
              <a:rPr lang="en-US" sz="2400" i="1" dirty="0" smtClean="0">
                <a:latin typeface="Arial Rounded MT Bold"/>
              </a:rPr>
              <a:t>        </a:t>
            </a:r>
            <a:endParaRPr lang="en-US" sz="2400" i="1" dirty="0">
              <a:latin typeface="Arial Rounded MT Bold"/>
            </a:endParaRPr>
          </a:p>
        </p:txBody>
      </p:sp>
      <p:sp>
        <p:nvSpPr>
          <p:cNvPr id="8" name="TextBox 7"/>
          <p:cNvSpPr txBox="1"/>
          <p:nvPr/>
        </p:nvSpPr>
        <p:spPr>
          <a:xfrm>
            <a:off x="1601365" y="5132695"/>
            <a:ext cx="5011167" cy="461665"/>
          </a:xfrm>
          <a:prstGeom prst="rect">
            <a:avLst/>
          </a:prstGeom>
          <a:noFill/>
        </p:spPr>
        <p:txBody>
          <a:bodyPr wrap="square" rtlCol="0">
            <a:spAutoFit/>
          </a:bodyPr>
          <a:lstStyle/>
          <a:p>
            <a:r>
              <a:rPr lang="en-US" sz="2400" i="1" dirty="0" smtClean="0">
                <a:solidFill>
                  <a:srgbClr val="FFFF00"/>
                </a:solidFill>
                <a:latin typeface="Arial Rounded MT Bold"/>
              </a:rPr>
              <a:t>This is science falsely so called.</a:t>
            </a:r>
            <a:endParaRPr lang="en-US" sz="2400" i="1" dirty="0">
              <a:solidFill>
                <a:srgbClr val="FFFF00"/>
              </a:solidFill>
              <a:latin typeface="Arial Rounded MT Bold"/>
            </a:endParaRPr>
          </a:p>
        </p:txBody>
      </p:sp>
      <p:sp>
        <p:nvSpPr>
          <p:cNvPr id="10" name="&quot;No&quot; Symbol 9"/>
          <p:cNvSpPr/>
          <p:nvPr/>
        </p:nvSpPr>
        <p:spPr>
          <a:xfrm>
            <a:off x="2499653" y="1742787"/>
            <a:ext cx="3339807" cy="2864114"/>
          </a:xfrm>
          <a:prstGeom prst="noSmoking">
            <a:avLst>
              <a:gd name="adj" fmla="val 69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par>
                                <p:cTn id="11" presetID="2" presetClass="entr" presetSubtype="12" accel="50000" decel="50000" fill="hold" grpId="0" nodeType="withEffect">
                                  <p:stCondLst>
                                    <p:cond delay="2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3000" fill="hold"/>
                                        <p:tgtEl>
                                          <p:spTgt spid="10"/>
                                        </p:tgtEl>
                                        <p:attrNameLst>
                                          <p:attrName>ppt_x</p:attrName>
                                        </p:attrNameLst>
                                      </p:cBhvr>
                                      <p:tavLst>
                                        <p:tav tm="0">
                                          <p:val>
                                            <p:strVal val="0-#ppt_w/2"/>
                                          </p:val>
                                        </p:tav>
                                        <p:tav tm="100000">
                                          <p:val>
                                            <p:strVal val="#ppt_x"/>
                                          </p:val>
                                        </p:tav>
                                      </p:tavLst>
                                    </p:anim>
                                    <p:anim calcmode="lin" valueType="num">
                                      <p:cBhvr additive="base">
                                        <p:cTn id="14"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289902" y="234698"/>
            <a:ext cx="8655653" cy="954107"/>
          </a:xfrm>
          <a:prstGeom prst="rect">
            <a:avLst/>
          </a:prstGeom>
          <a:noFill/>
        </p:spPr>
        <p:txBody>
          <a:bodyPr wrap="square" rtlCol="0">
            <a:spAutoFit/>
          </a:bodyPr>
          <a:lstStyle/>
          <a:p>
            <a:r>
              <a:rPr lang="en-US" sz="2800" i="1" dirty="0" smtClean="0">
                <a:solidFill>
                  <a:srgbClr val="FFFF00"/>
                </a:solidFill>
                <a:latin typeface="Arial Rounded MT Bold"/>
              </a:rPr>
              <a:t>6000 years fits the evidence …it is also about how long the Bible says man has been on earth</a:t>
            </a:r>
            <a:endParaRPr lang="en-US" sz="2800" i="1" dirty="0">
              <a:solidFill>
                <a:srgbClr val="FFFF00"/>
              </a:solidFill>
              <a:latin typeface="Arial Rounded MT Bold"/>
            </a:endParaRPr>
          </a:p>
        </p:txBody>
      </p:sp>
      <p:sp>
        <p:nvSpPr>
          <p:cNvPr id="8" name="TextBox 7"/>
          <p:cNvSpPr txBox="1"/>
          <p:nvPr/>
        </p:nvSpPr>
        <p:spPr>
          <a:xfrm>
            <a:off x="289902" y="1311916"/>
            <a:ext cx="8338141" cy="461665"/>
          </a:xfrm>
          <a:prstGeom prst="rect">
            <a:avLst/>
          </a:prstGeom>
          <a:noFill/>
        </p:spPr>
        <p:txBody>
          <a:bodyPr wrap="square" rtlCol="0">
            <a:spAutoFit/>
          </a:bodyPr>
          <a:lstStyle/>
          <a:p>
            <a:r>
              <a:rPr lang="en-US" sz="2400" i="1" dirty="0" smtClean="0">
                <a:solidFill>
                  <a:schemeClr val="bg1"/>
                </a:solidFill>
                <a:latin typeface="Arial Rounded MT Bold"/>
              </a:rPr>
              <a:t>And there is plenty of scientific data to back this up!</a:t>
            </a:r>
            <a:endParaRPr lang="en-US" sz="2400" i="1" dirty="0">
              <a:solidFill>
                <a:schemeClr val="bg1"/>
              </a:solidFill>
              <a:latin typeface="Arial Rounded MT Bold"/>
            </a:endParaRPr>
          </a:p>
        </p:txBody>
      </p:sp>
      <p:sp>
        <p:nvSpPr>
          <p:cNvPr id="10" name="TextBox 9"/>
          <p:cNvSpPr txBox="1"/>
          <p:nvPr/>
        </p:nvSpPr>
        <p:spPr>
          <a:xfrm>
            <a:off x="289902" y="1983724"/>
            <a:ext cx="8338141" cy="1200328"/>
          </a:xfrm>
          <a:prstGeom prst="rect">
            <a:avLst/>
          </a:prstGeom>
          <a:noFill/>
        </p:spPr>
        <p:txBody>
          <a:bodyPr wrap="square" rtlCol="0">
            <a:spAutoFit/>
          </a:bodyPr>
          <a:lstStyle/>
          <a:p>
            <a:r>
              <a:rPr lang="en-US" sz="2400" i="1" dirty="0" smtClean="0">
                <a:solidFill>
                  <a:schemeClr val="bg1"/>
                </a:solidFill>
                <a:latin typeface="Arial Rounded MT Bold"/>
              </a:rPr>
              <a:t>Like the rates of mutations (mistakes) found in each generation of DNA ….DNA is the code of life found in each cell. </a:t>
            </a:r>
            <a:endParaRPr lang="en-US" sz="2400" i="1" dirty="0">
              <a:solidFill>
                <a:schemeClr val="bg1"/>
              </a:solidFill>
              <a:latin typeface="Arial Rounded MT Bold"/>
            </a:endParaRPr>
          </a:p>
        </p:txBody>
      </p:sp>
      <p:pic>
        <p:nvPicPr>
          <p:cNvPr id="11" name="Picture 10" descr="Screen shot 2021-01-06 at 4.09.08 PM.png"/>
          <p:cNvPicPr>
            <a:picLocks noChangeAspect="1"/>
          </p:cNvPicPr>
          <p:nvPr/>
        </p:nvPicPr>
        <p:blipFill>
          <a:blip r:embed="rId3"/>
          <a:stretch>
            <a:fillRect/>
          </a:stretch>
        </p:blipFill>
        <p:spPr>
          <a:xfrm>
            <a:off x="-9673" y="5148854"/>
            <a:ext cx="2756842" cy="1709145"/>
          </a:xfrm>
          <a:prstGeom prst="rect">
            <a:avLst/>
          </a:prstGeom>
        </p:spPr>
      </p:pic>
      <p:sp>
        <p:nvSpPr>
          <p:cNvPr id="13" name="Right Arrow 12"/>
          <p:cNvSpPr/>
          <p:nvPr/>
        </p:nvSpPr>
        <p:spPr>
          <a:xfrm>
            <a:off x="3084830" y="5369168"/>
            <a:ext cx="3212118" cy="54595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596656" y="4461853"/>
            <a:ext cx="5879163" cy="707886"/>
          </a:xfrm>
          <a:prstGeom prst="rect">
            <a:avLst/>
          </a:prstGeom>
          <a:noFill/>
        </p:spPr>
        <p:txBody>
          <a:bodyPr wrap="square" rtlCol="0">
            <a:spAutoFit/>
          </a:bodyPr>
          <a:lstStyle/>
          <a:p>
            <a:r>
              <a:rPr lang="en-US" sz="2000" i="1" dirty="0" smtClean="0">
                <a:solidFill>
                  <a:srgbClr val="FFFF00"/>
                </a:solidFill>
                <a:latin typeface="Arial Rounded MT Bold"/>
              </a:rPr>
              <a:t>Adam to the present is about 200 generations, in the 6000 years of Bible history.</a:t>
            </a:r>
            <a:endParaRPr lang="en-US" sz="2000" i="1" dirty="0">
              <a:solidFill>
                <a:srgbClr val="FFFF00"/>
              </a:solidFill>
              <a:latin typeface="Arial Rounded MT Bold"/>
            </a:endParaRPr>
          </a:p>
        </p:txBody>
      </p:sp>
      <p:pic>
        <p:nvPicPr>
          <p:cNvPr id="17" name="Picture 16" descr="Screen shot 2021-01-06 at 4.19.03 PM.png"/>
          <p:cNvPicPr>
            <a:picLocks noChangeAspect="1"/>
          </p:cNvPicPr>
          <p:nvPr/>
        </p:nvPicPr>
        <p:blipFill>
          <a:blip r:embed="rId4"/>
          <a:stretch>
            <a:fillRect/>
          </a:stretch>
        </p:blipFill>
        <p:spPr>
          <a:xfrm>
            <a:off x="6475819" y="4461853"/>
            <a:ext cx="2222500" cy="2095500"/>
          </a:xfrm>
          <a:prstGeom prst="rect">
            <a:avLst/>
          </a:prstGeom>
        </p:spPr>
      </p:pic>
      <p:pic>
        <p:nvPicPr>
          <p:cNvPr id="18" name="Picture 17" descr="Screen shot 2021-01-06 at 4.29.08 PM.png"/>
          <p:cNvPicPr>
            <a:picLocks noChangeAspect="1"/>
          </p:cNvPicPr>
          <p:nvPr/>
        </p:nvPicPr>
        <p:blipFill>
          <a:blip r:embed="rId5"/>
          <a:stretch>
            <a:fillRect/>
          </a:stretch>
        </p:blipFill>
        <p:spPr>
          <a:xfrm>
            <a:off x="2305412" y="2766343"/>
            <a:ext cx="4527997"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accel="50000" decel="50000" fill="hold" grpId="0" nodeType="withEffect">
                                  <p:stCondLst>
                                    <p:cond delay="7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000" fill="hold"/>
                                        <p:tgtEl>
                                          <p:spTgt spid="8"/>
                                        </p:tgtEl>
                                        <p:attrNameLst>
                                          <p:attrName>ppt_x</p:attrName>
                                        </p:attrNameLst>
                                      </p:cBhvr>
                                      <p:tavLst>
                                        <p:tav tm="0">
                                          <p:val>
                                            <p:strVal val="1+#ppt_w/2"/>
                                          </p:val>
                                        </p:tav>
                                        <p:tav tm="100000">
                                          <p:val>
                                            <p:strVal val="#ppt_x"/>
                                          </p:val>
                                        </p:tav>
                                      </p:tavLst>
                                    </p:anim>
                                    <p:anim calcmode="lin" valueType="num">
                                      <p:cBhvr additive="base">
                                        <p:cTn id="12" dur="3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0" nodeType="withEffect">
                                  <p:stCondLst>
                                    <p:cond delay="10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000" fill="hold"/>
                                        <p:tgtEl>
                                          <p:spTgt spid="10"/>
                                        </p:tgtEl>
                                        <p:attrNameLst>
                                          <p:attrName>ppt_x</p:attrName>
                                        </p:attrNameLst>
                                      </p:cBhvr>
                                      <p:tavLst>
                                        <p:tav tm="0">
                                          <p:val>
                                            <p:strVal val="0-#ppt_w/2"/>
                                          </p:val>
                                        </p:tav>
                                        <p:tav tm="100000">
                                          <p:val>
                                            <p:strVal val="#ppt_x"/>
                                          </p:val>
                                        </p:tav>
                                      </p:tavLst>
                                    </p:anim>
                                    <p:anim calcmode="lin" valueType="num">
                                      <p:cBhvr additive="base">
                                        <p:cTn id="16" dur="2000" fill="hold"/>
                                        <p:tgtEl>
                                          <p:spTgt spid="10"/>
                                        </p:tgtEl>
                                        <p:attrNameLst>
                                          <p:attrName>ppt_y</p:attrName>
                                        </p:attrNameLst>
                                      </p:cBhvr>
                                      <p:tavLst>
                                        <p:tav tm="0">
                                          <p:val>
                                            <p:strVal val="#ppt_y"/>
                                          </p:val>
                                        </p:tav>
                                        <p:tav tm="100000">
                                          <p:val>
                                            <p:strVal val="#ppt_y"/>
                                          </p:val>
                                        </p:tav>
                                      </p:tavLst>
                                    </p:anim>
                                  </p:childTnLst>
                                </p:cTn>
                              </p:par>
                              <p:par>
                                <p:cTn id="17" presetID="49" presetClass="entr" presetSubtype="0" decel="100000" fill="hold" nodeType="withEffect">
                                  <p:stCondLst>
                                    <p:cond delay="20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par>
                                <p:cTn id="23" presetID="49" presetClass="entr" presetSubtype="0" decel="100000" fill="hold" nodeType="withEffect">
                                  <p:stCondLst>
                                    <p:cond delay="200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 calcmode="lin" valueType="num">
                                      <p:cBhvr>
                                        <p:cTn id="27" dur="500" fill="hold"/>
                                        <p:tgtEl>
                                          <p:spTgt spid="17"/>
                                        </p:tgtEl>
                                        <p:attrNameLst>
                                          <p:attrName>style.rotation</p:attrName>
                                        </p:attrNameLst>
                                      </p:cBhvr>
                                      <p:tavLst>
                                        <p:tav tm="0">
                                          <p:val>
                                            <p:fltVal val="360"/>
                                          </p:val>
                                        </p:tav>
                                        <p:tav tm="100000">
                                          <p:val>
                                            <p:fltVal val="0"/>
                                          </p:val>
                                        </p:tav>
                                      </p:tavLst>
                                    </p:anim>
                                    <p:animEffect transition="in" filter="fade">
                                      <p:cBhvr>
                                        <p:cTn id="28" dur="500"/>
                                        <p:tgtEl>
                                          <p:spTgt spid="17"/>
                                        </p:tgtEl>
                                      </p:cBhvr>
                                    </p:animEffect>
                                  </p:childTnLst>
                                </p:cTn>
                              </p:par>
                              <p:par>
                                <p:cTn id="29" presetID="23" presetClass="entr" presetSubtype="16" fill="hold" grpId="0" nodeType="withEffect">
                                  <p:stCondLst>
                                    <p:cond delay="180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18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childTnLst>
                                </p:cTn>
                              </p:par>
                              <p:par>
                                <p:cTn id="37" presetID="49" presetClass="entr" presetSubtype="0" decel="100000" fill="hold" nodeType="withEffect">
                                  <p:stCondLst>
                                    <p:cond delay="10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360"/>
                                          </p:val>
                                        </p:tav>
                                        <p:tav tm="100000">
                                          <p:val>
                                            <p:fltVal val="0"/>
                                          </p:val>
                                        </p:tav>
                                      </p:tavLst>
                                    </p:anim>
                                    <p:animEffect transition="in" filter="fade">
                                      <p:cBhvr>
                                        <p:cTn id="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animBg="1"/>
      <p:bldP spid="14"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0" name="TextBox 9"/>
          <p:cNvSpPr txBox="1"/>
          <p:nvPr/>
        </p:nvSpPr>
        <p:spPr>
          <a:xfrm>
            <a:off x="289902" y="0"/>
            <a:ext cx="8338141" cy="461665"/>
          </a:xfrm>
          <a:prstGeom prst="rect">
            <a:avLst/>
          </a:prstGeom>
          <a:noFill/>
        </p:spPr>
        <p:txBody>
          <a:bodyPr wrap="square" rtlCol="0">
            <a:spAutoFit/>
          </a:bodyPr>
          <a:lstStyle/>
          <a:p>
            <a:endParaRPr lang="en-US" sz="2400" i="1" dirty="0">
              <a:solidFill>
                <a:schemeClr val="bg1"/>
              </a:solidFill>
              <a:latin typeface="Arial Rounded MT Bold"/>
            </a:endParaRPr>
          </a:p>
        </p:txBody>
      </p:sp>
      <p:pic>
        <p:nvPicPr>
          <p:cNvPr id="18" name="Picture 17" descr="Screen shot 2021-01-06 at 4.29.08 PM.png"/>
          <p:cNvPicPr>
            <a:picLocks noChangeAspect="1"/>
          </p:cNvPicPr>
          <p:nvPr/>
        </p:nvPicPr>
        <p:blipFill>
          <a:blip r:embed="rId3"/>
          <a:stretch>
            <a:fillRect/>
          </a:stretch>
        </p:blipFill>
        <p:spPr>
          <a:xfrm>
            <a:off x="2305412" y="311508"/>
            <a:ext cx="4527997" cy="1295400"/>
          </a:xfrm>
          <a:prstGeom prst="rect">
            <a:avLst/>
          </a:prstGeom>
        </p:spPr>
      </p:pic>
      <p:sp>
        <p:nvSpPr>
          <p:cNvPr id="12" name="TextBox 11"/>
          <p:cNvSpPr txBox="1"/>
          <p:nvPr/>
        </p:nvSpPr>
        <p:spPr>
          <a:xfrm>
            <a:off x="289902" y="1885669"/>
            <a:ext cx="8338141" cy="4585870"/>
          </a:xfrm>
          <a:prstGeom prst="rect">
            <a:avLst/>
          </a:prstGeom>
          <a:noFill/>
        </p:spPr>
        <p:txBody>
          <a:bodyPr wrap="square" rtlCol="0">
            <a:spAutoFit/>
          </a:bodyPr>
          <a:lstStyle/>
          <a:p>
            <a:r>
              <a:rPr lang="en-US" sz="2800" b="1" i="1" dirty="0" smtClean="0">
                <a:solidFill>
                  <a:schemeClr val="bg1"/>
                </a:solidFill>
                <a:latin typeface="Arial Rounded MT Bold"/>
              </a:rPr>
              <a:t>200 gen.  </a:t>
            </a:r>
            <a:r>
              <a:rPr lang="en-US" sz="2800" b="1" i="1" dirty="0" err="1" smtClean="0">
                <a:solidFill>
                  <a:schemeClr val="bg1"/>
                </a:solidFill>
                <a:latin typeface="Arial Rounded MT Bold"/>
              </a:rPr>
              <a:t>x</a:t>
            </a:r>
            <a:r>
              <a:rPr lang="en-US" sz="2800" b="1" i="1" dirty="0" smtClean="0">
                <a:solidFill>
                  <a:schemeClr val="bg1"/>
                </a:solidFill>
                <a:latin typeface="Arial Rounded MT Bold"/>
              </a:rPr>
              <a:t>  60 errors/ gen.  =  </a:t>
            </a:r>
            <a:r>
              <a:rPr lang="en-US" sz="2800" b="1" i="1" dirty="0" err="1" smtClean="0">
                <a:solidFill>
                  <a:schemeClr val="bg1"/>
                </a:solidFill>
                <a:latin typeface="Arial Rounded MT Bold"/>
              </a:rPr>
              <a:t>abt</a:t>
            </a:r>
            <a:r>
              <a:rPr lang="en-US" sz="2800" b="1" i="1" dirty="0" smtClean="0">
                <a:solidFill>
                  <a:schemeClr val="bg1"/>
                </a:solidFill>
                <a:latin typeface="Arial Rounded MT Bold"/>
              </a:rPr>
              <a:t> 12,000 errors</a:t>
            </a:r>
          </a:p>
          <a:p>
            <a:endParaRPr lang="en-US" sz="2800" b="1" i="1" dirty="0" smtClean="0">
              <a:solidFill>
                <a:schemeClr val="bg1"/>
              </a:solidFill>
              <a:latin typeface="Arial Rounded MT Bold"/>
            </a:endParaRPr>
          </a:p>
          <a:p>
            <a:r>
              <a:rPr lang="en-US" sz="2800" b="1" i="1" dirty="0" smtClean="0">
                <a:solidFill>
                  <a:schemeClr val="bg1"/>
                </a:solidFill>
                <a:latin typeface="Arial Rounded MT Bold"/>
              </a:rPr>
              <a:t>So </a:t>
            </a:r>
            <a:r>
              <a:rPr lang="en-US" sz="2800" b="1" i="1" dirty="0" smtClean="0">
                <a:solidFill>
                  <a:srgbClr val="FFFF00"/>
                </a:solidFill>
                <a:latin typeface="Arial Rounded MT Bold"/>
              </a:rPr>
              <a:t>after 200 generations at the expected rate of mutations, we ought to find about 12,000 genetic errors in the current DNA of human populations</a:t>
            </a:r>
            <a:r>
              <a:rPr lang="en-US" sz="2800" b="1" i="1" dirty="0" smtClean="0">
                <a:solidFill>
                  <a:schemeClr val="bg1"/>
                </a:solidFill>
                <a:latin typeface="Arial Rounded MT Bold"/>
              </a:rPr>
              <a:t>. So what do we find?</a:t>
            </a:r>
          </a:p>
          <a:p>
            <a:endParaRPr lang="en-US" sz="2800" b="1" i="1" dirty="0" smtClean="0">
              <a:solidFill>
                <a:schemeClr val="bg1"/>
              </a:solidFill>
              <a:latin typeface="Arial Rounded MT Bold"/>
            </a:endParaRPr>
          </a:p>
          <a:p>
            <a:r>
              <a:rPr lang="en-US" sz="2400" i="1" dirty="0" smtClean="0">
                <a:solidFill>
                  <a:schemeClr val="bg1"/>
                </a:solidFill>
                <a:latin typeface="Arial Rounded MT Bold"/>
              </a:rPr>
              <a:t>And most of these are minor changes – non lethal to the organism, but obviously changes in the basic DNA codes. They are retained in the genetic code and reproduced over and over again. </a:t>
            </a:r>
            <a:endParaRPr lang="en-US" sz="2400" i="1" dirty="0">
              <a:solidFill>
                <a:schemeClr val="bg1"/>
              </a:solidFill>
              <a:latin typeface="Arial Rounded MT Bold"/>
            </a:endParaRPr>
          </a:p>
        </p:txBody>
      </p:sp>
      <p:sp>
        <p:nvSpPr>
          <p:cNvPr id="15" name="TextBox 14"/>
          <p:cNvSpPr txBox="1"/>
          <p:nvPr/>
        </p:nvSpPr>
        <p:spPr>
          <a:xfrm>
            <a:off x="648559" y="5277210"/>
            <a:ext cx="7431400" cy="646331"/>
          </a:xfrm>
          <a:prstGeom prst="rect">
            <a:avLst/>
          </a:prstGeom>
          <a:noFill/>
        </p:spPr>
        <p:txBody>
          <a:bodyPr wrap="square" rtlCol="0">
            <a:spAutoFit/>
          </a:bodyPr>
          <a:lstStyle/>
          <a:p>
            <a:endParaRPr lang="en-US" sz="3600" i="1" dirty="0">
              <a:solidFill>
                <a:schemeClr val="tx2">
                  <a:lumMod val="20000"/>
                  <a:lumOff val="80000"/>
                </a:schemeClr>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anim calcmode="lin" valueType="num">
                                      <p:cBhvr>
                                        <p:cTn id="8" dur="3000" fill="hold"/>
                                        <p:tgtEl>
                                          <p:spTgt spid="12"/>
                                        </p:tgtEl>
                                        <p:attrNameLst>
                                          <p:attrName>ppt_x</p:attrName>
                                        </p:attrNameLst>
                                      </p:cBhvr>
                                      <p:tavLst>
                                        <p:tav tm="0">
                                          <p:val>
                                            <p:strVal val="#ppt_x"/>
                                          </p:val>
                                        </p:tav>
                                        <p:tav tm="100000">
                                          <p:val>
                                            <p:strVal val="#ppt_x"/>
                                          </p:val>
                                        </p:tav>
                                      </p:tavLst>
                                    </p:anim>
                                    <p:anim calcmode="lin" valueType="num">
                                      <p:cBhvr>
                                        <p:cTn id="9" dur="2700" decel="100000" fill="hold"/>
                                        <p:tgtEl>
                                          <p:spTgt spid="12"/>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2"/>
                                        </p:tgtEl>
                                        <p:attrNameLst>
                                          <p:attrName>ppt_y</p:attrName>
                                        </p:attrNameLst>
                                      </p:cBhvr>
                                      <p:tavLst>
                                        <p:tav tm="0">
                                          <p:val>
                                            <p:strVal val="#ppt_y-.03"/>
                                          </p:val>
                                        </p:tav>
                                        <p:tav tm="100000">
                                          <p:val>
                                            <p:strVal val="#ppt_y"/>
                                          </p:val>
                                        </p:tav>
                                      </p:tavLst>
                                    </p:anim>
                                  </p:childTnLst>
                                </p:cTn>
                              </p:par>
                              <p:par>
                                <p:cTn id="11" presetID="9" presetClass="entr" presetSubtype="0" fill="hold" grpId="0" nodeType="withEffect" nodePh="1">
                                  <p:stCondLst>
                                    <p:cond delay="9000"/>
                                  </p:stCondLst>
                                  <p:endCondLst>
                                    <p:cond evt="begin" delay="0">
                                      <p:tn val="11"/>
                                    </p:cond>
                                  </p:end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15" name="TextBox 14"/>
          <p:cNvSpPr txBox="1"/>
          <p:nvPr/>
        </p:nvSpPr>
        <p:spPr>
          <a:xfrm>
            <a:off x="289901" y="1242918"/>
            <a:ext cx="8338141" cy="646331"/>
          </a:xfrm>
          <a:prstGeom prst="rect">
            <a:avLst/>
          </a:prstGeom>
          <a:noFill/>
        </p:spPr>
        <p:txBody>
          <a:bodyPr wrap="square" rtlCol="0">
            <a:spAutoFit/>
          </a:bodyPr>
          <a:lstStyle/>
          <a:p>
            <a:r>
              <a:rPr lang="en-US" sz="3600" i="1" dirty="0" smtClean="0">
                <a:solidFill>
                  <a:schemeClr val="tx2">
                    <a:lumMod val="20000"/>
                    <a:lumOff val="80000"/>
                  </a:schemeClr>
                </a:solidFill>
                <a:latin typeface="Arial Rounded MT Bold"/>
              </a:rPr>
              <a:t>So…how many do we actually find?</a:t>
            </a:r>
            <a:endParaRPr lang="en-US" sz="3600" i="1" dirty="0">
              <a:solidFill>
                <a:schemeClr val="tx2">
                  <a:lumMod val="20000"/>
                  <a:lumOff val="80000"/>
                </a:schemeClr>
              </a:solidFill>
              <a:latin typeface="Arial Rounded MT Bold"/>
            </a:endParaRPr>
          </a:p>
        </p:txBody>
      </p:sp>
      <p:sp>
        <p:nvSpPr>
          <p:cNvPr id="7" name="TextBox 6"/>
          <p:cNvSpPr txBox="1"/>
          <p:nvPr/>
        </p:nvSpPr>
        <p:spPr>
          <a:xfrm>
            <a:off x="289901" y="2420165"/>
            <a:ext cx="8600755" cy="2246769"/>
          </a:xfrm>
          <a:prstGeom prst="rect">
            <a:avLst/>
          </a:prstGeom>
          <a:noFill/>
        </p:spPr>
        <p:txBody>
          <a:bodyPr wrap="square" rtlCol="0">
            <a:spAutoFit/>
          </a:bodyPr>
          <a:lstStyle/>
          <a:p>
            <a:r>
              <a:rPr lang="en-US" sz="2800" i="1" dirty="0" smtClean="0">
                <a:solidFill>
                  <a:srgbClr val="FFFF00"/>
                </a:solidFill>
                <a:latin typeface="Arial Rounded MT Bold"/>
              </a:rPr>
              <a:t>About 12,000 variations from normal,  just as predicted, this would take about 6000 years.  This is solid genetic evidence for a real single couple existing about 6000 years ago….Adam and Eve!</a:t>
            </a:r>
            <a:endParaRPr lang="en-US" sz="2800" i="1" dirty="0">
              <a:solidFill>
                <a:srgbClr val="FFFF00"/>
              </a:solidFill>
              <a:latin typeface="Arial Rounded MT Bold"/>
            </a:endParaRPr>
          </a:p>
        </p:txBody>
      </p:sp>
      <p:sp>
        <p:nvSpPr>
          <p:cNvPr id="8" name="TextBox 7"/>
          <p:cNvSpPr txBox="1"/>
          <p:nvPr/>
        </p:nvSpPr>
        <p:spPr>
          <a:xfrm>
            <a:off x="0" y="4666934"/>
            <a:ext cx="9144000" cy="2246769"/>
          </a:xfrm>
          <a:prstGeom prst="rect">
            <a:avLst/>
          </a:prstGeom>
          <a:noFill/>
        </p:spPr>
        <p:txBody>
          <a:bodyPr wrap="square" rtlCol="0">
            <a:spAutoFit/>
          </a:bodyPr>
          <a:lstStyle/>
          <a:p>
            <a:r>
              <a:rPr lang="en-US" sz="2800" b="1" i="1" dirty="0" smtClean="0">
                <a:solidFill>
                  <a:schemeClr val="bg1"/>
                </a:solidFill>
                <a:latin typeface="Arial Rounded MT Bold"/>
              </a:rPr>
              <a:t>By comparison, (4 million years of evolution) would produce over 7 million mutations …probably a lethal gene load.  It is not likely that human life could survive for 120,000 generations with such a gene load!</a:t>
            </a:r>
            <a:endParaRPr lang="en-US" sz="2800" b="1"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54" presetClass="entr" presetSubtype="0" accel="100000" fill="hold" grpId="0" nodeType="withEffect">
                                  <p:stCondLst>
                                    <p:cond delay="5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strVal val="#ppt_w*0.05"/>
                                          </p:val>
                                        </p:tav>
                                        <p:tav tm="100000">
                                          <p:val>
                                            <p:strVal val="#ppt_w"/>
                                          </p:val>
                                        </p:tav>
                                      </p:tavLst>
                                    </p:anim>
                                    <p:anim calcmode="lin" valueType="num">
                                      <p:cBhvr>
                                        <p:cTn id="12" dur="3000" fill="hold"/>
                                        <p:tgtEl>
                                          <p:spTgt spid="8"/>
                                        </p:tgtEl>
                                        <p:attrNameLst>
                                          <p:attrName>ppt_h</p:attrName>
                                        </p:attrNameLst>
                                      </p:cBhvr>
                                      <p:tavLst>
                                        <p:tav tm="0">
                                          <p:val>
                                            <p:strVal val="#ppt_h"/>
                                          </p:val>
                                        </p:tav>
                                        <p:tav tm="100000">
                                          <p:val>
                                            <p:strVal val="#ppt_h"/>
                                          </p:val>
                                        </p:tav>
                                      </p:tavLst>
                                    </p:anim>
                                    <p:anim calcmode="lin" valueType="num">
                                      <p:cBhvr>
                                        <p:cTn id="13" dur="3000" fill="hold"/>
                                        <p:tgtEl>
                                          <p:spTgt spid="8"/>
                                        </p:tgtEl>
                                        <p:attrNameLst>
                                          <p:attrName>ppt_x</p:attrName>
                                        </p:attrNameLst>
                                      </p:cBhvr>
                                      <p:tavLst>
                                        <p:tav tm="0">
                                          <p:val>
                                            <p:strVal val="#ppt_x-.2"/>
                                          </p:val>
                                        </p:tav>
                                        <p:tav tm="100000">
                                          <p:val>
                                            <p:strVal val="#ppt_x"/>
                                          </p:val>
                                        </p:tav>
                                      </p:tavLst>
                                    </p:anim>
                                    <p:anim calcmode="lin" valueType="num">
                                      <p:cBhvr>
                                        <p:cTn id="14" dur="3000" fill="hold"/>
                                        <p:tgtEl>
                                          <p:spTgt spid="8"/>
                                        </p:tgtEl>
                                        <p:attrNameLst>
                                          <p:attrName>ppt_y</p:attrName>
                                        </p:attrNameLst>
                                      </p:cBhvr>
                                      <p:tavLst>
                                        <p:tav tm="0">
                                          <p:val>
                                            <p:strVal val="#ppt_y"/>
                                          </p:val>
                                        </p:tav>
                                        <p:tav tm="100000">
                                          <p:val>
                                            <p:strVal val="#ppt_y"/>
                                          </p:val>
                                        </p:tav>
                                      </p:tavLst>
                                    </p:anim>
                                    <p:animEffect transition="in" filter="fade">
                                      <p:cBhvr>
                                        <p:cTn id="1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15" name="TextBox 14"/>
          <p:cNvSpPr txBox="1"/>
          <p:nvPr/>
        </p:nvSpPr>
        <p:spPr>
          <a:xfrm>
            <a:off x="289901" y="365754"/>
            <a:ext cx="8338141" cy="2308324"/>
          </a:xfrm>
          <a:prstGeom prst="rect">
            <a:avLst/>
          </a:prstGeom>
          <a:noFill/>
        </p:spPr>
        <p:txBody>
          <a:bodyPr wrap="square" rtlCol="0">
            <a:spAutoFit/>
          </a:bodyPr>
          <a:lstStyle/>
          <a:p>
            <a:r>
              <a:rPr lang="en-US" sz="3600" i="1" dirty="0" smtClean="0">
                <a:solidFill>
                  <a:schemeClr val="tx2">
                    <a:lumMod val="20000"/>
                    <a:lumOff val="80000"/>
                  </a:schemeClr>
                </a:solidFill>
                <a:latin typeface="Arial Rounded MT Bold"/>
              </a:rPr>
              <a:t>Thus we provide strong evidence that Mankind has been on the earth about 200 generations from the fall in the garden, and... </a:t>
            </a:r>
            <a:endParaRPr lang="en-US" sz="3600" i="1" dirty="0">
              <a:solidFill>
                <a:schemeClr val="tx2">
                  <a:lumMod val="20000"/>
                  <a:lumOff val="80000"/>
                </a:schemeClr>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pic>
        <p:nvPicPr>
          <p:cNvPr id="10" name="Picture 9" descr="Screen shot 2021-01-06 at 2.56.42 AM.png"/>
          <p:cNvPicPr>
            <a:picLocks noChangeAspect="1"/>
          </p:cNvPicPr>
          <p:nvPr/>
        </p:nvPicPr>
        <p:blipFill>
          <a:blip r:embed="rId3"/>
          <a:stretch>
            <a:fillRect/>
          </a:stretch>
        </p:blipFill>
        <p:spPr>
          <a:xfrm>
            <a:off x="1601365" y="2624846"/>
            <a:ext cx="6127180" cy="3802725"/>
          </a:xfrm>
          <a:prstGeom prst="rect">
            <a:avLst/>
          </a:prstGeom>
        </p:spPr>
      </p:pic>
      <p:sp>
        <p:nvSpPr>
          <p:cNvPr id="11" name="TextBox 10"/>
          <p:cNvSpPr txBox="1"/>
          <p:nvPr/>
        </p:nvSpPr>
        <p:spPr>
          <a:xfrm>
            <a:off x="1601365" y="2624846"/>
            <a:ext cx="6519129" cy="954107"/>
          </a:xfrm>
          <a:prstGeom prst="rect">
            <a:avLst/>
          </a:prstGeom>
          <a:noFill/>
        </p:spPr>
        <p:txBody>
          <a:bodyPr wrap="square" rtlCol="0">
            <a:spAutoFit/>
          </a:bodyPr>
          <a:lstStyle/>
          <a:p>
            <a:r>
              <a:rPr lang="en-US" sz="2400" b="1" i="1" dirty="0" smtClean="0">
                <a:solidFill>
                  <a:srgbClr val="0000FF"/>
                </a:solidFill>
                <a:latin typeface="Arial Rounded MT Bold"/>
              </a:rPr>
              <a:t>			  </a:t>
            </a:r>
            <a:r>
              <a:rPr lang="en-US" sz="2800" b="1" i="1" dirty="0" smtClean="0">
                <a:solidFill>
                  <a:srgbClr val="0000FF"/>
                </a:solidFill>
                <a:latin typeface="Arial Rounded MT Bold"/>
              </a:rPr>
              <a:t>The fall is real because 				Adam and Eve were  real .</a:t>
            </a:r>
            <a:endParaRPr lang="en-US" sz="2800" b="1" i="1" dirty="0">
              <a:solidFill>
                <a:srgbClr val="0000FF"/>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style.rotation</p:attrName>
                                        </p:attrNameLst>
                                      </p:cBhvr>
                                      <p:tavLst>
                                        <p:tav tm="0">
                                          <p:val>
                                            <p:fltVal val="720"/>
                                          </p:val>
                                        </p:tav>
                                        <p:tav tm="100000">
                                          <p:val>
                                            <p:fltVal val="0"/>
                                          </p:val>
                                        </p:tav>
                                      </p:tavLst>
                                    </p:anim>
                                    <p:anim calcmode="lin" valueType="num">
                                      <p:cBhvr>
                                        <p:cTn id="9" dur="2000" fill="hold"/>
                                        <p:tgtEl>
                                          <p:spTgt spid="15"/>
                                        </p:tgtEl>
                                        <p:attrNameLst>
                                          <p:attrName>ppt_h</p:attrName>
                                        </p:attrNameLst>
                                      </p:cBhvr>
                                      <p:tavLst>
                                        <p:tav tm="0">
                                          <p:val>
                                            <p:fltVal val="0"/>
                                          </p:val>
                                        </p:tav>
                                        <p:tav tm="100000">
                                          <p:val>
                                            <p:strVal val="#ppt_h"/>
                                          </p:val>
                                        </p:tav>
                                      </p:tavLst>
                                    </p:anim>
                                    <p:anim calcmode="lin" valueType="num">
                                      <p:cBhvr>
                                        <p:cTn id="10" dur="2000" fill="hold"/>
                                        <p:tgtEl>
                                          <p:spTgt spid="15"/>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style.rotation</p:attrName>
                                        </p:attrNameLst>
                                      </p:cBhvr>
                                      <p:tavLst>
                                        <p:tav tm="0">
                                          <p:val>
                                            <p:fltVal val="720"/>
                                          </p:val>
                                        </p:tav>
                                        <p:tav tm="100000">
                                          <p:val>
                                            <p:fltVal val="0"/>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 calcmode="lin" valueType="num">
                                      <p:cBhvr>
                                        <p:cTn id="16" dur="2000" fill="hold"/>
                                        <p:tgtEl>
                                          <p:spTgt spid="10"/>
                                        </p:tgtEl>
                                        <p:attrNameLst>
                                          <p:attrName>ppt_w</p:attrName>
                                        </p:attrNameLst>
                                      </p:cBhvr>
                                      <p:tavLst>
                                        <p:tav tm="0">
                                          <p:val>
                                            <p:fltVal val="0"/>
                                          </p:val>
                                        </p:tav>
                                        <p:tav tm="100000">
                                          <p:val>
                                            <p:strVal val="#ppt_w"/>
                                          </p:val>
                                        </p:tav>
                                      </p:tavLst>
                                    </p:anim>
                                  </p:childTnLst>
                                </p:cTn>
                              </p:par>
                              <p:par>
                                <p:cTn id="17" presetID="26" presetClass="entr" presetSubtype="0" fill="hold" grpId="0" nodeType="withEffect">
                                  <p:stCondLst>
                                    <p:cond delay="600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870">
                                          <p:stCondLst>
                                            <p:cond delay="0"/>
                                          </p:stCondLst>
                                        </p:cTn>
                                        <p:tgtEl>
                                          <p:spTgt spid="11"/>
                                        </p:tgtEl>
                                      </p:cBhvr>
                                    </p:animEffect>
                                    <p:anim calcmode="lin" valueType="num">
                                      <p:cBhvr>
                                        <p:cTn id="20" dur="273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99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996" tmFilter="0, 0; 0.125,0.2665; 0.25,0.4; 0.375,0.465; 0.5,0.5;  0.625,0.535; 0.75,0.6; 0.875,0.7335; 1,1">
                                          <p:stCondLst>
                                            <p:cond delay="996"/>
                                          </p:stCondLst>
                                        </p:cTn>
                                        <p:tgtEl>
                                          <p:spTgt spid="11"/>
                                        </p:tgtEl>
                                        <p:attrNameLst>
                                          <p:attrName>ppt_y</p:attrName>
                                        </p:attrNameLst>
                                      </p:cBhvr>
                                      <p:tavLst>
                                        <p:tav tm="0" fmla="#ppt_y-sin(pi*$)/9">
                                          <p:val>
                                            <p:fltVal val="0"/>
                                          </p:val>
                                        </p:tav>
                                        <p:tav tm="100000">
                                          <p:val>
                                            <p:fltVal val="1"/>
                                          </p:val>
                                        </p:tav>
                                      </p:tavLst>
                                    </p:anim>
                                    <p:anim calcmode="lin" valueType="num">
                                      <p:cBhvr>
                                        <p:cTn id="23" dur="498" tmFilter="0, 0; 0.125,0.2665; 0.25,0.4; 0.375,0.465; 0.5,0.5;  0.625,0.535; 0.75,0.6; 0.875,0.7335; 1,1">
                                          <p:stCondLst>
                                            <p:cond delay="1986"/>
                                          </p:stCondLst>
                                        </p:cTn>
                                        <p:tgtEl>
                                          <p:spTgt spid="11"/>
                                        </p:tgtEl>
                                        <p:attrNameLst>
                                          <p:attrName>ppt_y</p:attrName>
                                        </p:attrNameLst>
                                      </p:cBhvr>
                                      <p:tavLst>
                                        <p:tav tm="0" fmla="#ppt_y-sin(pi*$)/27">
                                          <p:val>
                                            <p:fltVal val="0"/>
                                          </p:val>
                                        </p:tav>
                                        <p:tav tm="100000">
                                          <p:val>
                                            <p:fltVal val="1"/>
                                          </p:val>
                                        </p:tav>
                                      </p:tavLst>
                                    </p:anim>
                                    <p:anim calcmode="lin" valueType="num">
                                      <p:cBhvr>
                                        <p:cTn id="24" dur="246" tmFilter="0, 0; 0.125,0.2665; 0.25,0.4; 0.375,0.465; 0.5,0.5;  0.625,0.535; 0.75,0.6; 0.875,0.7335; 1,1">
                                          <p:stCondLst>
                                            <p:cond delay="2484"/>
                                          </p:stCondLst>
                                        </p:cTn>
                                        <p:tgtEl>
                                          <p:spTgt spid="11"/>
                                        </p:tgtEl>
                                        <p:attrNameLst>
                                          <p:attrName>ppt_y</p:attrName>
                                        </p:attrNameLst>
                                      </p:cBhvr>
                                      <p:tavLst>
                                        <p:tav tm="0" fmla="#ppt_y-sin(pi*$)/81">
                                          <p:val>
                                            <p:fltVal val="0"/>
                                          </p:val>
                                        </p:tav>
                                        <p:tav tm="100000">
                                          <p:val>
                                            <p:fltVal val="1"/>
                                          </p:val>
                                        </p:tav>
                                      </p:tavLst>
                                    </p:anim>
                                    <p:animScale>
                                      <p:cBhvr>
                                        <p:cTn id="25" dur="39">
                                          <p:stCondLst>
                                            <p:cond delay="975"/>
                                          </p:stCondLst>
                                        </p:cTn>
                                        <p:tgtEl>
                                          <p:spTgt spid="11"/>
                                        </p:tgtEl>
                                      </p:cBhvr>
                                      <p:to x="100000" y="60000"/>
                                    </p:animScale>
                                    <p:animScale>
                                      <p:cBhvr>
                                        <p:cTn id="26" dur="249" decel="50000">
                                          <p:stCondLst>
                                            <p:cond delay="1014"/>
                                          </p:stCondLst>
                                        </p:cTn>
                                        <p:tgtEl>
                                          <p:spTgt spid="11"/>
                                        </p:tgtEl>
                                      </p:cBhvr>
                                      <p:to x="100000" y="100000"/>
                                    </p:animScale>
                                    <p:animScale>
                                      <p:cBhvr>
                                        <p:cTn id="27" dur="39">
                                          <p:stCondLst>
                                            <p:cond delay="1968"/>
                                          </p:stCondLst>
                                        </p:cTn>
                                        <p:tgtEl>
                                          <p:spTgt spid="11"/>
                                        </p:tgtEl>
                                      </p:cBhvr>
                                      <p:to x="100000" y="80000"/>
                                    </p:animScale>
                                    <p:animScale>
                                      <p:cBhvr>
                                        <p:cTn id="28" dur="249" decel="50000">
                                          <p:stCondLst>
                                            <p:cond delay="2007"/>
                                          </p:stCondLst>
                                        </p:cTn>
                                        <p:tgtEl>
                                          <p:spTgt spid="11"/>
                                        </p:tgtEl>
                                      </p:cBhvr>
                                      <p:to x="100000" y="100000"/>
                                    </p:animScale>
                                    <p:animScale>
                                      <p:cBhvr>
                                        <p:cTn id="29" dur="39">
                                          <p:stCondLst>
                                            <p:cond delay="2463"/>
                                          </p:stCondLst>
                                        </p:cTn>
                                        <p:tgtEl>
                                          <p:spTgt spid="11"/>
                                        </p:tgtEl>
                                      </p:cBhvr>
                                      <p:to x="100000" y="90000"/>
                                    </p:animScale>
                                    <p:animScale>
                                      <p:cBhvr>
                                        <p:cTn id="30" dur="249" decel="50000">
                                          <p:stCondLst>
                                            <p:cond delay="2502"/>
                                          </p:stCondLst>
                                        </p:cTn>
                                        <p:tgtEl>
                                          <p:spTgt spid="11"/>
                                        </p:tgtEl>
                                      </p:cBhvr>
                                      <p:to x="100000" y="100000"/>
                                    </p:animScale>
                                    <p:animScale>
                                      <p:cBhvr>
                                        <p:cTn id="31" dur="39">
                                          <p:stCondLst>
                                            <p:cond delay="2712"/>
                                          </p:stCondLst>
                                        </p:cTn>
                                        <p:tgtEl>
                                          <p:spTgt spid="11"/>
                                        </p:tgtEl>
                                      </p:cBhvr>
                                      <p:to x="100000" y="95000"/>
                                    </p:animScale>
                                    <p:animScale>
                                      <p:cBhvr>
                                        <p:cTn id="32" dur="249" decel="50000">
                                          <p:stCondLst>
                                            <p:cond delay="2751"/>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15" name="TextBox 14"/>
          <p:cNvSpPr txBox="1"/>
          <p:nvPr/>
        </p:nvSpPr>
        <p:spPr>
          <a:xfrm>
            <a:off x="543710" y="42588"/>
            <a:ext cx="7738924" cy="1200329"/>
          </a:xfrm>
          <a:prstGeom prst="rect">
            <a:avLst/>
          </a:prstGeom>
          <a:noFill/>
        </p:spPr>
        <p:txBody>
          <a:bodyPr wrap="square" rtlCol="0">
            <a:spAutoFit/>
          </a:bodyPr>
          <a:lstStyle/>
          <a:p>
            <a:r>
              <a:rPr lang="en-US" sz="3600" i="1" dirty="0" smtClean="0">
                <a:solidFill>
                  <a:schemeClr val="tx2">
                    <a:lumMod val="20000"/>
                    <a:lumOff val="80000"/>
                  </a:schemeClr>
                </a:solidFill>
                <a:latin typeface="Arial Rounded MT Bold"/>
              </a:rPr>
              <a:t>This puts Creation, about 4000 BC</a:t>
            </a:r>
          </a:p>
          <a:p>
            <a:r>
              <a:rPr lang="en-US" sz="3600" i="1" dirty="0" smtClean="0">
                <a:solidFill>
                  <a:schemeClr val="tx2">
                    <a:lumMod val="20000"/>
                    <a:lumOff val="80000"/>
                  </a:schemeClr>
                </a:solidFill>
                <a:latin typeface="Arial Rounded MT Bold"/>
              </a:rPr>
              <a:t> </a:t>
            </a:r>
            <a:r>
              <a:rPr lang="en-US" sz="2000" i="1" dirty="0" smtClean="0">
                <a:solidFill>
                  <a:schemeClr val="tx2">
                    <a:lumMod val="20000"/>
                    <a:lumOff val="80000"/>
                  </a:schemeClr>
                </a:solidFill>
                <a:latin typeface="Arial Rounded MT Bold"/>
              </a:rPr>
              <a:t>About 2000 years before Christ – 6000 years total time . </a:t>
            </a:r>
            <a:endParaRPr lang="en-US" sz="3600" i="1" dirty="0">
              <a:solidFill>
                <a:schemeClr val="tx2">
                  <a:lumMod val="20000"/>
                  <a:lumOff val="80000"/>
                </a:schemeClr>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3" name="TextBox 12"/>
          <p:cNvSpPr txBox="1"/>
          <p:nvPr/>
        </p:nvSpPr>
        <p:spPr>
          <a:xfrm>
            <a:off x="851234" y="1251238"/>
            <a:ext cx="7431400" cy="584776"/>
          </a:xfrm>
          <a:prstGeom prst="rect">
            <a:avLst/>
          </a:prstGeom>
          <a:noFill/>
        </p:spPr>
        <p:txBody>
          <a:bodyPr wrap="square" rtlCol="0">
            <a:spAutoFit/>
          </a:bodyPr>
          <a:lstStyle/>
          <a:p>
            <a:r>
              <a:rPr lang="en-US" sz="3200" i="1" dirty="0" smtClean="0">
                <a:solidFill>
                  <a:schemeClr val="tx2">
                    <a:lumMod val="20000"/>
                    <a:lumOff val="80000"/>
                  </a:schemeClr>
                </a:solidFill>
                <a:latin typeface="Arial Rounded MT Bold"/>
              </a:rPr>
              <a:t>Noah’s Flood….about 2500 BC</a:t>
            </a:r>
            <a:endParaRPr lang="en-US" sz="3200" i="1" dirty="0">
              <a:solidFill>
                <a:schemeClr val="tx2">
                  <a:lumMod val="20000"/>
                  <a:lumOff val="80000"/>
                </a:schemeClr>
              </a:solidFill>
              <a:latin typeface="Arial Rounded MT Bold"/>
            </a:endParaRPr>
          </a:p>
        </p:txBody>
      </p:sp>
      <p:pic>
        <p:nvPicPr>
          <p:cNvPr id="14" name="Picture 13" descr="Screen shot 2021-01-06 at 5.04.13 PM.png"/>
          <p:cNvPicPr>
            <a:picLocks noChangeAspect="1"/>
          </p:cNvPicPr>
          <p:nvPr/>
        </p:nvPicPr>
        <p:blipFill>
          <a:blip r:embed="rId3"/>
          <a:stretch>
            <a:fillRect/>
          </a:stretch>
        </p:blipFill>
        <p:spPr>
          <a:xfrm>
            <a:off x="543710" y="2186354"/>
            <a:ext cx="8084333" cy="4378330"/>
          </a:xfrm>
          <a:prstGeom prst="rect">
            <a:avLst/>
          </a:prstGeom>
        </p:spPr>
      </p:pic>
      <p:sp>
        <p:nvSpPr>
          <p:cNvPr id="16" name="TextBox 15"/>
          <p:cNvSpPr txBox="1"/>
          <p:nvPr/>
        </p:nvSpPr>
        <p:spPr>
          <a:xfrm>
            <a:off x="851234" y="5398800"/>
            <a:ext cx="7431400" cy="1200328"/>
          </a:xfrm>
          <a:prstGeom prst="rect">
            <a:avLst/>
          </a:prstGeom>
          <a:noFill/>
        </p:spPr>
        <p:txBody>
          <a:bodyPr wrap="square" rtlCol="0">
            <a:spAutoFit/>
          </a:bodyPr>
          <a:lstStyle/>
          <a:p>
            <a:r>
              <a:rPr lang="en-US" sz="2400" i="1" dirty="0" smtClean="0">
                <a:solidFill>
                  <a:schemeClr val="bg1"/>
                </a:solidFill>
                <a:latin typeface="Arial Rounded MT Bold"/>
              </a:rPr>
              <a:t>After the fall….mankind got progressively worse and worse…by Genesis 6 …God lamented that He had created Man. </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400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2000"/>
                                        <p:tgtEl>
                                          <p:spTgt spid="15"/>
                                        </p:tgtEl>
                                      </p:cBhvr>
                                    </p:animEffect>
                                  </p:childTnLst>
                                </p:cTn>
                              </p:par>
                              <p:par>
                                <p:cTn id="12" presetID="9" presetClass="entr" presetSubtype="0" fill="hold" grpId="0" nodeType="withEffect">
                                  <p:stCondLst>
                                    <p:cond delay="80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2000"/>
                                        <p:tgtEl>
                                          <p:spTgt spid="13"/>
                                        </p:tgtEl>
                                      </p:cBhvr>
                                    </p:animEffect>
                                  </p:childTnLst>
                                </p:cTn>
                              </p:par>
                              <p:par>
                                <p:cTn id="15" presetID="27" presetClass="entr" presetSubtype="0" fill="hold" grpId="0" nodeType="withEffect">
                                  <p:stCondLst>
                                    <p:cond delay="12000"/>
                                  </p:stCondLst>
                                  <p:iterate type="lt">
                                    <p:tmPct val="50000"/>
                                  </p:iterate>
                                  <p:childTnLst>
                                    <p:set>
                                      <p:cBhvr>
                                        <p:cTn id="16" dur="1" fill="hold">
                                          <p:stCondLst>
                                            <p:cond delay="0"/>
                                          </p:stCondLst>
                                        </p:cTn>
                                        <p:tgtEl>
                                          <p:spTgt spid="16"/>
                                        </p:tgtEl>
                                        <p:attrNameLst>
                                          <p:attrName>style.visibility</p:attrName>
                                        </p:attrNameLst>
                                      </p:cBhvr>
                                      <p:to>
                                        <p:strVal val="visible"/>
                                      </p:to>
                                    </p:set>
                                    <p:anim calcmode="discrete" valueType="clr">
                                      <p:cBhvr override="childStyle">
                                        <p:cTn id="1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6"/>
                                        </p:tgtEl>
                                        <p:attrNameLst>
                                          <p:attrName>fillcolor</p:attrName>
                                        </p:attrNameLst>
                                      </p:cBhvr>
                                      <p:tavLst>
                                        <p:tav tm="0">
                                          <p:val>
                                            <p:clrVal>
                                              <a:schemeClr val="accent2"/>
                                            </p:clrVal>
                                          </p:val>
                                        </p:tav>
                                        <p:tav tm="50000">
                                          <p:val>
                                            <p:clrVal>
                                              <a:schemeClr val="hlink"/>
                                            </p:clrVal>
                                          </p:val>
                                        </p:tav>
                                      </p:tavLst>
                                    </p:anim>
                                    <p:set>
                                      <p:cBhvr>
                                        <p:cTn id="19"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6"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15" name="TextBox 14"/>
          <p:cNvSpPr txBox="1"/>
          <p:nvPr/>
        </p:nvSpPr>
        <p:spPr>
          <a:xfrm>
            <a:off x="851234" y="42588"/>
            <a:ext cx="7431400" cy="646331"/>
          </a:xfrm>
          <a:prstGeom prst="rect">
            <a:avLst/>
          </a:prstGeom>
          <a:noFill/>
        </p:spPr>
        <p:txBody>
          <a:bodyPr wrap="square" rtlCol="0">
            <a:spAutoFit/>
          </a:bodyPr>
          <a:lstStyle/>
          <a:p>
            <a:endParaRPr lang="en-US" sz="3600" i="1" dirty="0">
              <a:solidFill>
                <a:schemeClr val="tx2">
                  <a:lumMod val="20000"/>
                  <a:lumOff val="80000"/>
                </a:schemeClr>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3" name="TextBox 12"/>
          <p:cNvSpPr txBox="1"/>
          <p:nvPr/>
        </p:nvSpPr>
        <p:spPr>
          <a:xfrm>
            <a:off x="851234" y="1251238"/>
            <a:ext cx="7431400" cy="584776"/>
          </a:xfrm>
          <a:prstGeom prst="rect">
            <a:avLst/>
          </a:prstGeom>
          <a:noFill/>
        </p:spPr>
        <p:txBody>
          <a:bodyPr wrap="square" rtlCol="0">
            <a:spAutoFit/>
          </a:bodyPr>
          <a:lstStyle/>
          <a:p>
            <a:endParaRPr lang="en-US" sz="3200" i="1" dirty="0">
              <a:solidFill>
                <a:schemeClr val="tx2">
                  <a:lumMod val="20000"/>
                  <a:lumOff val="80000"/>
                </a:schemeClr>
              </a:solidFill>
              <a:latin typeface="Arial Rounded MT Bold"/>
            </a:endParaRPr>
          </a:p>
        </p:txBody>
      </p:sp>
      <p:pic>
        <p:nvPicPr>
          <p:cNvPr id="14" name="Picture 13" descr="Screen shot 2021-01-06 at 5.04.13 PM.png"/>
          <p:cNvPicPr>
            <a:picLocks noChangeAspect="1"/>
          </p:cNvPicPr>
          <p:nvPr/>
        </p:nvPicPr>
        <p:blipFill>
          <a:blip r:embed="rId3"/>
          <a:stretch>
            <a:fillRect/>
          </a:stretch>
        </p:blipFill>
        <p:spPr>
          <a:xfrm>
            <a:off x="543710" y="2186354"/>
            <a:ext cx="8084333" cy="4378330"/>
          </a:xfrm>
          <a:prstGeom prst="rect">
            <a:avLst/>
          </a:prstGeom>
        </p:spPr>
      </p:pic>
      <p:sp>
        <p:nvSpPr>
          <p:cNvPr id="16" name="TextBox 15"/>
          <p:cNvSpPr txBox="1"/>
          <p:nvPr/>
        </p:nvSpPr>
        <p:spPr>
          <a:xfrm>
            <a:off x="289902" y="5106770"/>
            <a:ext cx="8338140" cy="1631216"/>
          </a:xfrm>
          <a:prstGeom prst="rect">
            <a:avLst/>
          </a:prstGeom>
          <a:noFill/>
        </p:spPr>
        <p:txBody>
          <a:bodyPr wrap="square" rtlCol="0">
            <a:spAutoFit/>
          </a:bodyPr>
          <a:lstStyle/>
          <a:p>
            <a:r>
              <a:rPr lang="en-US" sz="2400" b="1" i="1" dirty="0" smtClean="0">
                <a:solidFill>
                  <a:schemeClr val="bg1"/>
                </a:solidFill>
                <a:latin typeface="Arial Rounded MT Bold"/>
              </a:rPr>
              <a:t>And God decided to destroy all flesh on the earth…</a:t>
            </a:r>
            <a:r>
              <a:rPr lang="en-US" sz="2400" b="1" i="1" dirty="0" smtClean="0">
                <a:solidFill>
                  <a:srgbClr val="FFFF00"/>
                </a:solidFill>
                <a:latin typeface="Arial Rounded MT Bold"/>
              </a:rPr>
              <a:t>and by this time human flesh had even become mingled with “strange” flesh, men were mating sinfully with fallen angels</a:t>
            </a:r>
            <a:r>
              <a:rPr lang="en-US" sz="2800" b="1" i="1" dirty="0" smtClean="0">
                <a:solidFill>
                  <a:srgbClr val="FFFF00"/>
                </a:solidFill>
                <a:latin typeface="Arial Rounded MT Bold"/>
              </a:rPr>
              <a:t>. </a:t>
            </a:r>
            <a:endParaRPr lang="en-US" sz="2800" b="1"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15" name="TextBox 14"/>
          <p:cNvSpPr txBox="1"/>
          <p:nvPr/>
        </p:nvSpPr>
        <p:spPr>
          <a:xfrm>
            <a:off x="851234" y="42588"/>
            <a:ext cx="7431400" cy="646331"/>
          </a:xfrm>
          <a:prstGeom prst="rect">
            <a:avLst/>
          </a:prstGeom>
          <a:noFill/>
        </p:spPr>
        <p:txBody>
          <a:bodyPr wrap="square" rtlCol="0">
            <a:spAutoFit/>
          </a:bodyPr>
          <a:lstStyle/>
          <a:p>
            <a:endParaRPr lang="en-US" sz="3600" i="1" dirty="0">
              <a:solidFill>
                <a:schemeClr val="tx2">
                  <a:lumMod val="20000"/>
                  <a:lumOff val="80000"/>
                </a:schemeClr>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185036" y="685800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3" name="TextBox 12"/>
          <p:cNvSpPr txBox="1"/>
          <p:nvPr/>
        </p:nvSpPr>
        <p:spPr>
          <a:xfrm>
            <a:off x="851234" y="1251238"/>
            <a:ext cx="7431400" cy="584776"/>
          </a:xfrm>
          <a:prstGeom prst="rect">
            <a:avLst/>
          </a:prstGeom>
          <a:noFill/>
        </p:spPr>
        <p:txBody>
          <a:bodyPr wrap="square" rtlCol="0">
            <a:spAutoFit/>
          </a:bodyPr>
          <a:lstStyle/>
          <a:p>
            <a:endParaRPr lang="en-US" sz="3200" i="1" dirty="0">
              <a:solidFill>
                <a:schemeClr val="tx2">
                  <a:lumMod val="20000"/>
                  <a:lumOff val="80000"/>
                </a:schemeClr>
              </a:solidFill>
              <a:latin typeface="Arial Rounded MT Bold"/>
            </a:endParaRPr>
          </a:p>
        </p:txBody>
      </p:sp>
      <p:pic>
        <p:nvPicPr>
          <p:cNvPr id="18" name="Picture 17" descr="Screen shot 2021-02-12 at 1.42.28 PM.png"/>
          <p:cNvPicPr>
            <a:picLocks noChangeAspect="1"/>
          </p:cNvPicPr>
          <p:nvPr/>
        </p:nvPicPr>
        <p:blipFill>
          <a:blip r:embed="rId3"/>
          <a:stretch>
            <a:fillRect/>
          </a:stretch>
        </p:blipFill>
        <p:spPr>
          <a:xfrm>
            <a:off x="0" y="0"/>
            <a:ext cx="9144000" cy="7017093"/>
          </a:xfrm>
          <a:prstGeom prst="rect">
            <a:avLst/>
          </a:prstGeom>
        </p:spPr>
      </p:pic>
      <p:sp>
        <p:nvSpPr>
          <p:cNvPr id="19" name="TextBox 18"/>
          <p:cNvSpPr txBox="1"/>
          <p:nvPr/>
        </p:nvSpPr>
        <p:spPr>
          <a:xfrm>
            <a:off x="289903" y="6249697"/>
            <a:ext cx="2788583" cy="461665"/>
          </a:xfrm>
          <a:prstGeom prst="rect">
            <a:avLst/>
          </a:prstGeom>
          <a:noFill/>
        </p:spPr>
        <p:txBody>
          <a:bodyPr wrap="square" rtlCol="0">
            <a:spAutoFit/>
          </a:bodyPr>
          <a:lstStyle/>
          <a:p>
            <a:r>
              <a:rPr lang="en-US" sz="2400" i="1" dirty="0" smtClean="0">
                <a:solidFill>
                  <a:srgbClr val="0000FF"/>
                </a:solidFill>
                <a:latin typeface="Arial Rounded MT Bold"/>
              </a:rPr>
              <a:t>   Genesis 6:1-3</a:t>
            </a:r>
            <a:endParaRPr lang="en-US" sz="2400" i="1" dirty="0">
              <a:solidFill>
                <a:srgbClr val="0000FF"/>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 calcmode="lin" valueType="num">
                                      <p:cBhvr>
                                        <p:cTn id="7" dur="3000" fill="hold"/>
                                        <p:tgtEl>
                                          <p:spTgt spid="18"/>
                                        </p:tgtEl>
                                        <p:attrNameLst>
                                          <p:attrName>ppt_w</p:attrName>
                                        </p:attrNameLst>
                                      </p:cBhvr>
                                      <p:tavLst>
                                        <p:tav tm="0">
                                          <p:val>
                                            <p:fltVal val="0"/>
                                          </p:val>
                                        </p:tav>
                                        <p:tav tm="100000">
                                          <p:val>
                                            <p:strVal val="#ppt_w"/>
                                          </p:val>
                                        </p:tav>
                                      </p:tavLst>
                                    </p:anim>
                                    <p:anim calcmode="lin" valueType="num">
                                      <p:cBhvr>
                                        <p:cTn id="8" dur="3000" fill="hold"/>
                                        <p:tgtEl>
                                          <p:spTgt spid="18"/>
                                        </p:tgtEl>
                                        <p:attrNameLst>
                                          <p:attrName>ppt_h</p:attrName>
                                        </p:attrNameLst>
                                      </p:cBhvr>
                                      <p:tavLst>
                                        <p:tav tm="0">
                                          <p:val>
                                            <p:fltVal val="0"/>
                                          </p:val>
                                        </p:tav>
                                        <p:tav tm="100000">
                                          <p:val>
                                            <p:strVal val="#ppt_h"/>
                                          </p:val>
                                        </p:tav>
                                      </p:tavLst>
                                    </p:anim>
                                    <p:anim calcmode="lin" valueType="num">
                                      <p:cBhvr>
                                        <p:cTn id="9" dur="3000" fill="hold"/>
                                        <p:tgtEl>
                                          <p:spTgt spid="18"/>
                                        </p:tgtEl>
                                        <p:attrNameLst>
                                          <p:attrName>style.rotation</p:attrName>
                                        </p:attrNameLst>
                                      </p:cBhvr>
                                      <p:tavLst>
                                        <p:tav tm="0">
                                          <p:val>
                                            <p:fltVal val="90"/>
                                          </p:val>
                                        </p:tav>
                                        <p:tav tm="100000">
                                          <p:val>
                                            <p:fltVal val="0"/>
                                          </p:val>
                                        </p:tav>
                                      </p:tavLst>
                                    </p:anim>
                                    <p:animEffect transition="in" filter="fade">
                                      <p:cBhvr>
                                        <p:cTn id="10" dur="3000"/>
                                        <p:tgtEl>
                                          <p:spTgt spid="18"/>
                                        </p:tgtEl>
                                      </p:cBhvr>
                                    </p:animEffect>
                                  </p:childTnLst>
                                </p:cTn>
                              </p:par>
                              <p:par>
                                <p:cTn id="11" presetID="9" presetClass="exit" presetSubtype="0" fill="hold" nodeType="withEffect">
                                  <p:stCondLst>
                                    <p:cond delay="45000"/>
                                  </p:stCondLst>
                                  <p:iterate type="lt">
                                    <p:tmPct val="0"/>
                                  </p:iterate>
                                  <p:childTnLst>
                                    <p:animEffect transition="out" filter="dissolv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2" presetClass="entr" presetSubtype="9" accel="50000" decel="50000" fill="hold" grpId="0" nodeType="withEffect">
                                  <p:stCondLst>
                                    <p:cond delay="300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2000" fill="hold"/>
                                        <p:tgtEl>
                                          <p:spTgt spid="19"/>
                                        </p:tgtEl>
                                        <p:attrNameLst>
                                          <p:attrName>ppt_x</p:attrName>
                                        </p:attrNameLst>
                                      </p:cBhvr>
                                      <p:tavLst>
                                        <p:tav tm="0">
                                          <p:val>
                                            <p:strVal val="0-#ppt_w/2"/>
                                          </p:val>
                                        </p:tav>
                                        <p:tav tm="100000">
                                          <p:val>
                                            <p:strVal val="#ppt_x"/>
                                          </p:val>
                                        </p:tav>
                                      </p:tavLst>
                                    </p:anim>
                                    <p:anim calcmode="lin" valueType="num">
                                      <p:cBhvr additive="base">
                                        <p:cTn id="17" dur="2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15" name="TextBox 14"/>
          <p:cNvSpPr txBox="1"/>
          <p:nvPr/>
        </p:nvSpPr>
        <p:spPr>
          <a:xfrm>
            <a:off x="851234" y="42588"/>
            <a:ext cx="7431400" cy="646331"/>
          </a:xfrm>
          <a:prstGeom prst="rect">
            <a:avLst/>
          </a:prstGeom>
          <a:noFill/>
        </p:spPr>
        <p:txBody>
          <a:bodyPr wrap="square" rtlCol="0">
            <a:spAutoFit/>
          </a:bodyPr>
          <a:lstStyle/>
          <a:p>
            <a:endParaRPr lang="en-US" sz="3600" i="1" dirty="0">
              <a:solidFill>
                <a:schemeClr val="tx2">
                  <a:lumMod val="20000"/>
                  <a:lumOff val="80000"/>
                </a:schemeClr>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185036" y="685800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3" name="TextBox 12"/>
          <p:cNvSpPr txBox="1"/>
          <p:nvPr/>
        </p:nvSpPr>
        <p:spPr>
          <a:xfrm>
            <a:off x="851234" y="1251238"/>
            <a:ext cx="7431400" cy="584776"/>
          </a:xfrm>
          <a:prstGeom prst="rect">
            <a:avLst/>
          </a:prstGeom>
          <a:noFill/>
        </p:spPr>
        <p:txBody>
          <a:bodyPr wrap="square" rtlCol="0">
            <a:spAutoFit/>
          </a:bodyPr>
          <a:lstStyle/>
          <a:p>
            <a:endParaRPr lang="en-US" sz="3200" i="1" dirty="0">
              <a:solidFill>
                <a:schemeClr val="tx2">
                  <a:lumMod val="20000"/>
                  <a:lumOff val="80000"/>
                </a:schemeClr>
              </a:solidFill>
              <a:latin typeface="Arial Rounded MT Bold"/>
            </a:endParaRPr>
          </a:p>
        </p:txBody>
      </p:sp>
      <p:sp>
        <p:nvSpPr>
          <p:cNvPr id="19" name="TextBox 18"/>
          <p:cNvSpPr txBox="1"/>
          <p:nvPr/>
        </p:nvSpPr>
        <p:spPr>
          <a:xfrm>
            <a:off x="289903" y="6249697"/>
            <a:ext cx="2788583" cy="461665"/>
          </a:xfrm>
          <a:prstGeom prst="rect">
            <a:avLst/>
          </a:prstGeom>
          <a:noFill/>
        </p:spPr>
        <p:txBody>
          <a:bodyPr wrap="square" rtlCol="0">
            <a:spAutoFit/>
          </a:bodyPr>
          <a:lstStyle/>
          <a:p>
            <a:r>
              <a:rPr lang="en-US" sz="2400" i="1" dirty="0" smtClean="0">
                <a:solidFill>
                  <a:srgbClr val="0000FF"/>
                </a:solidFill>
                <a:latin typeface="Arial Rounded MT Bold"/>
              </a:rPr>
              <a:t>   </a:t>
            </a:r>
            <a:endParaRPr lang="en-US" sz="2400" i="1" dirty="0">
              <a:solidFill>
                <a:srgbClr val="0000FF"/>
              </a:solidFill>
              <a:latin typeface="Arial Rounded MT Bold"/>
            </a:endParaRPr>
          </a:p>
        </p:txBody>
      </p:sp>
      <p:sp>
        <p:nvSpPr>
          <p:cNvPr id="20" name="TextBox 19"/>
          <p:cNvSpPr txBox="1"/>
          <p:nvPr/>
        </p:nvSpPr>
        <p:spPr>
          <a:xfrm>
            <a:off x="289901" y="1251238"/>
            <a:ext cx="8338141" cy="2862322"/>
          </a:xfrm>
          <a:prstGeom prst="rect">
            <a:avLst/>
          </a:prstGeom>
          <a:noFill/>
        </p:spPr>
        <p:txBody>
          <a:bodyPr wrap="square" rtlCol="0">
            <a:spAutoFit/>
          </a:bodyPr>
          <a:lstStyle/>
          <a:p>
            <a:r>
              <a:rPr lang="en-US" sz="3600" i="1" dirty="0" smtClean="0">
                <a:solidFill>
                  <a:schemeClr val="bg1"/>
                </a:solidFill>
                <a:latin typeface="Arial Rounded MT Bold"/>
              </a:rPr>
              <a:t>“the Benei- elohim” – “the angels who fell” they took human wives and they produced giants or the heroes of old {Heracles and Perseus}</a:t>
            </a:r>
          </a:p>
          <a:p>
            <a:r>
              <a:rPr lang="en-US" sz="3600" i="1" dirty="0" smtClean="0">
                <a:latin typeface="Arial Rounded MT Bold"/>
              </a:rPr>
              <a:t>         </a:t>
            </a:r>
            <a:endParaRPr lang="en-US" sz="3600" i="1" dirty="0">
              <a:latin typeface="Arial Rounded MT Bold"/>
            </a:endParaRPr>
          </a:p>
        </p:txBody>
      </p:sp>
      <p:sp>
        <p:nvSpPr>
          <p:cNvPr id="14" name="TextBox 13"/>
          <p:cNvSpPr txBox="1"/>
          <p:nvPr/>
        </p:nvSpPr>
        <p:spPr>
          <a:xfrm>
            <a:off x="524585" y="4172869"/>
            <a:ext cx="7758049" cy="1200328"/>
          </a:xfrm>
          <a:prstGeom prst="rect">
            <a:avLst/>
          </a:prstGeom>
          <a:noFill/>
        </p:spPr>
        <p:txBody>
          <a:bodyPr wrap="square" rtlCol="0">
            <a:spAutoFit/>
          </a:bodyPr>
          <a:lstStyle/>
          <a:p>
            <a:r>
              <a:rPr lang="en-US" sz="2400" b="1" i="1" dirty="0" smtClean="0">
                <a:solidFill>
                  <a:srgbClr val="FD88F6"/>
                </a:solidFill>
                <a:latin typeface="Arial Rounded MT Bold"/>
              </a:rPr>
              <a:t>Half man and half angel…they were the “Fallen Ones” ….the Greeks called them </a:t>
            </a:r>
            <a:r>
              <a:rPr lang="en-US" sz="2400" b="1" i="1" dirty="0" err="1" smtClean="0">
                <a:solidFill>
                  <a:srgbClr val="FD88F6"/>
                </a:solidFill>
                <a:latin typeface="Arial Rounded MT Bold"/>
              </a:rPr>
              <a:t>Heros</a:t>
            </a:r>
            <a:r>
              <a:rPr lang="en-US" sz="2400" b="1" i="1" dirty="0" smtClean="0">
                <a:solidFill>
                  <a:srgbClr val="FD88F6"/>
                </a:solidFill>
                <a:latin typeface="Arial Rounded MT Bold"/>
              </a:rPr>
              <a:t>…but they were very dangerous and often cannibals. </a:t>
            </a:r>
            <a:endParaRPr lang="en-US" sz="2400" b="1" i="1" dirty="0">
              <a:solidFill>
                <a:srgbClr val="FD88F6"/>
              </a:solidFill>
              <a:latin typeface="Arial Rounded MT Bold"/>
            </a:endParaRPr>
          </a:p>
        </p:txBody>
      </p:sp>
      <p:sp>
        <p:nvSpPr>
          <p:cNvPr id="16" name="TextBox 15"/>
          <p:cNvSpPr txBox="1"/>
          <p:nvPr/>
        </p:nvSpPr>
        <p:spPr>
          <a:xfrm>
            <a:off x="851234" y="5743259"/>
            <a:ext cx="6970503" cy="830997"/>
          </a:xfrm>
          <a:prstGeom prst="rect">
            <a:avLst/>
          </a:prstGeom>
          <a:noFill/>
        </p:spPr>
        <p:txBody>
          <a:bodyPr wrap="square" rtlCol="0">
            <a:spAutoFit/>
          </a:bodyPr>
          <a:lstStyle/>
          <a:p>
            <a:r>
              <a:rPr lang="en-US" sz="2400" i="1" dirty="0" smtClean="0">
                <a:solidFill>
                  <a:srgbClr val="FFFF00"/>
                </a:solidFill>
                <a:latin typeface="Arial Rounded MT Bold"/>
              </a:rPr>
              <a:t>And I know…by this time you are saying whoa, how on earth could this happen?</a:t>
            </a:r>
            <a:endParaRPr lang="en-US" sz="24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0000" decel="5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27" presetClass="entr" presetSubtype="0" fill="hold" grpId="0" nodeType="withEffect">
                                  <p:stCondLst>
                                    <p:cond delay="6000"/>
                                  </p:stCondLst>
                                  <p:iterate type="lt">
                                    <p:tmPct val="50000"/>
                                  </p:iterate>
                                  <p:childTnLst>
                                    <p:set>
                                      <p:cBhvr>
                                        <p:cTn id="10" dur="1" fill="hold">
                                          <p:stCondLst>
                                            <p:cond delay="0"/>
                                          </p:stCondLst>
                                        </p:cTn>
                                        <p:tgtEl>
                                          <p:spTgt spid="14"/>
                                        </p:tgtEl>
                                        <p:attrNameLst>
                                          <p:attrName>style.visibility</p:attrName>
                                        </p:attrNameLst>
                                      </p:cBhvr>
                                      <p:to>
                                        <p:strVal val="visible"/>
                                      </p:to>
                                    </p:set>
                                    <p:anim calcmode="discrete" valueType="clr">
                                      <p:cBhvr override="childStyle">
                                        <p:cTn id="11"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4"/>
                                        </p:tgtEl>
                                        <p:attrNameLst>
                                          <p:attrName>fillcolor</p:attrName>
                                        </p:attrNameLst>
                                      </p:cBhvr>
                                      <p:tavLst>
                                        <p:tav tm="0">
                                          <p:val>
                                            <p:clrVal>
                                              <a:schemeClr val="accent2"/>
                                            </p:clrVal>
                                          </p:val>
                                        </p:tav>
                                        <p:tav tm="50000">
                                          <p:val>
                                            <p:clrVal>
                                              <a:schemeClr val="hlink"/>
                                            </p:clrVal>
                                          </p:val>
                                        </p:tav>
                                      </p:tavLst>
                                    </p:anim>
                                    <p:set>
                                      <p:cBhvr>
                                        <p:cTn id="13" dur="80"/>
                                        <p:tgtEl>
                                          <p:spTgt spid="14"/>
                                        </p:tgtEl>
                                        <p:attrNameLst>
                                          <p:attrName>fill.type</p:attrName>
                                        </p:attrNameLst>
                                      </p:cBhvr>
                                      <p:to>
                                        <p:strVal val="solid"/>
                                      </p:to>
                                    </p:set>
                                  </p:childTnLst>
                                </p:cTn>
                              </p:par>
                              <p:par>
                                <p:cTn id="14" presetID="9" presetClass="entr" presetSubtype="0" fill="hold" grpId="0" nodeType="withEffect">
                                  <p:stCondLst>
                                    <p:cond delay="1100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16"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15" name="TextBox 14"/>
          <p:cNvSpPr txBox="1"/>
          <p:nvPr/>
        </p:nvSpPr>
        <p:spPr>
          <a:xfrm>
            <a:off x="851234" y="42588"/>
            <a:ext cx="7431400" cy="646331"/>
          </a:xfrm>
          <a:prstGeom prst="rect">
            <a:avLst/>
          </a:prstGeom>
          <a:noFill/>
        </p:spPr>
        <p:txBody>
          <a:bodyPr wrap="square" rtlCol="0">
            <a:spAutoFit/>
          </a:bodyPr>
          <a:lstStyle/>
          <a:p>
            <a:endParaRPr lang="en-US" sz="3600" i="1" dirty="0">
              <a:solidFill>
                <a:schemeClr val="tx2">
                  <a:lumMod val="20000"/>
                  <a:lumOff val="80000"/>
                </a:schemeClr>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185036" y="685800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3" name="TextBox 12"/>
          <p:cNvSpPr txBox="1"/>
          <p:nvPr/>
        </p:nvSpPr>
        <p:spPr>
          <a:xfrm>
            <a:off x="851234" y="1251238"/>
            <a:ext cx="7431400" cy="584776"/>
          </a:xfrm>
          <a:prstGeom prst="rect">
            <a:avLst/>
          </a:prstGeom>
          <a:noFill/>
        </p:spPr>
        <p:txBody>
          <a:bodyPr wrap="square" rtlCol="0">
            <a:spAutoFit/>
          </a:bodyPr>
          <a:lstStyle/>
          <a:p>
            <a:endParaRPr lang="en-US" sz="3200" i="1" dirty="0">
              <a:solidFill>
                <a:schemeClr val="tx2">
                  <a:lumMod val="20000"/>
                  <a:lumOff val="80000"/>
                </a:schemeClr>
              </a:solidFill>
              <a:latin typeface="Arial Rounded MT Bold"/>
            </a:endParaRPr>
          </a:p>
        </p:txBody>
      </p:sp>
      <p:sp>
        <p:nvSpPr>
          <p:cNvPr id="19" name="TextBox 18"/>
          <p:cNvSpPr txBox="1"/>
          <p:nvPr/>
        </p:nvSpPr>
        <p:spPr>
          <a:xfrm>
            <a:off x="289903" y="6249697"/>
            <a:ext cx="2788583" cy="461665"/>
          </a:xfrm>
          <a:prstGeom prst="rect">
            <a:avLst/>
          </a:prstGeom>
          <a:noFill/>
        </p:spPr>
        <p:txBody>
          <a:bodyPr wrap="square" rtlCol="0">
            <a:spAutoFit/>
          </a:bodyPr>
          <a:lstStyle/>
          <a:p>
            <a:r>
              <a:rPr lang="en-US" sz="2400" i="1" dirty="0" smtClean="0">
                <a:solidFill>
                  <a:srgbClr val="0000FF"/>
                </a:solidFill>
                <a:latin typeface="Arial Rounded MT Bold"/>
              </a:rPr>
              <a:t>   </a:t>
            </a:r>
            <a:endParaRPr lang="en-US" sz="2400" i="1" dirty="0">
              <a:solidFill>
                <a:srgbClr val="0000FF"/>
              </a:solidFill>
              <a:latin typeface="Arial Rounded MT Bold"/>
            </a:endParaRPr>
          </a:p>
        </p:txBody>
      </p:sp>
      <p:sp>
        <p:nvSpPr>
          <p:cNvPr id="20" name="TextBox 19"/>
          <p:cNvSpPr txBox="1"/>
          <p:nvPr/>
        </p:nvSpPr>
        <p:spPr>
          <a:xfrm>
            <a:off x="289901" y="1251238"/>
            <a:ext cx="8338141" cy="646331"/>
          </a:xfrm>
          <a:prstGeom prst="rect">
            <a:avLst/>
          </a:prstGeom>
          <a:noFill/>
        </p:spPr>
        <p:txBody>
          <a:bodyPr wrap="square" rtlCol="0">
            <a:spAutoFit/>
          </a:bodyPr>
          <a:lstStyle/>
          <a:p>
            <a:endParaRPr lang="en-US" sz="3600" i="1" dirty="0">
              <a:latin typeface="Arial Rounded MT Bold"/>
            </a:endParaRPr>
          </a:p>
        </p:txBody>
      </p:sp>
      <p:sp>
        <p:nvSpPr>
          <p:cNvPr id="14" name="TextBox 13"/>
          <p:cNvSpPr txBox="1"/>
          <p:nvPr/>
        </p:nvSpPr>
        <p:spPr>
          <a:xfrm>
            <a:off x="524585" y="4172869"/>
            <a:ext cx="7758049" cy="461665"/>
          </a:xfrm>
          <a:prstGeom prst="rect">
            <a:avLst/>
          </a:prstGeom>
          <a:noFill/>
        </p:spPr>
        <p:txBody>
          <a:bodyPr wrap="square" rtlCol="0">
            <a:spAutoFit/>
          </a:bodyPr>
          <a:lstStyle/>
          <a:p>
            <a:endParaRPr lang="en-US" sz="2400" b="1" i="1" dirty="0">
              <a:solidFill>
                <a:srgbClr val="FD88F6"/>
              </a:solidFill>
              <a:latin typeface="Arial Rounded MT Bold"/>
            </a:endParaRPr>
          </a:p>
        </p:txBody>
      </p:sp>
      <p:sp>
        <p:nvSpPr>
          <p:cNvPr id="16" name="TextBox 15"/>
          <p:cNvSpPr txBox="1"/>
          <p:nvPr/>
        </p:nvSpPr>
        <p:spPr>
          <a:xfrm>
            <a:off x="851234" y="5743259"/>
            <a:ext cx="6970503" cy="461665"/>
          </a:xfrm>
          <a:prstGeom prst="rect">
            <a:avLst/>
          </a:prstGeom>
          <a:noFill/>
        </p:spPr>
        <p:txBody>
          <a:bodyPr wrap="square" rtlCol="0">
            <a:spAutoFit/>
          </a:bodyPr>
          <a:lstStyle/>
          <a:p>
            <a:endParaRPr lang="en-US" sz="2400" i="1" dirty="0">
              <a:solidFill>
                <a:srgbClr val="FFFF00"/>
              </a:solidFill>
              <a:latin typeface="Arial Rounded MT Bold"/>
            </a:endParaRPr>
          </a:p>
        </p:txBody>
      </p:sp>
      <p:pic>
        <p:nvPicPr>
          <p:cNvPr id="17" name="Picture 16" descr="Screen shot 2021-03-26 at 2.41.15 PM.png"/>
          <p:cNvPicPr>
            <a:picLocks noChangeAspect="1"/>
          </p:cNvPicPr>
          <p:nvPr/>
        </p:nvPicPr>
        <p:blipFill>
          <a:blip r:embed="rId3"/>
          <a:stretch>
            <a:fillRect/>
          </a:stretch>
        </p:blipFill>
        <p:spPr>
          <a:xfrm>
            <a:off x="601663" y="319088"/>
            <a:ext cx="2374900" cy="2997200"/>
          </a:xfrm>
          <a:prstGeom prst="rect">
            <a:avLst/>
          </a:prstGeom>
        </p:spPr>
      </p:pic>
      <p:sp>
        <p:nvSpPr>
          <p:cNvPr id="18" name="TextBox 17"/>
          <p:cNvSpPr txBox="1"/>
          <p:nvPr/>
        </p:nvSpPr>
        <p:spPr>
          <a:xfrm>
            <a:off x="3304755" y="319088"/>
            <a:ext cx="5657049" cy="2677656"/>
          </a:xfrm>
          <a:prstGeom prst="rect">
            <a:avLst/>
          </a:prstGeom>
          <a:noFill/>
        </p:spPr>
        <p:txBody>
          <a:bodyPr wrap="square" rtlCol="0">
            <a:spAutoFit/>
          </a:bodyPr>
          <a:lstStyle/>
          <a:p>
            <a:r>
              <a:rPr lang="en-US" sz="2400" i="1" dirty="0" smtClean="0">
                <a:solidFill>
                  <a:schemeClr val="bg1"/>
                </a:solidFill>
                <a:latin typeface="Arial Rounded MT Bold"/>
              </a:rPr>
              <a:t>“…Jesus answered  (the </a:t>
            </a:r>
            <a:r>
              <a:rPr lang="en-US" sz="2400" i="1" dirty="0" err="1" smtClean="0">
                <a:solidFill>
                  <a:schemeClr val="bg1"/>
                </a:solidFill>
                <a:latin typeface="Arial Rounded MT Bold"/>
              </a:rPr>
              <a:t>Sadduces</a:t>
            </a:r>
            <a:r>
              <a:rPr lang="en-US" sz="2400" i="1" dirty="0" smtClean="0">
                <a:solidFill>
                  <a:schemeClr val="bg1"/>
                </a:solidFill>
                <a:latin typeface="Arial Rounded MT Bold"/>
              </a:rPr>
              <a:t>)</a:t>
            </a:r>
          </a:p>
          <a:p>
            <a:r>
              <a:rPr lang="en-US" sz="2400" i="1" dirty="0" smtClean="0">
                <a:solidFill>
                  <a:schemeClr val="bg1"/>
                </a:solidFill>
                <a:latin typeface="Arial Rounded MT Bold"/>
              </a:rPr>
              <a:t>and said to them, “You are mistaken, not understanding the Scriptures, or the power of God.  For in the </a:t>
            </a:r>
            <a:r>
              <a:rPr lang="en-US" sz="2400" i="1" dirty="0" err="1" smtClean="0">
                <a:solidFill>
                  <a:schemeClr val="bg1"/>
                </a:solidFill>
                <a:latin typeface="Arial Rounded MT Bold"/>
              </a:rPr>
              <a:t>ressurrection</a:t>
            </a:r>
            <a:r>
              <a:rPr lang="en-US" sz="2400" i="1" dirty="0" smtClean="0">
                <a:solidFill>
                  <a:schemeClr val="bg1"/>
                </a:solidFill>
                <a:latin typeface="Arial Rounded MT Bold"/>
              </a:rPr>
              <a:t> they neither marry, nor are given in marriage, </a:t>
            </a:r>
            <a:r>
              <a:rPr lang="en-US" sz="2400" i="1" dirty="0" smtClean="0">
                <a:solidFill>
                  <a:srgbClr val="FFFF00"/>
                </a:solidFill>
                <a:latin typeface="Arial Rounded MT Bold"/>
              </a:rPr>
              <a:t>but are like the angels in heaven.”</a:t>
            </a:r>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21" name="TextBox 20"/>
          <p:cNvSpPr txBox="1"/>
          <p:nvPr/>
        </p:nvSpPr>
        <p:spPr>
          <a:xfrm>
            <a:off x="601663" y="3466252"/>
            <a:ext cx="8360141" cy="830997"/>
          </a:xfrm>
          <a:prstGeom prst="rect">
            <a:avLst/>
          </a:prstGeom>
          <a:noFill/>
        </p:spPr>
        <p:txBody>
          <a:bodyPr wrap="square" rtlCol="0">
            <a:spAutoFit/>
          </a:bodyPr>
          <a:lstStyle/>
          <a:p>
            <a:r>
              <a:rPr lang="en-US" sz="2400" i="1" dirty="0" smtClean="0">
                <a:solidFill>
                  <a:srgbClr val="BB72FF"/>
                </a:solidFill>
                <a:latin typeface="Arial Rounded MT Bold"/>
              </a:rPr>
              <a:t>And this has caused many debates in the Church…Angels cannot reproduce…it is said.</a:t>
            </a:r>
            <a:endParaRPr lang="en-US" sz="2400" i="1" dirty="0">
              <a:solidFill>
                <a:srgbClr val="BB72FF"/>
              </a:solidFill>
              <a:latin typeface="Arial Rounded MT Bold"/>
            </a:endParaRPr>
          </a:p>
        </p:txBody>
      </p:sp>
      <p:sp>
        <p:nvSpPr>
          <p:cNvPr id="22" name="TextBox 21"/>
          <p:cNvSpPr txBox="1"/>
          <p:nvPr/>
        </p:nvSpPr>
        <p:spPr>
          <a:xfrm>
            <a:off x="601663" y="4712748"/>
            <a:ext cx="8360141" cy="1569660"/>
          </a:xfrm>
          <a:prstGeom prst="rect">
            <a:avLst/>
          </a:prstGeom>
          <a:noFill/>
        </p:spPr>
        <p:txBody>
          <a:bodyPr wrap="square" rtlCol="0">
            <a:spAutoFit/>
          </a:bodyPr>
          <a:lstStyle/>
          <a:p>
            <a:r>
              <a:rPr lang="en-US" sz="2400" i="1" dirty="0" smtClean="0">
                <a:solidFill>
                  <a:schemeClr val="bg1"/>
                </a:solidFill>
                <a:latin typeface="Arial Rounded MT Bold"/>
              </a:rPr>
              <a:t>But notice that Jesus did not say they “cannot” reproduce, but that they don’t marry.  Angels probably don’t need to eat either, but when they have visited men on earth, they have eaten, as with Abraham. </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3000"/>
                                        <p:tgtEl>
                                          <p:spTgt spid="17"/>
                                        </p:tgtEl>
                                      </p:cBhvr>
                                    </p:animEffect>
                                  </p:childTnLst>
                                </p:cTn>
                              </p:par>
                              <p:par>
                                <p:cTn id="8" presetID="9" presetClass="entr" presetSubtype="0" fill="hold" grpId="0" nodeType="withEffect">
                                  <p:stCondLst>
                                    <p:cond delay="300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2000"/>
                                        <p:tgtEl>
                                          <p:spTgt spid="18"/>
                                        </p:tgtEl>
                                      </p:cBhvr>
                                    </p:animEffect>
                                  </p:childTnLst>
                                </p:cTn>
                              </p:par>
                              <p:par>
                                <p:cTn id="11" presetID="27" presetClass="entr" presetSubtype="0" fill="hold" grpId="0" nodeType="withEffect">
                                  <p:stCondLst>
                                    <p:cond delay="14000"/>
                                  </p:stCondLst>
                                  <p:iterate type="lt">
                                    <p:tmPct val="50000"/>
                                  </p:iterate>
                                  <p:childTnLst>
                                    <p:set>
                                      <p:cBhvr>
                                        <p:cTn id="12" dur="1" fill="hold">
                                          <p:stCondLst>
                                            <p:cond delay="0"/>
                                          </p:stCondLst>
                                        </p:cTn>
                                        <p:tgtEl>
                                          <p:spTgt spid="21"/>
                                        </p:tgtEl>
                                        <p:attrNameLst>
                                          <p:attrName>style.visibility</p:attrName>
                                        </p:attrNameLst>
                                      </p:cBhvr>
                                      <p:to>
                                        <p:strVal val="visible"/>
                                      </p:to>
                                    </p:set>
                                    <p:anim calcmode="discrete" valueType="clr">
                                      <p:cBhvr override="childStyle">
                                        <p:cTn id="13"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1"/>
                                        </p:tgtEl>
                                        <p:attrNameLst>
                                          <p:attrName>fillcolor</p:attrName>
                                        </p:attrNameLst>
                                      </p:cBhvr>
                                      <p:tavLst>
                                        <p:tav tm="0">
                                          <p:val>
                                            <p:clrVal>
                                              <a:schemeClr val="accent2"/>
                                            </p:clrVal>
                                          </p:val>
                                        </p:tav>
                                        <p:tav tm="50000">
                                          <p:val>
                                            <p:clrVal>
                                              <a:schemeClr val="hlink"/>
                                            </p:clrVal>
                                          </p:val>
                                        </p:tav>
                                      </p:tavLst>
                                    </p:anim>
                                    <p:set>
                                      <p:cBhvr>
                                        <p:cTn id="15" dur="80"/>
                                        <p:tgtEl>
                                          <p:spTgt spid="21"/>
                                        </p:tgtEl>
                                        <p:attrNameLst>
                                          <p:attrName>fill.type</p:attrName>
                                        </p:attrNameLst>
                                      </p:cBhvr>
                                      <p:to>
                                        <p:strVal val="solid"/>
                                      </p:to>
                                    </p:set>
                                  </p:childTnLst>
                                </p:cTn>
                              </p:par>
                              <p:par>
                                <p:cTn id="16" presetID="9" presetClass="entr" presetSubtype="0" fill="hold" grpId="0" nodeType="withEffect">
                                  <p:stCondLst>
                                    <p:cond delay="1800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6" name="TextBox 5"/>
          <p:cNvSpPr txBox="1"/>
          <p:nvPr/>
        </p:nvSpPr>
        <p:spPr>
          <a:xfrm>
            <a:off x="207073" y="1803892"/>
            <a:ext cx="8628043" cy="461665"/>
          </a:xfrm>
          <a:prstGeom prst="rect">
            <a:avLst/>
          </a:prstGeom>
          <a:noFill/>
        </p:spPr>
        <p:txBody>
          <a:bodyPr wrap="square" rtlCol="0">
            <a:spAutoFit/>
          </a:bodyPr>
          <a:lstStyle/>
          <a:p>
            <a:r>
              <a:rPr lang="en-US" sz="2400" i="1" dirty="0" smtClean="0">
                <a:solidFill>
                  <a:srgbClr val="FFFF00"/>
                </a:solidFill>
                <a:latin typeface="Arial Rounded MT Bold"/>
              </a:rPr>
              <a:t>IS THIS JUST THE EYE OF GOD</a:t>
            </a:r>
            <a:r>
              <a:rPr lang="en-US" sz="2400" i="1" dirty="0" smtClean="0">
                <a:solidFill>
                  <a:schemeClr val="bg1"/>
                </a:solidFill>
                <a:latin typeface="Arial Rounded MT Bold"/>
              </a:rPr>
              <a:t>…as some try to tell you</a:t>
            </a:r>
          </a:p>
        </p:txBody>
      </p:sp>
      <p:pic>
        <p:nvPicPr>
          <p:cNvPr id="7" name="Picture 6" descr="Screen shot 2021-02-12 at 9.43.06 AM.png"/>
          <p:cNvPicPr>
            <a:picLocks noChangeAspect="1"/>
          </p:cNvPicPr>
          <p:nvPr/>
        </p:nvPicPr>
        <p:blipFill>
          <a:blip r:embed="rId3"/>
          <a:stretch>
            <a:fillRect/>
          </a:stretch>
        </p:blipFill>
        <p:spPr>
          <a:xfrm>
            <a:off x="1090584" y="0"/>
            <a:ext cx="6796352" cy="6590400"/>
          </a:xfrm>
          <a:prstGeom prst="rect">
            <a:avLst/>
          </a:prstGeom>
        </p:spPr>
      </p:pic>
      <p:sp>
        <p:nvSpPr>
          <p:cNvPr id="8" name="TextBox 7"/>
          <p:cNvSpPr txBox="1"/>
          <p:nvPr/>
        </p:nvSpPr>
        <p:spPr>
          <a:xfrm>
            <a:off x="1090584" y="2650702"/>
            <a:ext cx="7137118" cy="1384995"/>
          </a:xfrm>
          <a:prstGeom prst="rect">
            <a:avLst/>
          </a:prstGeom>
          <a:noFill/>
        </p:spPr>
        <p:txBody>
          <a:bodyPr wrap="square" rtlCol="0">
            <a:spAutoFit/>
          </a:bodyPr>
          <a:lstStyle/>
          <a:p>
            <a:r>
              <a:rPr lang="en-US" sz="2800" i="1" dirty="0" smtClean="0">
                <a:solidFill>
                  <a:schemeClr val="bg1"/>
                </a:solidFill>
                <a:latin typeface="Arial Rounded MT Bold"/>
              </a:rPr>
              <a:t>The </a:t>
            </a:r>
            <a:r>
              <a:rPr lang="en-US" sz="2800" i="1" dirty="0" smtClean="0">
                <a:solidFill>
                  <a:srgbClr val="0000FF"/>
                </a:solidFill>
                <a:latin typeface="Arial Rounded MT Bold"/>
              </a:rPr>
              <a:t>New World  Order has been aro</a:t>
            </a:r>
            <a:r>
              <a:rPr lang="en-US" sz="2800" i="1" dirty="0" smtClean="0">
                <a:solidFill>
                  <a:schemeClr val="bg1"/>
                </a:solidFill>
                <a:latin typeface="Arial Rounded MT Bold"/>
              </a:rPr>
              <a:t>und</a:t>
            </a:r>
          </a:p>
          <a:p>
            <a:r>
              <a:rPr lang="en-US" sz="2800" i="1" dirty="0" smtClean="0">
                <a:solidFill>
                  <a:schemeClr val="bg1"/>
                </a:solidFill>
                <a:latin typeface="Arial Rounded MT Bold"/>
              </a:rPr>
              <a:t>for  </a:t>
            </a:r>
            <a:r>
              <a:rPr lang="en-US" sz="2800" i="1" dirty="0" smtClean="0">
                <a:solidFill>
                  <a:srgbClr val="0000FF"/>
                </a:solidFill>
                <a:latin typeface="Arial Rounded MT Bold"/>
              </a:rPr>
              <a:t>many years and it has been gro</a:t>
            </a:r>
            <a:r>
              <a:rPr lang="en-US" sz="2800" i="1" dirty="0" smtClean="0">
                <a:solidFill>
                  <a:schemeClr val="bg1"/>
                </a:solidFill>
                <a:latin typeface="Arial Rounded MT Bold"/>
              </a:rPr>
              <a:t>wing</a:t>
            </a:r>
          </a:p>
          <a:p>
            <a:r>
              <a:rPr lang="en-US" sz="2800" i="1" dirty="0" smtClean="0">
                <a:solidFill>
                  <a:schemeClr val="bg1"/>
                </a:solidFill>
                <a:latin typeface="Arial Rounded MT Bold"/>
              </a:rPr>
              <a:t>stro</a:t>
            </a:r>
            <a:r>
              <a:rPr lang="en-US" sz="2800" i="1" dirty="0" smtClean="0">
                <a:solidFill>
                  <a:srgbClr val="0000FF"/>
                </a:solidFill>
                <a:latin typeface="Arial Rounded MT Bold"/>
              </a:rPr>
              <a:t>nger. </a:t>
            </a:r>
            <a:endParaRPr lang="en-US" sz="2800"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9" presetClass="exit" presetSubtype="0" fill="hold" grpId="1" nodeType="withEffect">
                                  <p:stCondLst>
                                    <p:cond delay="16000"/>
                                  </p:stCondLst>
                                  <p:childTnLst>
                                    <p:animEffect transition="out" filter="dissolv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par>
                                <p:cTn id="12" presetID="23" presetClass="entr" presetSubtype="16" fill="hold" nodeType="withEffect">
                                  <p:stCondLst>
                                    <p:cond delay="9000"/>
                                  </p:stCondLst>
                                  <p:childTnLst>
                                    <p:set>
                                      <p:cBhvr>
                                        <p:cTn id="13" dur="1" fill="hold">
                                          <p:stCondLst>
                                            <p:cond delay="0"/>
                                          </p:stCondLst>
                                        </p:cTn>
                                        <p:tgtEl>
                                          <p:spTgt spid="7"/>
                                        </p:tgtEl>
                                        <p:attrNameLst>
                                          <p:attrName>style.visibility</p:attrName>
                                        </p:attrNameLst>
                                      </p:cBhvr>
                                      <p:to>
                                        <p:strVal val="visible"/>
                                      </p:to>
                                    </p:set>
                                    <p:anim calcmode="lin" valueType="num">
                                      <p:cBhvr>
                                        <p:cTn id="14" dur="3000" fill="hold"/>
                                        <p:tgtEl>
                                          <p:spTgt spid="7"/>
                                        </p:tgtEl>
                                        <p:attrNameLst>
                                          <p:attrName>ppt_w</p:attrName>
                                        </p:attrNameLst>
                                      </p:cBhvr>
                                      <p:tavLst>
                                        <p:tav tm="0">
                                          <p:val>
                                            <p:fltVal val="0"/>
                                          </p:val>
                                        </p:tav>
                                        <p:tav tm="100000">
                                          <p:val>
                                            <p:strVal val="#ppt_w"/>
                                          </p:val>
                                        </p:tav>
                                      </p:tavLst>
                                    </p:anim>
                                    <p:anim calcmode="lin" valueType="num">
                                      <p:cBhvr>
                                        <p:cTn id="15" dur="3000" fill="hold"/>
                                        <p:tgtEl>
                                          <p:spTgt spid="7"/>
                                        </p:tgtEl>
                                        <p:attrNameLst>
                                          <p:attrName>ppt_h</p:attrName>
                                        </p:attrNameLst>
                                      </p:cBhvr>
                                      <p:tavLst>
                                        <p:tav tm="0">
                                          <p:val>
                                            <p:fltVal val="0"/>
                                          </p:val>
                                        </p:tav>
                                        <p:tav tm="100000">
                                          <p:val>
                                            <p:strVal val="#ppt_h"/>
                                          </p:val>
                                        </p:tav>
                                      </p:tavLst>
                                    </p:anim>
                                  </p:childTnLst>
                                </p:cTn>
                              </p:par>
                              <p:par>
                                <p:cTn id="16" presetID="23" presetClass="exit" presetSubtype="32" fill="hold" nodeType="withEffect">
                                  <p:stCondLst>
                                    <p:cond delay="20000"/>
                                  </p:stCondLst>
                                  <p:childTnLst>
                                    <p:anim calcmode="lin" valueType="num">
                                      <p:cBhvr>
                                        <p:cTn id="17" dur="3000"/>
                                        <p:tgtEl>
                                          <p:spTgt spid="7"/>
                                        </p:tgtEl>
                                        <p:attrNameLst>
                                          <p:attrName>ppt_w</p:attrName>
                                        </p:attrNameLst>
                                      </p:cBhvr>
                                      <p:tavLst>
                                        <p:tav tm="0">
                                          <p:val>
                                            <p:strVal val="ppt_w"/>
                                          </p:val>
                                        </p:tav>
                                        <p:tav tm="100000">
                                          <p:val>
                                            <p:fltVal val="0"/>
                                          </p:val>
                                        </p:tav>
                                      </p:tavLst>
                                    </p:anim>
                                    <p:anim calcmode="lin" valueType="num">
                                      <p:cBhvr>
                                        <p:cTn id="18" dur="3000"/>
                                        <p:tgtEl>
                                          <p:spTgt spid="7"/>
                                        </p:tgtEl>
                                        <p:attrNameLst>
                                          <p:attrName>ppt_h</p:attrName>
                                        </p:attrNameLst>
                                      </p:cBhvr>
                                      <p:tavLst>
                                        <p:tav tm="0">
                                          <p:val>
                                            <p:strVal val="ppt_h"/>
                                          </p:val>
                                        </p:tav>
                                        <p:tav tm="100000">
                                          <p:val>
                                            <p:fltVal val="0"/>
                                          </p:val>
                                        </p:tav>
                                      </p:tavLst>
                                    </p:anim>
                                    <p:set>
                                      <p:cBhvr>
                                        <p:cTn id="19" dur="1" fill="hold">
                                          <p:stCondLst>
                                            <p:cond delay="2999"/>
                                          </p:stCondLst>
                                        </p:cTn>
                                        <p:tgtEl>
                                          <p:spTgt spid="7"/>
                                        </p:tgtEl>
                                        <p:attrNameLst>
                                          <p:attrName>style.visibility</p:attrName>
                                        </p:attrNameLst>
                                      </p:cBhvr>
                                      <p:to>
                                        <p:strVal val="hidden"/>
                                      </p:to>
                                    </p:set>
                                  </p:childTnLst>
                                </p:cTn>
                              </p:par>
                              <p:par>
                                <p:cTn id="20" presetID="42" presetClass="entr" presetSubtype="0" fill="hold" grpId="0" nodeType="withEffect">
                                  <p:stCondLst>
                                    <p:cond delay="7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23" presetClass="exit" presetSubtype="32" fill="hold" grpId="1" nodeType="withEffect">
                                  <p:stCondLst>
                                    <p:cond delay="14000"/>
                                  </p:stCondLst>
                                  <p:childTnLst>
                                    <p:anim calcmode="lin" valueType="num">
                                      <p:cBhvr>
                                        <p:cTn id="26" dur="3000"/>
                                        <p:tgtEl>
                                          <p:spTgt spid="8"/>
                                        </p:tgtEl>
                                        <p:attrNameLst>
                                          <p:attrName>ppt_w</p:attrName>
                                        </p:attrNameLst>
                                      </p:cBhvr>
                                      <p:tavLst>
                                        <p:tav tm="0">
                                          <p:val>
                                            <p:strVal val="ppt_w"/>
                                          </p:val>
                                        </p:tav>
                                        <p:tav tm="100000">
                                          <p:val>
                                            <p:fltVal val="0"/>
                                          </p:val>
                                        </p:tav>
                                      </p:tavLst>
                                    </p:anim>
                                    <p:anim calcmode="lin" valueType="num">
                                      <p:cBhvr>
                                        <p:cTn id="27" dur="3000"/>
                                        <p:tgtEl>
                                          <p:spTgt spid="8"/>
                                        </p:tgtEl>
                                        <p:attrNameLst>
                                          <p:attrName>ppt_h</p:attrName>
                                        </p:attrNameLst>
                                      </p:cBhvr>
                                      <p:tavLst>
                                        <p:tav tm="0">
                                          <p:val>
                                            <p:strVal val="ppt_h"/>
                                          </p:val>
                                        </p:tav>
                                        <p:tav tm="100000">
                                          <p:val>
                                            <p:fltVal val="0"/>
                                          </p:val>
                                        </p:tav>
                                      </p:tavLst>
                                    </p:anim>
                                    <p:set>
                                      <p:cBhvr>
                                        <p:cTn id="28"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15" name="TextBox 14"/>
          <p:cNvSpPr txBox="1"/>
          <p:nvPr/>
        </p:nvSpPr>
        <p:spPr>
          <a:xfrm>
            <a:off x="851234" y="42588"/>
            <a:ext cx="7431400" cy="646331"/>
          </a:xfrm>
          <a:prstGeom prst="rect">
            <a:avLst/>
          </a:prstGeom>
          <a:noFill/>
        </p:spPr>
        <p:txBody>
          <a:bodyPr wrap="square" rtlCol="0">
            <a:spAutoFit/>
          </a:bodyPr>
          <a:lstStyle/>
          <a:p>
            <a:endParaRPr lang="en-US" sz="3600" i="1" dirty="0">
              <a:solidFill>
                <a:schemeClr val="tx2">
                  <a:lumMod val="20000"/>
                  <a:lumOff val="80000"/>
                </a:schemeClr>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185036" y="685800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3" name="TextBox 12"/>
          <p:cNvSpPr txBox="1"/>
          <p:nvPr/>
        </p:nvSpPr>
        <p:spPr>
          <a:xfrm>
            <a:off x="851234" y="1251238"/>
            <a:ext cx="7431400" cy="584776"/>
          </a:xfrm>
          <a:prstGeom prst="rect">
            <a:avLst/>
          </a:prstGeom>
          <a:noFill/>
        </p:spPr>
        <p:txBody>
          <a:bodyPr wrap="square" rtlCol="0">
            <a:spAutoFit/>
          </a:bodyPr>
          <a:lstStyle/>
          <a:p>
            <a:endParaRPr lang="en-US" sz="3200" i="1" dirty="0">
              <a:solidFill>
                <a:schemeClr val="tx2">
                  <a:lumMod val="20000"/>
                  <a:lumOff val="80000"/>
                </a:schemeClr>
              </a:solidFill>
              <a:latin typeface="Arial Rounded MT Bold"/>
            </a:endParaRPr>
          </a:p>
        </p:txBody>
      </p:sp>
      <p:sp>
        <p:nvSpPr>
          <p:cNvPr id="19" name="TextBox 18"/>
          <p:cNvSpPr txBox="1"/>
          <p:nvPr/>
        </p:nvSpPr>
        <p:spPr>
          <a:xfrm>
            <a:off x="289903" y="6249697"/>
            <a:ext cx="2788583" cy="461665"/>
          </a:xfrm>
          <a:prstGeom prst="rect">
            <a:avLst/>
          </a:prstGeom>
          <a:noFill/>
        </p:spPr>
        <p:txBody>
          <a:bodyPr wrap="square" rtlCol="0">
            <a:spAutoFit/>
          </a:bodyPr>
          <a:lstStyle/>
          <a:p>
            <a:r>
              <a:rPr lang="en-US" sz="2400" i="1" dirty="0" smtClean="0">
                <a:solidFill>
                  <a:srgbClr val="0000FF"/>
                </a:solidFill>
                <a:latin typeface="Arial Rounded MT Bold"/>
              </a:rPr>
              <a:t>   </a:t>
            </a:r>
            <a:endParaRPr lang="en-US" sz="2400" i="1" dirty="0">
              <a:solidFill>
                <a:srgbClr val="0000FF"/>
              </a:solidFill>
              <a:latin typeface="Arial Rounded MT Bold"/>
            </a:endParaRPr>
          </a:p>
        </p:txBody>
      </p:sp>
      <p:sp>
        <p:nvSpPr>
          <p:cNvPr id="20" name="TextBox 19"/>
          <p:cNvSpPr txBox="1"/>
          <p:nvPr/>
        </p:nvSpPr>
        <p:spPr>
          <a:xfrm>
            <a:off x="289901" y="1251238"/>
            <a:ext cx="8338141" cy="646331"/>
          </a:xfrm>
          <a:prstGeom prst="rect">
            <a:avLst/>
          </a:prstGeom>
          <a:noFill/>
        </p:spPr>
        <p:txBody>
          <a:bodyPr wrap="square" rtlCol="0">
            <a:spAutoFit/>
          </a:bodyPr>
          <a:lstStyle/>
          <a:p>
            <a:endParaRPr lang="en-US" sz="3600" i="1" dirty="0">
              <a:latin typeface="Arial Rounded MT Bold"/>
            </a:endParaRPr>
          </a:p>
        </p:txBody>
      </p:sp>
      <p:sp>
        <p:nvSpPr>
          <p:cNvPr id="14" name="TextBox 13"/>
          <p:cNvSpPr txBox="1"/>
          <p:nvPr/>
        </p:nvSpPr>
        <p:spPr>
          <a:xfrm>
            <a:off x="524585" y="4172869"/>
            <a:ext cx="7758049" cy="461665"/>
          </a:xfrm>
          <a:prstGeom prst="rect">
            <a:avLst/>
          </a:prstGeom>
          <a:noFill/>
        </p:spPr>
        <p:txBody>
          <a:bodyPr wrap="square" rtlCol="0">
            <a:spAutoFit/>
          </a:bodyPr>
          <a:lstStyle/>
          <a:p>
            <a:endParaRPr lang="en-US" sz="2400" b="1" i="1" dirty="0">
              <a:solidFill>
                <a:srgbClr val="FD88F6"/>
              </a:solidFill>
              <a:latin typeface="Arial Rounded MT Bold"/>
            </a:endParaRPr>
          </a:p>
        </p:txBody>
      </p:sp>
      <p:sp>
        <p:nvSpPr>
          <p:cNvPr id="16" name="TextBox 15"/>
          <p:cNvSpPr txBox="1"/>
          <p:nvPr/>
        </p:nvSpPr>
        <p:spPr>
          <a:xfrm>
            <a:off x="851234" y="5743259"/>
            <a:ext cx="6970503"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21" name="TextBox 20"/>
          <p:cNvSpPr txBox="1"/>
          <p:nvPr/>
        </p:nvSpPr>
        <p:spPr>
          <a:xfrm>
            <a:off x="601663" y="3466252"/>
            <a:ext cx="8360141" cy="1200328"/>
          </a:xfrm>
          <a:prstGeom prst="rect">
            <a:avLst/>
          </a:prstGeom>
          <a:noFill/>
        </p:spPr>
        <p:txBody>
          <a:bodyPr wrap="square" rtlCol="0">
            <a:spAutoFit/>
          </a:bodyPr>
          <a:lstStyle/>
          <a:p>
            <a:r>
              <a:rPr lang="en-US" sz="2400" i="1" dirty="0" smtClean="0">
                <a:solidFill>
                  <a:srgbClr val="BB72FF"/>
                </a:solidFill>
                <a:latin typeface="Arial Rounded MT Bold"/>
              </a:rPr>
              <a:t>The early church uniformly believed that some angels violated God’s prohibition and were cast into a deep part of Hell called </a:t>
            </a:r>
            <a:r>
              <a:rPr lang="en-US" sz="2400" i="1" dirty="0" err="1" smtClean="0">
                <a:solidFill>
                  <a:srgbClr val="BB72FF"/>
                </a:solidFill>
                <a:latin typeface="Arial Rounded MT Bold"/>
              </a:rPr>
              <a:t>Tartarus</a:t>
            </a:r>
            <a:r>
              <a:rPr lang="en-US" sz="2400" i="1" dirty="0" smtClean="0">
                <a:solidFill>
                  <a:srgbClr val="BB72FF"/>
                </a:solidFill>
                <a:latin typeface="Arial Rounded MT Bold"/>
              </a:rPr>
              <a:t>. </a:t>
            </a:r>
            <a:endParaRPr lang="en-US" sz="2400" i="1" dirty="0">
              <a:solidFill>
                <a:srgbClr val="BB72FF"/>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3000" fill="hold"/>
                                        <p:tgtEl>
                                          <p:spTgt spid="21"/>
                                        </p:tgtEl>
                                        <p:attrNameLst>
                                          <p:attrName>ppt_w</p:attrName>
                                        </p:attrNameLst>
                                      </p:cBhvr>
                                      <p:tavLst>
                                        <p:tav tm="0">
                                          <p:val>
                                            <p:fltVal val="0"/>
                                          </p:val>
                                        </p:tav>
                                        <p:tav tm="100000">
                                          <p:val>
                                            <p:strVal val="#ppt_w"/>
                                          </p:val>
                                        </p:tav>
                                      </p:tavLst>
                                    </p:anim>
                                    <p:anim calcmode="lin" valueType="num">
                                      <p:cBhvr>
                                        <p:cTn id="8" dur="30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0" name="TextBox 9"/>
          <p:cNvSpPr txBox="1"/>
          <p:nvPr/>
        </p:nvSpPr>
        <p:spPr>
          <a:xfrm>
            <a:off x="0" y="202650"/>
            <a:ext cx="9144000" cy="1938992"/>
          </a:xfrm>
          <a:prstGeom prst="rect">
            <a:avLst/>
          </a:prstGeom>
          <a:noFill/>
        </p:spPr>
        <p:txBody>
          <a:bodyPr wrap="square" rtlCol="0">
            <a:spAutoFit/>
          </a:bodyPr>
          <a:lstStyle/>
          <a:p>
            <a:r>
              <a:rPr lang="en-US" sz="2400" i="1" dirty="0" smtClean="0">
                <a:solidFill>
                  <a:srgbClr val="FFFF00"/>
                </a:solidFill>
                <a:latin typeface="Arial Rounded MT Bold"/>
              </a:rPr>
              <a:t>“Now it came about, when men began to multiply on the face of the land, and daughters were born to them, that the “sons of God” (the “bene elohim” / fallen angels) saw that the daughters of men were beautiful; and they took wives for themselves, whomever they chose.”  Genesis 6</a:t>
            </a:r>
            <a:endParaRPr lang="en-US" sz="2400" i="1" dirty="0">
              <a:solidFill>
                <a:srgbClr val="FFFF00"/>
              </a:solidFill>
              <a:latin typeface="Arial Rounded MT Bold"/>
            </a:endParaRPr>
          </a:p>
        </p:txBody>
      </p:sp>
      <p:pic>
        <p:nvPicPr>
          <p:cNvPr id="13" name="Picture 12" descr="Screen shot 2021-01-06 at 8.04.44 PM.png"/>
          <p:cNvPicPr>
            <a:picLocks noChangeAspect="1"/>
          </p:cNvPicPr>
          <p:nvPr/>
        </p:nvPicPr>
        <p:blipFill>
          <a:blip r:embed="rId3"/>
          <a:stretch>
            <a:fillRect/>
          </a:stretch>
        </p:blipFill>
        <p:spPr>
          <a:xfrm>
            <a:off x="1053908" y="2533431"/>
            <a:ext cx="6620702" cy="4097466"/>
          </a:xfrm>
          <a:prstGeom prst="rect">
            <a:avLst/>
          </a:prstGeom>
        </p:spPr>
      </p:pic>
      <p:sp>
        <p:nvSpPr>
          <p:cNvPr id="15" name="TextBox 14"/>
          <p:cNvSpPr txBox="1"/>
          <p:nvPr/>
        </p:nvSpPr>
        <p:spPr>
          <a:xfrm>
            <a:off x="1324140" y="5137190"/>
            <a:ext cx="6185709" cy="1200328"/>
          </a:xfrm>
          <a:prstGeom prst="rect">
            <a:avLst/>
          </a:prstGeom>
          <a:noFill/>
        </p:spPr>
        <p:txBody>
          <a:bodyPr wrap="square" rtlCol="0">
            <a:spAutoFit/>
          </a:bodyPr>
          <a:lstStyle/>
          <a:p>
            <a:r>
              <a:rPr lang="en-US" sz="2400" i="1" dirty="0" smtClean="0">
                <a:solidFill>
                  <a:schemeClr val="bg1"/>
                </a:solidFill>
                <a:latin typeface="Arial Rounded MT Bold"/>
              </a:rPr>
              <a:t>This is Mt Hermon in Syria….In the ancient Semitic language Hermon, “hrn” means something taboo or very evil. </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3000"/>
                                        <p:tgtEl>
                                          <p:spTgt spid="13"/>
                                        </p:tgtEl>
                                      </p:cBhvr>
                                    </p:animEffect>
                                  </p:childTnLst>
                                </p:cTn>
                              </p:par>
                              <p:par>
                                <p:cTn id="8" presetID="37" presetClass="entr" presetSubtype="0" fill="hold" grpId="0" nodeType="withEffect">
                                  <p:stCondLst>
                                    <p:cond delay="4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0"/>
                                        <p:tgtEl>
                                          <p:spTgt spid="10"/>
                                        </p:tgtEl>
                                      </p:cBhvr>
                                    </p:animEffect>
                                    <p:anim calcmode="lin" valueType="num">
                                      <p:cBhvr>
                                        <p:cTn id="11" dur="3000" fill="hold"/>
                                        <p:tgtEl>
                                          <p:spTgt spid="10"/>
                                        </p:tgtEl>
                                        <p:attrNameLst>
                                          <p:attrName>ppt_x</p:attrName>
                                        </p:attrNameLst>
                                      </p:cBhvr>
                                      <p:tavLst>
                                        <p:tav tm="0">
                                          <p:val>
                                            <p:strVal val="#ppt_x"/>
                                          </p:val>
                                        </p:tav>
                                        <p:tav tm="100000">
                                          <p:val>
                                            <p:strVal val="#ppt_x"/>
                                          </p:val>
                                        </p:tav>
                                      </p:tavLst>
                                    </p:anim>
                                    <p:anim calcmode="lin" valueType="num">
                                      <p:cBhvr>
                                        <p:cTn id="12" dur="2700" decel="100000" fill="hold"/>
                                        <p:tgtEl>
                                          <p:spTgt spid="10"/>
                                        </p:tgtEl>
                                        <p:attrNameLst>
                                          <p:attrName>ppt_y</p:attrName>
                                        </p:attrNameLst>
                                      </p:cBhvr>
                                      <p:tavLst>
                                        <p:tav tm="0">
                                          <p:val>
                                            <p:strVal val="#ppt_y+1"/>
                                          </p:val>
                                        </p:tav>
                                        <p:tav tm="100000">
                                          <p:val>
                                            <p:strVal val="#ppt_y-.03"/>
                                          </p:val>
                                        </p:tav>
                                      </p:tavLst>
                                    </p:anim>
                                    <p:anim calcmode="lin" valueType="num">
                                      <p:cBhvr>
                                        <p:cTn id="13"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par>
                                <p:cTn id="14" presetID="49" presetClass="entr" presetSubtype="0" decel="100000" fill="hold" grpId="0" nodeType="withEffect">
                                  <p:stCondLst>
                                    <p:cond delay="80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 calcmode="lin" valueType="num">
                                      <p:cBhvr>
                                        <p:cTn id="18" dur="500" fill="hold"/>
                                        <p:tgtEl>
                                          <p:spTgt spid="15"/>
                                        </p:tgtEl>
                                        <p:attrNameLst>
                                          <p:attrName>style.rotation</p:attrName>
                                        </p:attrNameLst>
                                      </p:cBhvr>
                                      <p:tavLst>
                                        <p:tav tm="0">
                                          <p:val>
                                            <p:fltVal val="360"/>
                                          </p:val>
                                        </p:tav>
                                        <p:tav tm="100000">
                                          <p:val>
                                            <p:fltVal val="0"/>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0" name="TextBox 9"/>
          <p:cNvSpPr txBox="1"/>
          <p:nvPr/>
        </p:nvSpPr>
        <p:spPr>
          <a:xfrm>
            <a:off x="0" y="202650"/>
            <a:ext cx="9144000" cy="1938992"/>
          </a:xfrm>
          <a:prstGeom prst="rect">
            <a:avLst/>
          </a:prstGeom>
          <a:noFill/>
        </p:spPr>
        <p:txBody>
          <a:bodyPr wrap="square" rtlCol="0">
            <a:spAutoFit/>
          </a:bodyPr>
          <a:lstStyle/>
          <a:p>
            <a:r>
              <a:rPr lang="en-US" sz="2400" i="1" dirty="0" smtClean="0">
                <a:solidFill>
                  <a:srgbClr val="FFFF00"/>
                </a:solidFill>
                <a:latin typeface="Arial Rounded MT Bold"/>
              </a:rPr>
              <a:t>“Now it came about, when men began to multiply on the face of the land, and daughters were born to them, that the “sons of God” (the “bene elohim” / fallen angels) saw that the daughters of men were beautiful; and they took wives for themselves, whomever they chose.”  Genesis 6</a:t>
            </a:r>
            <a:endParaRPr lang="en-US" sz="2400" i="1" dirty="0">
              <a:solidFill>
                <a:srgbClr val="FFFF00"/>
              </a:solidFill>
              <a:latin typeface="Arial Rounded MT Bold"/>
            </a:endParaRPr>
          </a:p>
        </p:txBody>
      </p:sp>
      <p:pic>
        <p:nvPicPr>
          <p:cNvPr id="13" name="Picture 12" descr="Screen shot 2021-01-06 at 8.04.44 PM.png"/>
          <p:cNvPicPr>
            <a:picLocks noChangeAspect="1"/>
          </p:cNvPicPr>
          <p:nvPr/>
        </p:nvPicPr>
        <p:blipFill>
          <a:blip r:embed="rId3"/>
          <a:stretch>
            <a:fillRect/>
          </a:stretch>
        </p:blipFill>
        <p:spPr>
          <a:xfrm>
            <a:off x="1053908" y="2533431"/>
            <a:ext cx="6620702" cy="4097466"/>
          </a:xfrm>
          <a:prstGeom prst="rect">
            <a:avLst/>
          </a:prstGeom>
        </p:spPr>
      </p:pic>
      <p:sp>
        <p:nvSpPr>
          <p:cNvPr id="15" name="TextBox 14"/>
          <p:cNvSpPr txBox="1"/>
          <p:nvPr/>
        </p:nvSpPr>
        <p:spPr>
          <a:xfrm>
            <a:off x="1324140" y="5137190"/>
            <a:ext cx="6185709" cy="1569660"/>
          </a:xfrm>
          <a:prstGeom prst="rect">
            <a:avLst/>
          </a:prstGeom>
          <a:noFill/>
        </p:spPr>
        <p:txBody>
          <a:bodyPr wrap="square" rtlCol="0">
            <a:spAutoFit/>
          </a:bodyPr>
          <a:lstStyle/>
          <a:p>
            <a:r>
              <a:rPr lang="en-US" sz="2400" i="1" dirty="0" smtClean="0">
                <a:solidFill>
                  <a:schemeClr val="bg1"/>
                </a:solidFill>
                <a:latin typeface="Arial Rounded MT Bold"/>
              </a:rPr>
              <a:t>It is the tradition in the Holy Land that the fallen angels came down to earth as the “watchers” and it happened on Mt. Hermon. </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pic>
        <p:nvPicPr>
          <p:cNvPr id="14" name="Picture 13" descr="Screen shot 2021-01-06 at 8.27.04 PM.png"/>
          <p:cNvPicPr>
            <a:picLocks noChangeAspect="1"/>
          </p:cNvPicPr>
          <p:nvPr/>
        </p:nvPicPr>
        <p:blipFill>
          <a:blip r:embed="rId3"/>
          <a:stretch>
            <a:fillRect/>
          </a:stretch>
        </p:blipFill>
        <p:spPr>
          <a:xfrm>
            <a:off x="337363" y="2365471"/>
            <a:ext cx="8290680" cy="4492529"/>
          </a:xfrm>
          <a:prstGeom prst="rect">
            <a:avLst/>
          </a:prstGeom>
        </p:spPr>
      </p:pic>
      <p:sp>
        <p:nvSpPr>
          <p:cNvPr id="17" name="TextBox 16"/>
          <p:cNvSpPr txBox="1"/>
          <p:nvPr/>
        </p:nvSpPr>
        <p:spPr>
          <a:xfrm>
            <a:off x="289902" y="197461"/>
            <a:ext cx="8852012" cy="2308324"/>
          </a:xfrm>
          <a:prstGeom prst="rect">
            <a:avLst/>
          </a:prstGeom>
          <a:noFill/>
        </p:spPr>
        <p:txBody>
          <a:bodyPr wrap="square" rtlCol="0">
            <a:spAutoFit/>
          </a:bodyPr>
          <a:lstStyle/>
          <a:p>
            <a:r>
              <a:rPr lang="en-US" sz="2400" i="1" dirty="0" smtClean="0">
                <a:solidFill>
                  <a:srgbClr val="FFFF00"/>
                </a:solidFill>
                <a:latin typeface="Arial Rounded MT Bold"/>
              </a:rPr>
              <a:t>“And angels who did not keep their own domain, but abandoned their proper abode, He has kept in eternal bonds under darkness for the judgment of the great day. Just as Sodom and Gomorrah…in the same way as these indulged in gross immorality and went after strange flesh” 																Jude 6,7 </a:t>
            </a:r>
            <a:endParaRPr lang="en-US" sz="24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155" decel="100000"/>
                                        <p:tgtEl>
                                          <p:spTgt spid="14"/>
                                        </p:tgtEl>
                                      </p:cBhvr>
                                    </p:animEffect>
                                    <p:animScale>
                                      <p:cBhvr>
                                        <p:cTn id="8" dur="1155" decel="100000"/>
                                        <p:tgtEl>
                                          <p:spTgt spid="14"/>
                                        </p:tgtEl>
                                      </p:cBhvr>
                                      <p:from x="10000" y="10000"/>
                                      <p:to x="200000" y="450000"/>
                                    </p:animScale>
                                    <p:animScale>
                                      <p:cBhvr>
                                        <p:cTn id="9" dur="1845" accel="100000" fill="hold">
                                          <p:stCondLst>
                                            <p:cond delay="1155"/>
                                          </p:stCondLst>
                                        </p:cTn>
                                        <p:tgtEl>
                                          <p:spTgt spid="14"/>
                                        </p:tgtEl>
                                      </p:cBhvr>
                                      <p:from x="200000" y="450000"/>
                                      <p:to x="100000" y="100000"/>
                                    </p:animScale>
                                    <p:set>
                                      <p:cBhvr>
                                        <p:cTn id="10" dur="1155" fill="hold"/>
                                        <p:tgtEl>
                                          <p:spTgt spid="14"/>
                                        </p:tgtEl>
                                        <p:attrNameLst>
                                          <p:attrName>ppt_x</p:attrName>
                                        </p:attrNameLst>
                                      </p:cBhvr>
                                      <p:to>
                                        <p:strVal val="(0.5)"/>
                                      </p:to>
                                    </p:set>
                                    <p:anim from="(0.5)" to="(#ppt_x)" calcmode="lin" valueType="num">
                                      <p:cBhvr>
                                        <p:cTn id="11" dur="1845" accel="100000" fill="hold">
                                          <p:stCondLst>
                                            <p:cond delay="1155"/>
                                          </p:stCondLst>
                                        </p:cTn>
                                        <p:tgtEl>
                                          <p:spTgt spid="14"/>
                                        </p:tgtEl>
                                        <p:attrNameLst>
                                          <p:attrName>ppt_x</p:attrName>
                                        </p:attrNameLst>
                                      </p:cBhvr>
                                    </p:anim>
                                    <p:set>
                                      <p:cBhvr>
                                        <p:cTn id="12" dur="1155" fill="hold"/>
                                        <p:tgtEl>
                                          <p:spTgt spid="14"/>
                                        </p:tgtEl>
                                        <p:attrNameLst>
                                          <p:attrName>ppt_y</p:attrName>
                                        </p:attrNameLst>
                                      </p:cBhvr>
                                      <p:to>
                                        <p:strVal val="(#ppt_y+0.4)"/>
                                      </p:to>
                                    </p:set>
                                    <p:anim from="(#ppt_y+0.4)" to="(#ppt_y)" calcmode="lin" valueType="num">
                                      <p:cBhvr>
                                        <p:cTn id="13" dur="1845" accel="100000" fill="hold">
                                          <p:stCondLst>
                                            <p:cond delay="1155"/>
                                          </p:stCondLst>
                                        </p:cTn>
                                        <p:tgtEl>
                                          <p:spTgt spid="14"/>
                                        </p:tgtEl>
                                        <p:attrNameLst>
                                          <p:attrName>ppt_y</p:attrName>
                                        </p:attrNameLst>
                                      </p:cBhvr>
                                    </p:anim>
                                  </p:childTnLst>
                                </p:cTn>
                              </p:par>
                              <p:par>
                                <p:cTn id="14" presetID="29" presetClass="entr" presetSubtype="0" fill="hold" grpId="0" nodeType="withEffect">
                                  <p:stCondLst>
                                    <p:cond delay="50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2000" fill="hold"/>
                                        <p:tgtEl>
                                          <p:spTgt spid="17"/>
                                        </p:tgtEl>
                                        <p:attrNameLst>
                                          <p:attrName>ppt_x</p:attrName>
                                        </p:attrNameLst>
                                      </p:cBhvr>
                                      <p:tavLst>
                                        <p:tav tm="0">
                                          <p:val>
                                            <p:strVal val="#ppt_x-.2"/>
                                          </p:val>
                                        </p:tav>
                                        <p:tav tm="100000">
                                          <p:val>
                                            <p:strVal val="#ppt_x"/>
                                          </p:val>
                                        </p:tav>
                                      </p:tavLst>
                                    </p:anim>
                                    <p:anim calcmode="lin" valueType="num">
                                      <p:cBhvr>
                                        <p:cTn id="17" dur="2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7" name="TextBox 16"/>
          <p:cNvSpPr txBox="1"/>
          <p:nvPr/>
        </p:nvSpPr>
        <p:spPr>
          <a:xfrm>
            <a:off x="289902" y="197461"/>
            <a:ext cx="8852012" cy="830997"/>
          </a:xfrm>
          <a:prstGeom prst="rect">
            <a:avLst/>
          </a:prstGeom>
          <a:noFill/>
        </p:spPr>
        <p:txBody>
          <a:bodyPr wrap="square" rtlCol="0">
            <a:spAutoFit/>
          </a:bodyPr>
          <a:lstStyle/>
          <a:p>
            <a:r>
              <a:rPr lang="en-US" sz="2400" i="1" dirty="0" smtClean="0">
                <a:solidFill>
                  <a:srgbClr val="FFFF00"/>
                </a:solidFill>
                <a:latin typeface="Arial Rounded MT Bold"/>
              </a:rPr>
              <a:t>The Apocryphal Book of Enoch, a very old Hebrew scroll, but never actually considered Scripture says:</a:t>
            </a:r>
            <a:endParaRPr lang="en-US" sz="2400" i="1" dirty="0">
              <a:solidFill>
                <a:srgbClr val="FFFF00"/>
              </a:solidFill>
              <a:latin typeface="Arial Rounded MT Bold"/>
            </a:endParaRPr>
          </a:p>
        </p:txBody>
      </p:sp>
      <p:pic>
        <p:nvPicPr>
          <p:cNvPr id="13" name="Picture 12" descr="Screen shot 2021-01-06 at 8.56.27 PM.png"/>
          <p:cNvPicPr>
            <a:picLocks noChangeAspect="1"/>
          </p:cNvPicPr>
          <p:nvPr/>
        </p:nvPicPr>
        <p:blipFill>
          <a:blip r:embed="rId3"/>
          <a:stretch>
            <a:fillRect/>
          </a:stretch>
        </p:blipFill>
        <p:spPr>
          <a:xfrm>
            <a:off x="547688" y="1103313"/>
            <a:ext cx="8129552" cy="5192334"/>
          </a:xfrm>
          <a:prstGeom prst="rect">
            <a:avLst/>
          </a:prstGeom>
        </p:spPr>
      </p:pic>
      <p:sp>
        <p:nvSpPr>
          <p:cNvPr id="18" name="Rectangle 17"/>
          <p:cNvSpPr/>
          <p:nvPr/>
        </p:nvSpPr>
        <p:spPr>
          <a:xfrm>
            <a:off x="1324141" y="2139888"/>
            <a:ext cx="6392782" cy="3258911"/>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324141" y="2244448"/>
            <a:ext cx="6392782" cy="2923877"/>
          </a:xfrm>
          <a:prstGeom prst="rect">
            <a:avLst/>
          </a:prstGeom>
          <a:noFill/>
        </p:spPr>
        <p:txBody>
          <a:bodyPr wrap="square" rtlCol="0">
            <a:spAutoFit/>
          </a:bodyPr>
          <a:lstStyle/>
          <a:p>
            <a:r>
              <a:rPr lang="en-US" sz="2400" dirty="0" smtClean="0">
                <a:latin typeface="Blackmoor LET"/>
              </a:rPr>
              <a:t>“</a:t>
            </a:r>
            <a:r>
              <a:rPr lang="en-US" sz="2000" dirty="0" smtClean="0">
                <a:latin typeface="Papyrus"/>
              </a:rPr>
              <a:t>And it came to pass when the children of men had multiplied, that in those days were born unto them beautiful and comely daughters. And the Angels…saw and lusted after them, and said to one another: ‘Come, let us choose us wives from among the children of men and beget us children. And Semjaza, who was their leader, said unto them “I fear you will not agree to this deed, and I alone shall have to pay the penalty of a great sin…(they all swore allegiance to one another) </a:t>
            </a:r>
            <a:endParaRPr lang="en-US" sz="2000" dirty="0">
              <a:latin typeface="Papyru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0000" decel="5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0" fill="hold"/>
                                        <p:tgtEl>
                                          <p:spTgt spid="17"/>
                                        </p:tgtEl>
                                        <p:attrNameLst>
                                          <p:attrName>ppt_x</p:attrName>
                                        </p:attrNameLst>
                                      </p:cBhvr>
                                      <p:tavLst>
                                        <p:tav tm="0">
                                          <p:val>
                                            <p:strVal val="0-#ppt_w/2"/>
                                          </p:val>
                                        </p:tav>
                                        <p:tav tm="100000">
                                          <p:val>
                                            <p:strVal val="#ppt_x"/>
                                          </p:val>
                                        </p:tav>
                                      </p:tavLst>
                                    </p:anim>
                                    <p:anim calcmode="lin" valueType="num">
                                      <p:cBhvr additive="base">
                                        <p:cTn id="8" dur="3000" fill="hold"/>
                                        <p:tgtEl>
                                          <p:spTgt spid="17"/>
                                        </p:tgtEl>
                                        <p:attrNameLst>
                                          <p:attrName>ppt_y</p:attrName>
                                        </p:attrNameLst>
                                      </p:cBhvr>
                                      <p:tavLst>
                                        <p:tav tm="0">
                                          <p:val>
                                            <p:strVal val="1+#ppt_h/2"/>
                                          </p:val>
                                        </p:tav>
                                        <p:tav tm="100000">
                                          <p:val>
                                            <p:strVal val="#ppt_y"/>
                                          </p:val>
                                        </p:tav>
                                      </p:tavLst>
                                    </p:anim>
                                  </p:childTnLst>
                                </p:cTn>
                              </p:par>
                              <p:par>
                                <p:cTn id="9" presetID="27" presetClass="entr" presetSubtype="0" fill="hold" grpId="0" nodeType="withEffect">
                                  <p:stCondLst>
                                    <p:cond delay="5000"/>
                                  </p:stCondLst>
                                  <p:iterate type="lt">
                                    <p:tmPct val="50000"/>
                                  </p:iterate>
                                  <p:childTnLst>
                                    <p:set>
                                      <p:cBhvr>
                                        <p:cTn id="10" dur="1" fill="hold">
                                          <p:stCondLst>
                                            <p:cond delay="0"/>
                                          </p:stCondLst>
                                        </p:cTn>
                                        <p:tgtEl>
                                          <p:spTgt spid="19"/>
                                        </p:tgtEl>
                                        <p:attrNameLst>
                                          <p:attrName>style.visibility</p:attrName>
                                        </p:attrNameLst>
                                      </p:cBhvr>
                                      <p:to>
                                        <p:strVal val="visible"/>
                                      </p:to>
                                    </p:set>
                                    <p:anim calcmode="discrete" valueType="clr">
                                      <p:cBhvr override="childStyle">
                                        <p:cTn id="11"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9"/>
                                        </p:tgtEl>
                                        <p:attrNameLst>
                                          <p:attrName>fillcolor</p:attrName>
                                        </p:attrNameLst>
                                      </p:cBhvr>
                                      <p:tavLst>
                                        <p:tav tm="0">
                                          <p:val>
                                            <p:clrVal>
                                              <a:schemeClr val="accent2"/>
                                            </p:clrVal>
                                          </p:val>
                                        </p:tav>
                                        <p:tav tm="50000">
                                          <p:val>
                                            <p:clrVal>
                                              <a:schemeClr val="hlink"/>
                                            </p:clrVal>
                                          </p:val>
                                        </p:tav>
                                      </p:tavLst>
                                    </p:anim>
                                    <p:set>
                                      <p:cBhvr>
                                        <p:cTn id="13"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pic>
        <p:nvPicPr>
          <p:cNvPr id="13" name="Picture 12" descr="Screen shot 2021-01-06 at 8.56.27 PM.png"/>
          <p:cNvPicPr>
            <a:picLocks noChangeAspect="1"/>
          </p:cNvPicPr>
          <p:nvPr/>
        </p:nvPicPr>
        <p:blipFill>
          <a:blip r:embed="rId3"/>
          <a:stretch>
            <a:fillRect/>
          </a:stretch>
        </p:blipFill>
        <p:spPr>
          <a:xfrm>
            <a:off x="547688" y="1103313"/>
            <a:ext cx="8129552" cy="5192334"/>
          </a:xfrm>
          <a:prstGeom prst="rect">
            <a:avLst/>
          </a:prstGeom>
        </p:spPr>
      </p:pic>
      <p:sp>
        <p:nvSpPr>
          <p:cNvPr id="18" name="Rectangle 17"/>
          <p:cNvSpPr/>
          <p:nvPr/>
        </p:nvSpPr>
        <p:spPr>
          <a:xfrm>
            <a:off x="1324141" y="2139888"/>
            <a:ext cx="6392782" cy="3258911"/>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324141" y="1960415"/>
            <a:ext cx="6392782" cy="4093428"/>
          </a:xfrm>
          <a:prstGeom prst="rect">
            <a:avLst/>
          </a:prstGeom>
          <a:noFill/>
        </p:spPr>
        <p:txBody>
          <a:bodyPr wrap="square" rtlCol="0">
            <a:spAutoFit/>
          </a:bodyPr>
          <a:lstStyle/>
          <a:p>
            <a:r>
              <a:rPr lang="en-US" sz="2000" dirty="0" smtClean="0">
                <a:latin typeface="Papyrus"/>
              </a:rPr>
              <a:t>“And all the others together with them took…wives, and each chose for himself one, and they began to go in unto them and to defile themselves with them,…</a:t>
            </a:r>
          </a:p>
          <a:p>
            <a:r>
              <a:rPr lang="en-US" sz="2000" dirty="0" smtClean="0">
                <a:latin typeface="Papyrus"/>
              </a:rPr>
              <a:t>   And they became pregnant , and they bare great giants.</a:t>
            </a:r>
          </a:p>
          <a:p>
            <a:r>
              <a:rPr lang="en-US" sz="2000" dirty="0" smtClean="0">
                <a:latin typeface="Papyrus"/>
              </a:rPr>
              <a:t>   And when men could no longer sustain them, the giants turned against them and devoured mankind.  And they began to sin against (all living things) and began to devour one another’s flesh, and drink the blood.  Then the earth laid accusation against the lawless ones.”</a:t>
            </a:r>
          </a:p>
          <a:p>
            <a:endParaRPr lang="en-US" sz="2000" dirty="0" smtClean="0">
              <a:latin typeface="Papyrus"/>
            </a:endParaRPr>
          </a:p>
          <a:p>
            <a:r>
              <a:rPr lang="en-US" sz="2000" dirty="0" smtClean="0">
                <a:latin typeface="Papyrus"/>
              </a:rPr>
              <a:t>	The Nephilim -  The Six Fingered Giants of Old</a:t>
            </a:r>
            <a:endParaRPr lang="en-US" sz="2000" dirty="0">
              <a:latin typeface="Papyru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pic>
        <p:nvPicPr>
          <p:cNvPr id="14" name="Picture 13" descr="Screen shot 2021-01-06 at 9.37.47 PM.png"/>
          <p:cNvPicPr>
            <a:picLocks noChangeAspect="1"/>
          </p:cNvPicPr>
          <p:nvPr/>
        </p:nvPicPr>
        <p:blipFill>
          <a:blip r:embed="rId3"/>
          <a:stretch>
            <a:fillRect/>
          </a:stretch>
        </p:blipFill>
        <p:spPr>
          <a:xfrm>
            <a:off x="619134" y="369973"/>
            <a:ext cx="7663500" cy="6074283"/>
          </a:xfrm>
          <a:prstGeom prst="rect">
            <a:avLst/>
          </a:prstGeom>
        </p:spPr>
      </p:pic>
      <p:sp>
        <p:nvSpPr>
          <p:cNvPr id="17" name="TextBox 16"/>
          <p:cNvSpPr txBox="1"/>
          <p:nvPr/>
        </p:nvSpPr>
        <p:spPr>
          <a:xfrm>
            <a:off x="4391282" y="390755"/>
            <a:ext cx="3891352" cy="1569660"/>
          </a:xfrm>
          <a:prstGeom prst="rect">
            <a:avLst/>
          </a:prstGeom>
          <a:noFill/>
        </p:spPr>
        <p:txBody>
          <a:bodyPr wrap="square" rtlCol="0">
            <a:spAutoFit/>
          </a:bodyPr>
          <a:lstStyle/>
          <a:p>
            <a:r>
              <a:rPr lang="en-US" sz="2400" i="1" dirty="0" smtClean="0">
                <a:latin typeface="Arial Rounded MT Bold"/>
              </a:rPr>
              <a:t>Angelic genes mixed with men to produce giants, and this was the tripwire to the Flood</a:t>
            </a:r>
            <a:endParaRPr lang="en-US" sz="2400" i="1" dirty="0">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pic>
        <p:nvPicPr>
          <p:cNvPr id="14" name="Picture 13" descr="Screen shot 2021-01-06 at 9.37.47 PM.png"/>
          <p:cNvPicPr>
            <a:picLocks noChangeAspect="1"/>
          </p:cNvPicPr>
          <p:nvPr/>
        </p:nvPicPr>
        <p:blipFill>
          <a:blip r:embed="rId3"/>
          <a:stretch>
            <a:fillRect/>
          </a:stretch>
        </p:blipFill>
        <p:spPr>
          <a:xfrm>
            <a:off x="619134" y="369973"/>
            <a:ext cx="7663500" cy="6074283"/>
          </a:xfrm>
          <a:prstGeom prst="rect">
            <a:avLst/>
          </a:prstGeom>
        </p:spPr>
      </p:pic>
      <p:sp>
        <p:nvSpPr>
          <p:cNvPr id="17" name="TextBox 16"/>
          <p:cNvSpPr txBox="1"/>
          <p:nvPr/>
        </p:nvSpPr>
        <p:spPr>
          <a:xfrm>
            <a:off x="2986073" y="390755"/>
            <a:ext cx="5296562" cy="1938992"/>
          </a:xfrm>
          <a:prstGeom prst="rect">
            <a:avLst/>
          </a:prstGeom>
          <a:noFill/>
        </p:spPr>
        <p:txBody>
          <a:bodyPr wrap="square" rtlCol="0">
            <a:spAutoFit/>
          </a:bodyPr>
          <a:lstStyle/>
          <a:p>
            <a:r>
              <a:rPr lang="en-US" sz="2000" i="1" dirty="0" smtClean="0">
                <a:latin typeface="Arial Rounded MT Bold"/>
              </a:rPr>
              <a:t>Later in the Bible narrative, we find out that Goliath, who fought David, was also a` 		Nephilim. This was long after the 			Flood so not all Nephilim genes 			were eliminated in the 					Flood. </a:t>
            </a:r>
            <a:endParaRPr lang="en-US" sz="2000" i="1" dirty="0">
              <a:latin typeface="Arial Rounded MT Bold"/>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pic>
        <p:nvPicPr>
          <p:cNvPr id="13" name="Picture 12" descr="Screen shot 2021-01-06 at 10.37.31 PM.png"/>
          <p:cNvPicPr>
            <a:picLocks noChangeAspect="1"/>
          </p:cNvPicPr>
          <p:nvPr/>
        </p:nvPicPr>
        <p:blipFill>
          <a:blip r:embed="rId3"/>
          <a:stretch>
            <a:fillRect/>
          </a:stretch>
        </p:blipFill>
        <p:spPr>
          <a:xfrm>
            <a:off x="1032849" y="701230"/>
            <a:ext cx="6477000" cy="3441700"/>
          </a:xfrm>
          <a:prstGeom prst="rect">
            <a:avLst/>
          </a:prstGeom>
        </p:spPr>
      </p:pic>
      <p:sp>
        <p:nvSpPr>
          <p:cNvPr id="18" name="TextBox 17"/>
          <p:cNvSpPr txBox="1"/>
          <p:nvPr/>
        </p:nvSpPr>
        <p:spPr>
          <a:xfrm>
            <a:off x="851234" y="4429304"/>
            <a:ext cx="6658615" cy="2308324"/>
          </a:xfrm>
          <a:prstGeom prst="rect">
            <a:avLst/>
          </a:prstGeom>
          <a:noFill/>
        </p:spPr>
        <p:txBody>
          <a:bodyPr wrap="square" rtlCol="0">
            <a:spAutoFit/>
          </a:bodyPr>
          <a:lstStyle/>
          <a:p>
            <a:r>
              <a:rPr lang="en-US" sz="2400" i="1" dirty="0" smtClean="0">
                <a:solidFill>
                  <a:schemeClr val="bg1"/>
                </a:solidFill>
                <a:latin typeface="Arial Rounded MT Bold"/>
              </a:rPr>
              <a:t>Whether the Enoch account is true or not, the Bible certainly implies that some angels left their Heavenly abode, and produced the Giants….the mystery of Iniquity begins to unfold with the fall of Satan, his angels and the fall of man. </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9" presetClass="entr" presetSubtype="0" fill="hold" nodeType="withEffect">
                                  <p:stCondLst>
                                    <p:cond delay="500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pic>
        <p:nvPicPr>
          <p:cNvPr id="20" name="Picture 19" descr="Screen shot 2021-01-07 at 10.32.58 PM.png"/>
          <p:cNvPicPr>
            <a:picLocks noChangeAspect="1"/>
          </p:cNvPicPr>
          <p:nvPr/>
        </p:nvPicPr>
        <p:blipFill>
          <a:blip r:embed="rId3"/>
          <a:stretch>
            <a:fillRect/>
          </a:stretch>
        </p:blipFill>
        <p:spPr>
          <a:xfrm>
            <a:off x="0" y="0"/>
            <a:ext cx="9222828" cy="6858000"/>
          </a:xfrm>
          <a:prstGeom prst="rect">
            <a:avLst/>
          </a:prstGeom>
        </p:spPr>
      </p:pic>
      <p:sp>
        <p:nvSpPr>
          <p:cNvPr id="21" name="TextBox 20"/>
          <p:cNvSpPr txBox="1"/>
          <p:nvPr/>
        </p:nvSpPr>
        <p:spPr>
          <a:xfrm>
            <a:off x="510781" y="2804885"/>
            <a:ext cx="6060338" cy="1815882"/>
          </a:xfrm>
          <a:prstGeom prst="rect">
            <a:avLst/>
          </a:prstGeom>
          <a:noFill/>
        </p:spPr>
        <p:txBody>
          <a:bodyPr wrap="square" rtlCol="0">
            <a:spAutoFit/>
          </a:bodyPr>
          <a:lstStyle/>
          <a:p>
            <a:r>
              <a:rPr lang="en-US" sz="2800" i="1" dirty="0" smtClean="0">
                <a:solidFill>
                  <a:schemeClr val="bg1"/>
                </a:solidFill>
                <a:latin typeface="Arial Rounded MT Bold"/>
              </a:rPr>
              <a:t>But instead of wiping out all life, God found a man to save the world</a:t>
            </a:r>
            <a:r>
              <a:rPr lang="en-US" sz="2800" i="1" dirty="0" smtClean="0">
                <a:solidFill>
                  <a:srgbClr val="FFFF00"/>
                </a:solidFill>
                <a:latin typeface="Arial Rounded MT Bold"/>
              </a:rPr>
              <a:t>. “Noah found grace in the eyes of the Lord.”  Gen. 6:8</a:t>
            </a:r>
            <a:endParaRPr lang="en-US" sz="28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0"/>
                                        <p:tgtEl>
                                          <p:spTgt spid="20"/>
                                        </p:tgtEl>
                                      </p:cBhvr>
                                    </p:animEffect>
                                  </p:childTnLst>
                                </p:cTn>
                              </p:par>
                              <p:par>
                                <p:cTn id="8" presetID="23" presetClass="entr" presetSubtype="16" fill="hold" grpId="0" nodeType="withEffect">
                                  <p:stCondLst>
                                    <p:cond delay="50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6" name="TextBox 5"/>
          <p:cNvSpPr txBox="1"/>
          <p:nvPr/>
        </p:nvSpPr>
        <p:spPr>
          <a:xfrm>
            <a:off x="207073" y="0"/>
            <a:ext cx="8628043" cy="1200328"/>
          </a:xfrm>
          <a:prstGeom prst="rect">
            <a:avLst/>
          </a:prstGeom>
          <a:noFill/>
        </p:spPr>
        <p:txBody>
          <a:bodyPr wrap="square" rtlCol="0">
            <a:spAutoFit/>
          </a:bodyPr>
          <a:lstStyle/>
          <a:p>
            <a:r>
              <a:rPr lang="en-US" sz="2400" i="1" dirty="0" smtClean="0">
                <a:solidFill>
                  <a:srgbClr val="2BFF29"/>
                </a:solidFill>
                <a:latin typeface="Arial Rounded MT Bold"/>
              </a:rPr>
              <a:t>In fact; what we are experiencing in America, has a much deeper significance than even the election of evil people to office, even of the theft of the office of president.</a:t>
            </a:r>
          </a:p>
        </p:txBody>
      </p:sp>
      <p:sp>
        <p:nvSpPr>
          <p:cNvPr id="7" name="TextBox 6"/>
          <p:cNvSpPr txBox="1"/>
          <p:nvPr/>
        </p:nvSpPr>
        <p:spPr>
          <a:xfrm>
            <a:off x="207073" y="324239"/>
            <a:ext cx="8628043" cy="2677656"/>
          </a:xfrm>
          <a:prstGeom prst="rect">
            <a:avLst/>
          </a:prstGeom>
          <a:noFill/>
        </p:spPr>
        <p:txBody>
          <a:bodyPr wrap="square" rtlCol="0">
            <a:spAutoFit/>
          </a:bodyPr>
          <a:lstStyle/>
          <a:p>
            <a:r>
              <a:rPr lang="en-US" sz="2800" i="1" dirty="0" smtClean="0">
                <a:solidFill>
                  <a:schemeClr val="tx2">
                    <a:lumMod val="20000"/>
                    <a:lumOff val="80000"/>
                  </a:schemeClr>
                </a:solidFill>
                <a:latin typeface="Arial Rounded MT Bold"/>
              </a:rPr>
              <a:t>It is nothing less than the long planned end game of the </a:t>
            </a:r>
            <a:r>
              <a:rPr lang="en-US" sz="2800" i="1" dirty="0" smtClean="0">
                <a:solidFill>
                  <a:srgbClr val="CCFFCC"/>
                </a:solidFill>
                <a:latin typeface="Arial Rounded MT Bold"/>
              </a:rPr>
              <a:t>New World Order</a:t>
            </a:r>
            <a:r>
              <a:rPr lang="en-US" sz="2800" i="1" dirty="0" smtClean="0">
                <a:solidFill>
                  <a:schemeClr val="tx2">
                    <a:lumMod val="20000"/>
                    <a:lumOff val="80000"/>
                  </a:schemeClr>
                </a:solidFill>
                <a:latin typeface="Arial Rounded MT Bold"/>
              </a:rPr>
              <a:t> and the entrance of the Man of Sin, the sinister man the Bible calls the AntiChrist, John the Apostle calls the Beast, and  the man Daniel the Prophet called the</a:t>
            </a:r>
          </a:p>
          <a:p>
            <a:r>
              <a:rPr lang="en-US" sz="2800" i="1" dirty="0" smtClean="0">
                <a:solidFill>
                  <a:schemeClr val="tx2">
                    <a:lumMod val="20000"/>
                    <a:lumOff val="80000"/>
                  </a:schemeClr>
                </a:solidFill>
                <a:latin typeface="Arial Rounded MT Bold"/>
              </a:rPr>
              <a:t>		  “Little Horn” with an eye that boasts!</a:t>
            </a:r>
            <a:endParaRPr lang="en-US" sz="2800" i="1" dirty="0">
              <a:solidFill>
                <a:schemeClr val="tx2">
                  <a:lumMod val="20000"/>
                  <a:lumOff val="80000"/>
                </a:schemeClr>
              </a:solidFill>
              <a:latin typeface="Arial Rounded MT Bold"/>
            </a:endParaRPr>
          </a:p>
        </p:txBody>
      </p:sp>
      <p:pic>
        <p:nvPicPr>
          <p:cNvPr id="11" name="Picture 10" descr="Screen shot 2021-01-07 at 2.28.15 PM.png"/>
          <p:cNvPicPr>
            <a:picLocks noChangeAspect="1"/>
          </p:cNvPicPr>
          <p:nvPr/>
        </p:nvPicPr>
        <p:blipFill>
          <a:blip r:embed="rId3"/>
          <a:stretch>
            <a:fillRect/>
          </a:stretch>
        </p:blipFill>
        <p:spPr>
          <a:xfrm>
            <a:off x="2269955" y="3399983"/>
            <a:ext cx="4364259" cy="3216954"/>
          </a:xfrm>
          <a:prstGeom prst="rect">
            <a:avLst/>
          </a:prstGeom>
        </p:spPr>
      </p:pic>
      <p:sp>
        <p:nvSpPr>
          <p:cNvPr id="12" name="Donut 11"/>
          <p:cNvSpPr/>
          <p:nvPr/>
        </p:nvSpPr>
        <p:spPr>
          <a:xfrm>
            <a:off x="2661791" y="3064873"/>
            <a:ext cx="3553562" cy="3458017"/>
          </a:xfrm>
          <a:prstGeom prst="donut">
            <a:avLst>
              <a:gd name="adj" fmla="val 1517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6" name="Picture 15" descr="Screen shot 2021-01-07 at 2.32.19 PM.png"/>
          <p:cNvPicPr>
            <a:picLocks noChangeAspect="1"/>
          </p:cNvPicPr>
          <p:nvPr/>
        </p:nvPicPr>
        <p:blipFill>
          <a:blip r:embed="rId4"/>
          <a:stretch>
            <a:fillRect/>
          </a:stretch>
        </p:blipFill>
        <p:spPr>
          <a:xfrm>
            <a:off x="5789664" y="3399983"/>
            <a:ext cx="1689100" cy="3216954"/>
          </a:xfrm>
          <a:prstGeom prst="rect">
            <a:avLst/>
          </a:prstGeom>
        </p:spPr>
      </p:pic>
      <p:pic>
        <p:nvPicPr>
          <p:cNvPr id="17" name="Picture 16" descr="Screen shot 2021-01-07 at 2.32.19 PM.png"/>
          <p:cNvPicPr>
            <a:picLocks noChangeAspect="1"/>
          </p:cNvPicPr>
          <p:nvPr/>
        </p:nvPicPr>
        <p:blipFill>
          <a:blip r:embed="rId4"/>
          <a:stretch>
            <a:fillRect/>
          </a:stretch>
        </p:blipFill>
        <p:spPr>
          <a:xfrm>
            <a:off x="1425405" y="3399983"/>
            <a:ext cx="1689100" cy="3216954"/>
          </a:xfrm>
          <a:prstGeom prst="rect">
            <a:avLst/>
          </a:prstGeom>
        </p:spPr>
      </p:pic>
      <p:pic>
        <p:nvPicPr>
          <p:cNvPr id="18" name="Picture 17" descr="Screen shot 2021-01-07 at 2.32.19 PM.png"/>
          <p:cNvPicPr>
            <a:picLocks noChangeAspect="1"/>
          </p:cNvPicPr>
          <p:nvPr/>
        </p:nvPicPr>
        <p:blipFill>
          <a:blip r:embed="rId4"/>
          <a:stretch>
            <a:fillRect/>
          </a:stretch>
        </p:blipFill>
        <p:spPr>
          <a:xfrm rot="5400000">
            <a:off x="4256811" y="4771579"/>
            <a:ext cx="652614" cy="3216954"/>
          </a:xfrm>
          <a:prstGeom prst="rect">
            <a:avLst/>
          </a:prstGeom>
        </p:spPr>
      </p:pic>
      <p:pic>
        <p:nvPicPr>
          <p:cNvPr id="19" name="Picture 18" descr="Screen shot 2021-01-07 at 2.32.19 PM.png"/>
          <p:cNvPicPr>
            <a:picLocks noChangeAspect="1"/>
          </p:cNvPicPr>
          <p:nvPr/>
        </p:nvPicPr>
        <p:blipFill>
          <a:blip r:embed="rId4"/>
          <a:stretch>
            <a:fillRect/>
          </a:stretch>
        </p:blipFill>
        <p:spPr>
          <a:xfrm rot="5400000">
            <a:off x="2648333" y="5970555"/>
            <a:ext cx="652614" cy="452057"/>
          </a:xfrm>
          <a:prstGeom prst="rect">
            <a:avLst/>
          </a:prstGeom>
        </p:spPr>
      </p:pic>
      <p:pic>
        <p:nvPicPr>
          <p:cNvPr id="20" name="Picture 19" descr="Screen shot 2021-01-07 at 2.32.19 PM.png"/>
          <p:cNvPicPr>
            <a:picLocks noChangeAspect="1"/>
          </p:cNvPicPr>
          <p:nvPr/>
        </p:nvPicPr>
        <p:blipFill>
          <a:blip r:embed="rId4"/>
          <a:stretch>
            <a:fillRect/>
          </a:stretch>
        </p:blipFill>
        <p:spPr>
          <a:xfrm rot="5400000">
            <a:off x="2788197" y="3333077"/>
            <a:ext cx="652614" cy="452057"/>
          </a:xfrm>
          <a:prstGeom prst="rect">
            <a:avLst/>
          </a:prstGeom>
        </p:spPr>
      </p:pic>
      <p:pic>
        <p:nvPicPr>
          <p:cNvPr id="22" name="Picture 21" descr="Screen shot 2021-01-07 at 2.32.19 PM.png"/>
          <p:cNvPicPr>
            <a:picLocks noChangeAspect="1"/>
          </p:cNvPicPr>
          <p:nvPr/>
        </p:nvPicPr>
        <p:blipFill>
          <a:blip r:embed="rId4"/>
          <a:stretch>
            <a:fillRect/>
          </a:stretch>
        </p:blipFill>
        <p:spPr>
          <a:xfrm rot="5400000">
            <a:off x="5489662" y="3662067"/>
            <a:ext cx="599999" cy="452057"/>
          </a:xfrm>
          <a:prstGeom prst="rect">
            <a:avLst/>
          </a:prstGeom>
        </p:spPr>
      </p:pic>
      <p:pic>
        <p:nvPicPr>
          <p:cNvPr id="23" name="Picture 22" descr="Screen shot 2021-01-07 at 2.32.19 PM.png"/>
          <p:cNvPicPr>
            <a:picLocks noChangeAspect="1"/>
          </p:cNvPicPr>
          <p:nvPr/>
        </p:nvPicPr>
        <p:blipFill>
          <a:blip r:embed="rId4"/>
          <a:stretch>
            <a:fillRect/>
          </a:stretch>
        </p:blipFill>
        <p:spPr>
          <a:xfrm rot="5400000">
            <a:off x="5413229" y="5827721"/>
            <a:ext cx="652614" cy="452057"/>
          </a:xfrm>
          <a:prstGeom prst="rect">
            <a:avLst/>
          </a:prstGeom>
        </p:spPr>
      </p:pic>
      <p:pic>
        <p:nvPicPr>
          <p:cNvPr id="24" name="Picture 23" descr="Screen shot 2021-01-07 at 2.32.19 PM.png"/>
          <p:cNvPicPr>
            <a:picLocks noChangeAspect="1"/>
          </p:cNvPicPr>
          <p:nvPr/>
        </p:nvPicPr>
        <p:blipFill>
          <a:blip r:embed="rId4"/>
          <a:stretch>
            <a:fillRect/>
          </a:stretch>
        </p:blipFill>
        <p:spPr>
          <a:xfrm rot="5400000">
            <a:off x="4131361" y="1683590"/>
            <a:ext cx="551708" cy="3216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par>
                                <p:cTn id="11" presetID="10" presetClass="exit" presetSubtype="0" fill="hold" grpId="2" nodeType="withEffect">
                                  <p:stCondLst>
                                    <p:cond delay="700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par>
                                <p:cTn id="14" presetID="27" presetClass="entr" presetSubtype="0" fill="hold" grpId="1" nodeType="withEffect">
                                  <p:stCondLst>
                                    <p:cond delay="12000"/>
                                  </p:stCondLst>
                                  <p:iterate type="lt">
                                    <p:tmPct val="50000"/>
                                  </p:iterate>
                                  <p:childTnLst>
                                    <p:set>
                                      <p:cBhvr>
                                        <p:cTn id="15" dur="1" fill="hold">
                                          <p:stCondLst>
                                            <p:cond delay="0"/>
                                          </p:stCondLst>
                                        </p:cTn>
                                        <p:tgtEl>
                                          <p:spTgt spid="7"/>
                                        </p:tgtEl>
                                        <p:attrNameLst>
                                          <p:attrName>style.visibility</p:attrName>
                                        </p:attrNameLst>
                                      </p:cBhvr>
                                      <p:to>
                                        <p:strVal val="visible"/>
                                      </p:to>
                                    </p:set>
                                    <p:anim calcmode="discrete" valueType="clr">
                                      <p:cBhvr override="childStyle">
                                        <p:cTn id="16"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7"/>
                                        </p:tgtEl>
                                        <p:attrNameLst>
                                          <p:attrName>fillcolor</p:attrName>
                                        </p:attrNameLst>
                                      </p:cBhvr>
                                      <p:tavLst>
                                        <p:tav tm="0">
                                          <p:val>
                                            <p:clrVal>
                                              <a:schemeClr val="accent2"/>
                                            </p:clrVal>
                                          </p:val>
                                        </p:tav>
                                        <p:tav tm="50000">
                                          <p:val>
                                            <p:clrVal>
                                              <a:schemeClr val="hlink"/>
                                            </p:clrVal>
                                          </p:val>
                                        </p:tav>
                                      </p:tavLst>
                                    </p:anim>
                                    <p:set>
                                      <p:cBhvr>
                                        <p:cTn id="18" dur="80"/>
                                        <p:tgtEl>
                                          <p:spTgt spid="7"/>
                                        </p:tgtEl>
                                        <p:attrNameLst>
                                          <p:attrName>fill.type</p:attrName>
                                        </p:attrNameLst>
                                      </p:cBhvr>
                                      <p:to>
                                        <p:strVal val="solid"/>
                                      </p:to>
                                    </p:set>
                                  </p:childTnLst>
                                </p:cTn>
                              </p:par>
                              <p:par>
                                <p:cTn id="19" presetID="9" presetClass="entr" presetSubtype="0" fill="hold" nodeType="withEffect">
                                  <p:stCondLst>
                                    <p:cond delay="1200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2000"/>
                                        <p:tgtEl>
                                          <p:spTgt spid="11"/>
                                        </p:tgtEl>
                                      </p:cBhvr>
                                    </p:animEffect>
                                  </p:childTnLst>
                                </p:cTn>
                              </p:par>
                              <p:par>
                                <p:cTn id="22" presetID="23" presetClass="exit" presetSubtype="32" fill="hold" nodeType="withEffect">
                                  <p:stCondLst>
                                    <p:cond delay="17000"/>
                                  </p:stCondLst>
                                  <p:childTnLst>
                                    <p:anim calcmode="lin" valueType="num">
                                      <p:cBhvr>
                                        <p:cTn id="23" dur="5000"/>
                                        <p:tgtEl>
                                          <p:spTgt spid="11"/>
                                        </p:tgtEl>
                                        <p:attrNameLst>
                                          <p:attrName>ppt_w</p:attrName>
                                        </p:attrNameLst>
                                      </p:cBhvr>
                                      <p:tavLst>
                                        <p:tav tm="0">
                                          <p:val>
                                            <p:strVal val="ppt_w"/>
                                          </p:val>
                                        </p:tav>
                                        <p:tav tm="100000">
                                          <p:val>
                                            <p:fltVal val="0"/>
                                          </p:val>
                                        </p:tav>
                                      </p:tavLst>
                                    </p:anim>
                                    <p:anim calcmode="lin" valueType="num">
                                      <p:cBhvr>
                                        <p:cTn id="24" dur="5000"/>
                                        <p:tgtEl>
                                          <p:spTgt spid="11"/>
                                        </p:tgtEl>
                                        <p:attrNameLst>
                                          <p:attrName>ppt_h</p:attrName>
                                        </p:attrNameLst>
                                      </p:cBhvr>
                                      <p:tavLst>
                                        <p:tav tm="0">
                                          <p:val>
                                            <p:strVal val="ppt_h"/>
                                          </p:val>
                                        </p:tav>
                                        <p:tav tm="100000">
                                          <p:val>
                                            <p:fltVal val="0"/>
                                          </p:val>
                                        </p:tav>
                                      </p:tavLst>
                                    </p:anim>
                                    <p:set>
                                      <p:cBhvr>
                                        <p:cTn id="25" dur="1" fill="hold">
                                          <p:stCondLst>
                                            <p:cond delay="4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2"/>
      <p:bldP spid="7" grpId="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pic>
        <p:nvPicPr>
          <p:cNvPr id="20" name="Picture 19" descr="Screen shot 2021-01-07 at 10.32.58 PM.png"/>
          <p:cNvPicPr>
            <a:picLocks noChangeAspect="1"/>
          </p:cNvPicPr>
          <p:nvPr/>
        </p:nvPicPr>
        <p:blipFill>
          <a:blip r:embed="rId3"/>
          <a:stretch>
            <a:fillRect/>
          </a:stretch>
        </p:blipFill>
        <p:spPr>
          <a:xfrm>
            <a:off x="0" y="0"/>
            <a:ext cx="9222828" cy="6858000"/>
          </a:xfrm>
          <a:prstGeom prst="rect">
            <a:avLst/>
          </a:prstGeom>
        </p:spPr>
      </p:pic>
      <p:sp>
        <p:nvSpPr>
          <p:cNvPr id="21" name="TextBox 20"/>
          <p:cNvSpPr txBox="1"/>
          <p:nvPr/>
        </p:nvSpPr>
        <p:spPr>
          <a:xfrm>
            <a:off x="289903" y="2804885"/>
            <a:ext cx="8854097" cy="1815882"/>
          </a:xfrm>
          <a:prstGeom prst="rect">
            <a:avLst/>
          </a:prstGeom>
          <a:noFill/>
        </p:spPr>
        <p:txBody>
          <a:bodyPr wrap="square" rtlCol="0">
            <a:spAutoFit/>
          </a:bodyPr>
          <a:lstStyle/>
          <a:p>
            <a:r>
              <a:rPr lang="en-US" sz="2800" i="1" dirty="0" smtClean="0">
                <a:solidFill>
                  <a:srgbClr val="FFFF00"/>
                </a:solidFill>
                <a:latin typeface="Arial Rounded MT Bold"/>
              </a:rPr>
              <a:t>The earth was completely covered in water and only Noah, his three sons, and their wives survived. God put an arc in the sky as a </a:t>
            </a:r>
          </a:p>
          <a:p>
            <a:r>
              <a:rPr lang="en-US" sz="2800" i="1" dirty="0" smtClean="0">
                <a:solidFill>
                  <a:srgbClr val="FFFF00"/>
                </a:solidFill>
                <a:latin typeface="Arial Rounded MT Bold"/>
              </a:rPr>
              <a:t>promise never to inundate the world again.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pic>
        <p:nvPicPr>
          <p:cNvPr id="13" name="Picture 12" descr="Screen shot 2021-01-18 at 4.41.14 PM.png"/>
          <p:cNvPicPr>
            <a:picLocks noChangeAspect="1"/>
          </p:cNvPicPr>
          <p:nvPr/>
        </p:nvPicPr>
        <p:blipFill>
          <a:blip r:embed="rId3"/>
          <a:stretch>
            <a:fillRect/>
          </a:stretch>
        </p:blipFill>
        <p:spPr>
          <a:xfrm>
            <a:off x="0" y="0"/>
            <a:ext cx="9144000" cy="5125897"/>
          </a:xfrm>
          <a:prstGeom prst="rect">
            <a:avLst/>
          </a:prstGeom>
        </p:spPr>
      </p:pic>
      <p:sp>
        <p:nvSpPr>
          <p:cNvPr id="14" name="TextBox 13"/>
          <p:cNvSpPr txBox="1"/>
          <p:nvPr/>
        </p:nvSpPr>
        <p:spPr>
          <a:xfrm>
            <a:off x="289902" y="5398800"/>
            <a:ext cx="8600755" cy="461665"/>
          </a:xfrm>
          <a:prstGeom prst="rect">
            <a:avLst/>
          </a:prstGeom>
          <a:noFill/>
        </p:spPr>
        <p:txBody>
          <a:bodyPr wrap="square" rtlCol="0">
            <a:spAutoFit/>
          </a:bodyPr>
          <a:lstStyle/>
          <a:p>
            <a:r>
              <a:rPr lang="en-US" sz="2400" i="1" dirty="0" smtClean="0">
                <a:solidFill>
                  <a:srgbClr val="FFFF00"/>
                </a:solidFill>
                <a:latin typeface="Arial Rounded MT Bold"/>
              </a:rPr>
              <a:t>Perhaps you don’t believe in Noah’s worldwide flood?</a:t>
            </a:r>
            <a:endParaRPr lang="en-US" sz="24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par>
                                <p:cTn id="10" presetID="9"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pic>
        <p:nvPicPr>
          <p:cNvPr id="13" name="Picture 12" descr="Screen shot 2021-01-18 at 4.41.14 PM.png"/>
          <p:cNvPicPr>
            <a:picLocks noChangeAspect="1"/>
          </p:cNvPicPr>
          <p:nvPr/>
        </p:nvPicPr>
        <p:blipFill>
          <a:blip r:embed="rId3"/>
          <a:stretch>
            <a:fillRect/>
          </a:stretch>
        </p:blipFill>
        <p:spPr>
          <a:xfrm>
            <a:off x="0" y="0"/>
            <a:ext cx="9144000" cy="5125897"/>
          </a:xfrm>
          <a:prstGeom prst="rect">
            <a:avLst/>
          </a:prstGeom>
        </p:spPr>
      </p:pic>
      <p:sp>
        <p:nvSpPr>
          <p:cNvPr id="14" name="TextBox 13"/>
          <p:cNvSpPr txBox="1"/>
          <p:nvPr/>
        </p:nvSpPr>
        <p:spPr>
          <a:xfrm>
            <a:off x="289902" y="5398800"/>
            <a:ext cx="8600755" cy="1200328"/>
          </a:xfrm>
          <a:prstGeom prst="rect">
            <a:avLst/>
          </a:prstGeom>
          <a:noFill/>
        </p:spPr>
        <p:txBody>
          <a:bodyPr wrap="square" rtlCol="0">
            <a:spAutoFit/>
          </a:bodyPr>
          <a:lstStyle/>
          <a:p>
            <a:r>
              <a:rPr lang="en-US" sz="2400" i="1" dirty="0" smtClean="0">
                <a:solidFill>
                  <a:srgbClr val="FFFF00"/>
                </a:solidFill>
                <a:latin typeface="Arial Rounded MT Bold"/>
              </a:rPr>
              <a:t>Over 200 civilizations from all parts of the world remember that God once flooded the world.  Eight people survived in a boat which saved the animals. </a:t>
            </a:r>
            <a:endParaRPr lang="en-US" sz="24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pic>
        <p:nvPicPr>
          <p:cNvPr id="23" name="Picture 22" descr="Screen shot 2021-01-07 at 10.49.15 PM.png"/>
          <p:cNvPicPr>
            <a:picLocks noChangeAspect="1"/>
          </p:cNvPicPr>
          <p:nvPr/>
        </p:nvPicPr>
        <p:blipFill>
          <a:blip r:embed="rId3"/>
          <a:stretch>
            <a:fillRect/>
          </a:stretch>
        </p:blipFill>
        <p:spPr>
          <a:xfrm>
            <a:off x="1055684" y="193166"/>
            <a:ext cx="6661239" cy="4457828"/>
          </a:xfrm>
          <a:prstGeom prst="rect">
            <a:avLst/>
          </a:prstGeom>
        </p:spPr>
      </p:pic>
      <p:sp>
        <p:nvSpPr>
          <p:cNvPr id="24" name="TextBox 23"/>
          <p:cNvSpPr txBox="1"/>
          <p:nvPr/>
        </p:nvSpPr>
        <p:spPr>
          <a:xfrm>
            <a:off x="0" y="4919008"/>
            <a:ext cx="9144000" cy="1938992"/>
          </a:xfrm>
          <a:prstGeom prst="rect">
            <a:avLst/>
          </a:prstGeom>
          <a:noFill/>
        </p:spPr>
        <p:txBody>
          <a:bodyPr wrap="square" rtlCol="0">
            <a:spAutoFit/>
          </a:bodyPr>
          <a:lstStyle/>
          <a:p>
            <a:r>
              <a:rPr lang="en-US" sz="2400" i="1" dirty="0" smtClean="0">
                <a:solidFill>
                  <a:schemeClr val="bg1"/>
                </a:solidFill>
                <a:latin typeface="Arial Rounded MT Bold"/>
              </a:rPr>
              <a:t>A new day began on the earth as Noah released the animals to go where they might. Likewise, He commanded men to go forth and populate the earth. But they refused, and gathered in the land of Shinar to build a tower to reach to heaven and to God Himself.                                                            Gen. 9:7</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
                                        </p:tgtEl>
                                        <p:attrNameLst>
                                          <p:attrName>style.visibility</p:attrName>
                                        </p:attrNameLst>
                                      </p:cBhvr>
                                      <p:to>
                                        <p:strVal val="visible"/>
                                      </p:to>
                                    </p:set>
                                    <p:anim calcmode="lin" valueType="num">
                                      <p:cBhvr>
                                        <p:cTn id="7" dur="3000" fill="hold"/>
                                        <p:tgtEl>
                                          <p:spTgt spid="23"/>
                                        </p:tgtEl>
                                        <p:attrNameLst>
                                          <p:attrName>ppt_w</p:attrName>
                                        </p:attrNameLst>
                                      </p:cBhvr>
                                      <p:tavLst>
                                        <p:tav tm="0">
                                          <p:val>
                                            <p:fltVal val="0"/>
                                          </p:val>
                                        </p:tav>
                                        <p:tav tm="100000">
                                          <p:val>
                                            <p:strVal val="#ppt_w"/>
                                          </p:val>
                                        </p:tav>
                                      </p:tavLst>
                                    </p:anim>
                                    <p:anim calcmode="lin" valueType="num">
                                      <p:cBhvr>
                                        <p:cTn id="8" dur="3000" fill="hold"/>
                                        <p:tgtEl>
                                          <p:spTgt spid="23"/>
                                        </p:tgtEl>
                                        <p:attrNameLst>
                                          <p:attrName>ppt_h</p:attrName>
                                        </p:attrNameLst>
                                      </p:cBhvr>
                                      <p:tavLst>
                                        <p:tav tm="0">
                                          <p:val>
                                            <p:fltVal val="0"/>
                                          </p:val>
                                        </p:tav>
                                        <p:tav tm="100000">
                                          <p:val>
                                            <p:strVal val="#ppt_h"/>
                                          </p:val>
                                        </p:tav>
                                      </p:tavLst>
                                    </p:anim>
                                    <p:anim calcmode="lin" valueType="num">
                                      <p:cBhvr>
                                        <p:cTn id="9" dur="3000" fill="hold"/>
                                        <p:tgtEl>
                                          <p:spTgt spid="23"/>
                                        </p:tgtEl>
                                        <p:attrNameLst>
                                          <p:attrName>style.rotation</p:attrName>
                                        </p:attrNameLst>
                                      </p:cBhvr>
                                      <p:tavLst>
                                        <p:tav tm="0">
                                          <p:val>
                                            <p:fltVal val="90"/>
                                          </p:val>
                                        </p:tav>
                                        <p:tav tm="100000">
                                          <p:val>
                                            <p:fltVal val="0"/>
                                          </p:val>
                                        </p:tav>
                                      </p:tavLst>
                                    </p:anim>
                                    <p:animEffect transition="in" filter="fade">
                                      <p:cBhvr>
                                        <p:cTn id="10" dur="3000"/>
                                        <p:tgtEl>
                                          <p:spTgt spid="23"/>
                                        </p:tgtEl>
                                      </p:cBhvr>
                                    </p:animEffect>
                                  </p:childTnLst>
                                </p:cTn>
                              </p:par>
                              <p:par>
                                <p:cTn id="11" presetID="9" presetClass="entr" presetSubtype="0" fill="hold" grpId="0" nodeType="withEffect">
                                  <p:stCondLst>
                                    <p:cond delay="500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pic>
        <p:nvPicPr>
          <p:cNvPr id="13" name="Picture 12" descr="Screen shot 2021-01-07 at 11.04.43 PM.png"/>
          <p:cNvPicPr>
            <a:picLocks noChangeAspect="1"/>
          </p:cNvPicPr>
          <p:nvPr/>
        </p:nvPicPr>
        <p:blipFill>
          <a:blip r:embed="rId3"/>
          <a:stretch>
            <a:fillRect/>
          </a:stretch>
        </p:blipFill>
        <p:spPr>
          <a:xfrm>
            <a:off x="-4763" y="0"/>
            <a:ext cx="9144001" cy="6858000"/>
          </a:xfrm>
          <a:prstGeom prst="rect">
            <a:avLst/>
          </a:prstGeom>
          <a:solidFill>
            <a:schemeClr val="tx1"/>
          </a:solidFill>
        </p:spPr>
      </p:pic>
      <p:sp>
        <p:nvSpPr>
          <p:cNvPr id="14" name="Donut 13"/>
          <p:cNvSpPr/>
          <p:nvPr/>
        </p:nvSpPr>
        <p:spPr>
          <a:xfrm>
            <a:off x="5337096" y="1405037"/>
            <a:ext cx="914400" cy="914400"/>
          </a:xfrm>
          <a:prstGeom prst="donut">
            <a:avLst>
              <a:gd name="adj" fmla="val 428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3892973" y="2049210"/>
            <a:ext cx="4169070" cy="707886"/>
          </a:xfrm>
          <a:prstGeom prst="rect">
            <a:avLst/>
          </a:prstGeom>
          <a:noFill/>
        </p:spPr>
        <p:txBody>
          <a:bodyPr wrap="square" rtlCol="0">
            <a:spAutoFit/>
          </a:bodyPr>
          <a:lstStyle/>
          <a:p>
            <a:r>
              <a:rPr lang="en-US" sz="2000" b="1" i="1" dirty="0" smtClean="0">
                <a:latin typeface="Arial Rounded MT Bold"/>
              </a:rPr>
              <a:t>Mountains of Ararat where</a:t>
            </a:r>
          </a:p>
          <a:p>
            <a:r>
              <a:rPr lang="en-US" sz="2000" b="1" i="1" dirty="0" smtClean="0">
                <a:latin typeface="Arial Rounded MT Bold"/>
              </a:rPr>
              <a:t>              the Ark landed</a:t>
            </a:r>
            <a:endParaRPr lang="en-US" sz="2000" b="1" i="1" dirty="0">
              <a:latin typeface="Arial Rounded MT Bold"/>
            </a:endParaRPr>
          </a:p>
        </p:txBody>
      </p:sp>
      <p:sp>
        <p:nvSpPr>
          <p:cNvPr id="18" name="TextBox 17"/>
          <p:cNvSpPr txBox="1"/>
          <p:nvPr/>
        </p:nvSpPr>
        <p:spPr>
          <a:xfrm>
            <a:off x="3892973" y="2697163"/>
            <a:ext cx="1960291" cy="1938992"/>
          </a:xfrm>
          <a:prstGeom prst="rect">
            <a:avLst/>
          </a:prstGeom>
          <a:noFill/>
        </p:spPr>
        <p:txBody>
          <a:bodyPr wrap="square" rtlCol="0">
            <a:spAutoFit/>
          </a:bodyPr>
          <a:lstStyle/>
          <a:p>
            <a:r>
              <a:rPr lang="en-US" sz="2000" b="1" i="1" dirty="0" smtClean="0">
                <a:solidFill>
                  <a:schemeClr val="bg1"/>
                </a:solidFill>
                <a:latin typeface="Arial Rounded MT Bold"/>
              </a:rPr>
              <a:t>Men were now in opposition to God and they wanted to  stay together </a:t>
            </a:r>
            <a:endParaRPr lang="en-US" sz="2000" b="1" i="1" dirty="0">
              <a:solidFill>
                <a:schemeClr val="bg1"/>
              </a:solidFill>
              <a:latin typeface="Arial Rounded MT Bold"/>
            </a:endParaRPr>
          </a:p>
        </p:txBody>
      </p:sp>
      <p:sp>
        <p:nvSpPr>
          <p:cNvPr id="20" name="TextBox 19"/>
          <p:cNvSpPr txBox="1"/>
          <p:nvPr/>
        </p:nvSpPr>
        <p:spPr>
          <a:xfrm>
            <a:off x="3892973" y="3994864"/>
            <a:ext cx="4169070" cy="707886"/>
          </a:xfrm>
          <a:prstGeom prst="rect">
            <a:avLst/>
          </a:prstGeom>
          <a:noFill/>
        </p:spPr>
        <p:txBody>
          <a:bodyPr wrap="square" rtlCol="0">
            <a:spAutoFit/>
          </a:bodyPr>
          <a:lstStyle/>
          <a:p>
            <a:r>
              <a:rPr lang="en-US" sz="2000" i="1" dirty="0" smtClean="0">
                <a:latin typeface="Arial Rounded MT Bold"/>
              </a:rPr>
              <a:t>To build a tower to reach into heaven.          Babylon </a:t>
            </a:r>
            <a:endParaRPr lang="en-US" sz="2000" i="1" dirty="0">
              <a:latin typeface="Arial Rounded MT Bold"/>
            </a:endParaRPr>
          </a:p>
        </p:txBody>
      </p:sp>
      <p:pic>
        <p:nvPicPr>
          <p:cNvPr id="21" name="Picture 20" descr="Babel.png"/>
          <p:cNvPicPr>
            <a:picLocks noChangeAspect="1"/>
          </p:cNvPicPr>
          <p:nvPr/>
        </p:nvPicPr>
        <p:blipFill>
          <a:blip r:embed="rId4"/>
          <a:stretch>
            <a:fillRect/>
          </a:stretch>
        </p:blipFill>
        <p:spPr>
          <a:xfrm>
            <a:off x="-4763" y="0"/>
            <a:ext cx="9144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par>
                                <p:cTn id="8" presetID="2" presetClass="entr" presetSubtype="9" accel="50000" decel="50000" fill="hold" grpId="0" nodeType="withEffect">
                                  <p:stCondLst>
                                    <p:cond delay="30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3000" fill="hold"/>
                                        <p:tgtEl>
                                          <p:spTgt spid="14"/>
                                        </p:tgtEl>
                                        <p:attrNameLst>
                                          <p:attrName>ppt_x</p:attrName>
                                        </p:attrNameLst>
                                      </p:cBhvr>
                                      <p:tavLst>
                                        <p:tav tm="0">
                                          <p:val>
                                            <p:strVal val="0-#ppt_w/2"/>
                                          </p:val>
                                        </p:tav>
                                        <p:tav tm="100000">
                                          <p:val>
                                            <p:strVal val="#ppt_x"/>
                                          </p:val>
                                        </p:tav>
                                      </p:tavLst>
                                    </p:anim>
                                    <p:anim calcmode="lin" valueType="num">
                                      <p:cBhvr additive="base">
                                        <p:cTn id="11" dur="3000" fill="hold"/>
                                        <p:tgtEl>
                                          <p:spTgt spid="14"/>
                                        </p:tgtEl>
                                        <p:attrNameLst>
                                          <p:attrName>ppt_y</p:attrName>
                                        </p:attrNameLst>
                                      </p:cBhvr>
                                      <p:tavLst>
                                        <p:tav tm="0">
                                          <p:val>
                                            <p:strVal val="0-#ppt_h/2"/>
                                          </p:val>
                                        </p:tav>
                                        <p:tav tm="100000">
                                          <p:val>
                                            <p:strVal val="#ppt_y"/>
                                          </p:val>
                                        </p:tav>
                                      </p:tavLst>
                                    </p:anim>
                                  </p:childTnLst>
                                </p:cTn>
                              </p:par>
                              <p:par>
                                <p:cTn id="12" presetID="2" presetClass="entr" presetSubtype="12" accel="50000" decel="50000" fill="hold" grpId="0" nodeType="withEffect">
                                  <p:stCondLst>
                                    <p:cond delay="700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0-#ppt_w/2"/>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3" presetClass="entr" presetSubtype="16" fill="hold" grpId="0" nodeType="withEffect">
                                  <p:stCondLst>
                                    <p:cond delay="12000"/>
                                  </p:stCondLst>
                                  <p:childTnLst>
                                    <p:set>
                                      <p:cBhvr>
                                        <p:cTn id="17" dur="1" fill="hold">
                                          <p:stCondLst>
                                            <p:cond delay="0"/>
                                          </p:stCondLst>
                                        </p:cTn>
                                        <p:tgtEl>
                                          <p:spTgt spid="18"/>
                                        </p:tgtEl>
                                        <p:attrNameLst>
                                          <p:attrName>style.visibility</p:attrName>
                                        </p:attrNameLst>
                                      </p:cBhvr>
                                      <p:to>
                                        <p:strVal val="visible"/>
                                      </p:to>
                                    </p:set>
                                    <p:anim calcmode="lin" valueType="num">
                                      <p:cBhvr>
                                        <p:cTn id="18" dur="3000" fill="hold"/>
                                        <p:tgtEl>
                                          <p:spTgt spid="18"/>
                                        </p:tgtEl>
                                        <p:attrNameLst>
                                          <p:attrName>ppt_w</p:attrName>
                                        </p:attrNameLst>
                                      </p:cBhvr>
                                      <p:tavLst>
                                        <p:tav tm="0">
                                          <p:val>
                                            <p:fltVal val="0"/>
                                          </p:val>
                                        </p:tav>
                                        <p:tav tm="100000">
                                          <p:val>
                                            <p:strVal val="#ppt_w"/>
                                          </p:val>
                                        </p:tav>
                                      </p:tavLst>
                                    </p:anim>
                                    <p:anim calcmode="lin" valueType="num">
                                      <p:cBhvr>
                                        <p:cTn id="19" dur="3000" fill="hold"/>
                                        <p:tgtEl>
                                          <p:spTgt spid="18"/>
                                        </p:tgtEl>
                                        <p:attrNameLst>
                                          <p:attrName>ppt_h</p:attrName>
                                        </p:attrNameLst>
                                      </p:cBhvr>
                                      <p:tavLst>
                                        <p:tav tm="0">
                                          <p:val>
                                            <p:fltVal val="0"/>
                                          </p:val>
                                        </p:tav>
                                        <p:tav tm="100000">
                                          <p:val>
                                            <p:strVal val="#ppt_h"/>
                                          </p:val>
                                        </p:tav>
                                      </p:tavLst>
                                    </p:anim>
                                  </p:childTnLst>
                                </p:cTn>
                              </p:par>
                              <p:par>
                                <p:cTn id="20" presetID="9" presetClass="exit" presetSubtype="0" fill="hold" grpId="1" nodeType="withEffect">
                                  <p:stCondLst>
                                    <p:cond delay="15000"/>
                                  </p:stCondLst>
                                  <p:childTnLst>
                                    <p:animEffect transition="out" filter="dissolve">
                                      <p:cBhvr>
                                        <p:cTn id="21" dur="3000"/>
                                        <p:tgtEl>
                                          <p:spTgt spid="18"/>
                                        </p:tgtEl>
                                      </p:cBhvr>
                                    </p:animEffect>
                                    <p:set>
                                      <p:cBhvr>
                                        <p:cTn id="22" dur="1" fill="hold">
                                          <p:stCondLst>
                                            <p:cond delay="2999"/>
                                          </p:stCondLst>
                                        </p:cTn>
                                        <p:tgtEl>
                                          <p:spTgt spid="18"/>
                                        </p:tgtEl>
                                        <p:attrNameLst>
                                          <p:attrName>style.visibility</p:attrName>
                                        </p:attrNameLst>
                                      </p:cBhvr>
                                      <p:to>
                                        <p:strVal val="hidden"/>
                                      </p:to>
                                    </p:set>
                                  </p:childTnLst>
                                </p:cTn>
                              </p:par>
                              <p:par>
                                <p:cTn id="23" presetID="23" presetClass="entr" presetSubtype="16" fill="hold" grpId="0" nodeType="withEffect">
                                  <p:stCondLst>
                                    <p:cond delay="20000"/>
                                  </p:stCondLst>
                                  <p:childTnLst>
                                    <p:set>
                                      <p:cBhvr>
                                        <p:cTn id="24" dur="1" fill="hold">
                                          <p:stCondLst>
                                            <p:cond delay="0"/>
                                          </p:stCondLst>
                                        </p:cTn>
                                        <p:tgtEl>
                                          <p:spTgt spid="20"/>
                                        </p:tgtEl>
                                        <p:attrNameLst>
                                          <p:attrName>style.visibility</p:attrName>
                                        </p:attrNameLst>
                                      </p:cBhvr>
                                      <p:to>
                                        <p:strVal val="visible"/>
                                      </p:to>
                                    </p:set>
                                    <p:anim calcmode="lin" valueType="num">
                                      <p:cBhvr>
                                        <p:cTn id="25" dur="3000" fill="hold"/>
                                        <p:tgtEl>
                                          <p:spTgt spid="20"/>
                                        </p:tgtEl>
                                        <p:attrNameLst>
                                          <p:attrName>ppt_w</p:attrName>
                                        </p:attrNameLst>
                                      </p:cBhvr>
                                      <p:tavLst>
                                        <p:tav tm="0">
                                          <p:val>
                                            <p:fltVal val="0"/>
                                          </p:val>
                                        </p:tav>
                                        <p:tav tm="100000">
                                          <p:val>
                                            <p:strVal val="#ppt_w"/>
                                          </p:val>
                                        </p:tav>
                                      </p:tavLst>
                                    </p:anim>
                                    <p:anim calcmode="lin" valueType="num">
                                      <p:cBhvr>
                                        <p:cTn id="26" dur="3000" fill="hold"/>
                                        <p:tgtEl>
                                          <p:spTgt spid="20"/>
                                        </p:tgtEl>
                                        <p:attrNameLst>
                                          <p:attrName>ppt_h</p:attrName>
                                        </p:attrNameLst>
                                      </p:cBhvr>
                                      <p:tavLst>
                                        <p:tav tm="0">
                                          <p:val>
                                            <p:fltVal val="0"/>
                                          </p:val>
                                        </p:tav>
                                        <p:tav tm="100000">
                                          <p:val>
                                            <p:strVal val="#ppt_h"/>
                                          </p:val>
                                        </p:tav>
                                      </p:tavLst>
                                    </p:anim>
                                  </p:childTnLst>
                                </p:cTn>
                              </p:par>
                              <p:par>
                                <p:cTn id="27" presetID="9" presetClass="entr" presetSubtype="0" fill="hold" nodeType="withEffect">
                                  <p:stCondLst>
                                    <p:cond delay="2600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18" grpId="1"/>
      <p:bldP spid="20"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pic>
        <p:nvPicPr>
          <p:cNvPr id="13" name="Picture 12" descr="Screen shot 2021-01-07 at 11.04.43 PM.png"/>
          <p:cNvPicPr>
            <a:picLocks noChangeAspect="1"/>
          </p:cNvPicPr>
          <p:nvPr/>
        </p:nvPicPr>
        <p:blipFill>
          <a:blip r:embed="rId3"/>
          <a:stretch>
            <a:fillRect/>
          </a:stretch>
        </p:blipFill>
        <p:spPr>
          <a:xfrm>
            <a:off x="-4763" y="0"/>
            <a:ext cx="9144001" cy="6858000"/>
          </a:xfrm>
          <a:prstGeom prst="rect">
            <a:avLst/>
          </a:prstGeom>
          <a:solidFill>
            <a:schemeClr val="tx1"/>
          </a:solidFill>
        </p:spPr>
      </p:pic>
      <p:sp>
        <p:nvSpPr>
          <p:cNvPr id="14" name="Donut 13"/>
          <p:cNvSpPr/>
          <p:nvPr/>
        </p:nvSpPr>
        <p:spPr>
          <a:xfrm>
            <a:off x="5337096" y="1405037"/>
            <a:ext cx="914400" cy="914400"/>
          </a:xfrm>
          <a:prstGeom prst="donut">
            <a:avLst>
              <a:gd name="adj" fmla="val 428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4420926" y="2222025"/>
            <a:ext cx="2753753" cy="400110"/>
          </a:xfrm>
          <a:prstGeom prst="rect">
            <a:avLst/>
          </a:prstGeom>
          <a:noFill/>
        </p:spPr>
        <p:txBody>
          <a:bodyPr wrap="square" rtlCol="0">
            <a:spAutoFit/>
          </a:bodyPr>
          <a:lstStyle/>
          <a:p>
            <a:r>
              <a:rPr lang="en-US" sz="2000" b="1" i="1" dirty="0" smtClean="0">
                <a:latin typeface="Arial Rounded MT Bold"/>
              </a:rPr>
              <a:t>Mountains of Ararat</a:t>
            </a:r>
            <a:endParaRPr lang="en-US" sz="2000" b="1" i="1" dirty="0">
              <a:latin typeface="Arial Rounded MT Bold"/>
            </a:endParaRPr>
          </a:p>
        </p:txBody>
      </p:sp>
      <p:sp>
        <p:nvSpPr>
          <p:cNvPr id="18" name="TextBox 17"/>
          <p:cNvSpPr txBox="1"/>
          <p:nvPr/>
        </p:nvSpPr>
        <p:spPr>
          <a:xfrm>
            <a:off x="3892973" y="2697163"/>
            <a:ext cx="1960291" cy="1938992"/>
          </a:xfrm>
          <a:prstGeom prst="rect">
            <a:avLst/>
          </a:prstGeom>
          <a:noFill/>
        </p:spPr>
        <p:txBody>
          <a:bodyPr wrap="square" rtlCol="0">
            <a:spAutoFit/>
          </a:bodyPr>
          <a:lstStyle/>
          <a:p>
            <a:r>
              <a:rPr lang="en-US" sz="2000" b="1" i="1" dirty="0" smtClean="0">
                <a:solidFill>
                  <a:schemeClr val="bg1"/>
                </a:solidFill>
                <a:latin typeface="Arial Rounded MT Bold"/>
              </a:rPr>
              <a:t>Men were now in opposition to God and they wanted to  stay together </a:t>
            </a:r>
            <a:endParaRPr lang="en-US" sz="2000" b="1" i="1" dirty="0">
              <a:solidFill>
                <a:schemeClr val="bg1"/>
              </a:solidFill>
              <a:latin typeface="Arial Rounded MT Bold"/>
            </a:endParaRPr>
          </a:p>
        </p:txBody>
      </p:sp>
      <p:sp>
        <p:nvSpPr>
          <p:cNvPr id="20" name="TextBox 19"/>
          <p:cNvSpPr txBox="1"/>
          <p:nvPr/>
        </p:nvSpPr>
        <p:spPr>
          <a:xfrm>
            <a:off x="3892973" y="3994864"/>
            <a:ext cx="4169070" cy="707886"/>
          </a:xfrm>
          <a:prstGeom prst="rect">
            <a:avLst/>
          </a:prstGeom>
          <a:noFill/>
        </p:spPr>
        <p:txBody>
          <a:bodyPr wrap="square" rtlCol="0">
            <a:spAutoFit/>
          </a:bodyPr>
          <a:lstStyle/>
          <a:p>
            <a:r>
              <a:rPr lang="en-US" sz="2000" i="1" dirty="0" smtClean="0">
                <a:latin typeface="Arial Rounded MT Bold"/>
              </a:rPr>
              <a:t>To build a tower to reach into heaven.          Babylon </a:t>
            </a:r>
            <a:endParaRPr lang="en-US" sz="2000" i="1" dirty="0">
              <a:latin typeface="Arial Rounded MT Bold"/>
            </a:endParaRPr>
          </a:p>
        </p:txBody>
      </p:sp>
      <p:pic>
        <p:nvPicPr>
          <p:cNvPr id="21" name="Picture 20" descr="Babel.png"/>
          <p:cNvPicPr>
            <a:picLocks noChangeAspect="1"/>
          </p:cNvPicPr>
          <p:nvPr/>
        </p:nvPicPr>
        <p:blipFill>
          <a:blip r:embed="rId4"/>
          <a:stretch>
            <a:fillRect/>
          </a:stretch>
        </p:blipFill>
        <p:spPr>
          <a:xfrm>
            <a:off x="0" y="1"/>
            <a:ext cx="9307513" cy="6858000"/>
          </a:xfrm>
          <a:prstGeom prst="rect">
            <a:avLst/>
          </a:prstGeom>
        </p:spPr>
      </p:pic>
      <p:sp>
        <p:nvSpPr>
          <p:cNvPr id="23" name="TextBox 22"/>
          <p:cNvSpPr txBox="1"/>
          <p:nvPr/>
        </p:nvSpPr>
        <p:spPr>
          <a:xfrm>
            <a:off x="289902" y="248503"/>
            <a:ext cx="2912828" cy="1200328"/>
          </a:xfrm>
          <a:prstGeom prst="rect">
            <a:avLst/>
          </a:prstGeom>
          <a:noFill/>
        </p:spPr>
        <p:txBody>
          <a:bodyPr wrap="square" rtlCol="0">
            <a:spAutoFit/>
          </a:bodyPr>
          <a:lstStyle/>
          <a:p>
            <a:r>
              <a:rPr lang="en-US" sz="2400" i="1" dirty="0" smtClean="0">
                <a:latin typeface="Arial Rounded MT Bold"/>
              </a:rPr>
              <a:t>Man was still trying to be like the Most High</a:t>
            </a:r>
            <a:endParaRPr lang="en-US" sz="2400" i="1" dirty="0">
              <a:latin typeface="Arial Rounded MT Bold"/>
            </a:endParaRPr>
          </a:p>
        </p:txBody>
      </p:sp>
      <p:sp>
        <p:nvSpPr>
          <p:cNvPr id="24" name="TextBox 23"/>
          <p:cNvSpPr txBox="1"/>
          <p:nvPr/>
        </p:nvSpPr>
        <p:spPr>
          <a:xfrm>
            <a:off x="4871008" y="1"/>
            <a:ext cx="2760975" cy="1569660"/>
          </a:xfrm>
          <a:prstGeom prst="rect">
            <a:avLst/>
          </a:prstGeom>
          <a:noFill/>
        </p:spPr>
        <p:txBody>
          <a:bodyPr wrap="square" rtlCol="0">
            <a:spAutoFit/>
          </a:bodyPr>
          <a:lstStyle/>
          <a:p>
            <a:r>
              <a:rPr lang="en-US" sz="2400" i="1" dirty="0" smtClean="0">
                <a:latin typeface="Arial Rounded MT Bold"/>
              </a:rPr>
              <a:t>And if God wouldn’t let him in he would force   </a:t>
            </a:r>
          </a:p>
          <a:p>
            <a:r>
              <a:rPr lang="en-US" sz="2400" i="1" dirty="0" smtClean="0">
                <a:latin typeface="Arial Rounded MT Bold"/>
              </a:rPr>
              <a:t>        the door.</a:t>
            </a:r>
            <a:endParaRPr lang="en-US" sz="2400" i="1" dirty="0">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par>
                                <p:cTn id="9" presetID="23" presetClass="entr" presetSubtype="16" fill="hold" grpId="0" nodeType="withEffect">
                                  <p:stCondLst>
                                    <p:cond delay="4000"/>
                                  </p:stCondLst>
                                  <p:childTnLst>
                                    <p:set>
                                      <p:cBhvr>
                                        <p:cTn id="10" dur="1" fill="hold">
                                          <p:stCondLst>
                                            <p:cond delay="0"/>
                                          </p:stCondLst>
                                        </p:cTn>
                                        <p:tgtEl>
                                          <p:spTgt spid="24"/>
                                        </p:tgtEl>
                                        <p:attrNameLst>
                                          <p:attrName>style.visibility</p:attrName>
                                        </p:attrNameLst>
                                      </p:cBhvr>
                                      <p:to>
                                        <p:strVal val="visible"/>
                                      </p:to>
                                    </p:set>
                                    <p:anim calcmode="lin" valueType="num">
                                      <p:cBhvr>
                                        <p:cTn id="11" dur="3000" fill="hold"/>
                                        <p:tgtEl>
                                          <p:spTgt spid="24"/>
                                        </p:tgtEl>
                                        <p:attrNameLst>
                                          <p:attrName>ppt_w</p:attrName>
                                        </p:attrNameLst>
                                      </p:cBhvr>
                                      <p:tavLst>
                                        <p:tav tm="0">
                                          <p:val>
                                            <p:fltVal val="0"/>
                                          </p:val>
                                        </p:tav>
                                        <p:tav tm="100000">
                                          <p:val>
                                            <p:strVal val="#ppt_w"/>
                                          </p:val>
                                        </p:tav>
                                      </p:tavLst>
                                    </p:anim>
                                    <p:anim calcmode="lin" valueType="num">
                                      <p:cBhvr>
                                        <p:cTn id="12" dur="30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2308324"/>
          </a:xfrm>
          <a:prstGeom prst="rect">
            <a:avLst/>
          </a:prstGeom>
          <a:noFill/>
        </p:spPr>
        <p:txBody>
          <a:bodyPr wrap="square" rtlCol="0">
            <a:spAutoFit/>
          </a:bodyPr>
          <a:lstStyle/>
          <a:p>
            <a:r>
              <a:rPr lang="en-US" sz="2400" i="1" dirty="0" smtClean="0">
                <a:solidFill>
                  <a:srgbClr val="19DB5B"/>
                </a:solidFill>
                <a:latin typeface="Arial Rounded MT Bold"/>
              </a:rPr>
              <a:t>From ancient Mystery Babylon, near the Tower of Babel came the incantations and occult practices, like astrology, which had leaked through the Flood. They  probably came with the wife of Ham. So at least one of the wives had genes from the evil giants.  Somehow even the tainted genes made it through the flood.</a:t>
            </a:r>
            <a:r>
              <a:rPr lang="en-US" sz="2400" i="1" dirty="0" smtClean="0">
                <a:solidFill>
                  <a:srgbClr val="186703"/>
                </a:solidFill>
                <a:latin typeface="Arial Rounded MT Bold"/>
              </a:rPr>
              <a:t>. </a:t>
            </a:r>
            <a:endParaRPr lang="en-US" sz="2400" i="1" dirty="0">
              <a:solidFill>
                <a:srgbClr val="186703"/>
              </a:solidFill>
              <a:latin typeface="Arial Rounded MT Bold"/>
            </a:endParaRPr>
          </a:p>
        </p:txBody>
      </p:sp>
      <p:pic>
        <p:nvPicPr>
          <p:cNvPr id="26" name="Picture 25" descr="Screen shot 2021-01-08 at 12.18.19 AM.png"/>
          <p:cNvPicPr>
            <a:picLocks noChangeAspect="1"/>
          </p:cNvPicPr>
          <p:nvPr/>
        </p:nvPicPr>
        <p:blipFill>
          <a:blip r:embed="rId3"/>
          <a:stretch>
            <a:fillRect/>
          </a:stretch>
        </p:blipFill>
        <p:spPr>
          <a:xfrm>
            <a:off x="289903" y="2836514"/>
            <a:ext cx="4886924" cy="3670721"/>
          </a:xfrm>
          <a:prstGeom prst="rect">
            <a:avLst/>
          </a:prstGeom>
        </p:spPr>
      </p:pic>
      <p:sp>
        <p:nvSpPr>
          <p:cNvPr id="27" name="TextBox 26"/>
          <p:cNvSpPr txBox="1"/>
          <p:nvPr/>
        </p:nvSpPr>
        <p:spPr>
          <a:xfrm>
            <a:off x="5176827" y="2598244"/>
            <a:ext cx="3713830" cy="4154983"/>
          </a:xfrm>
          <a:prstGeom prst="rect">
            <a:avLst/>
          </a:prstGeom>
          <a:noFill/>
        </p:spPr>
        <p:txBody>
          <a:bodyPr wrap="square" rtlCol="0">
            <a:spAutoFit/>
          </a:bodyPr>
          <a:lstStyle/>
          <a:p>
            <a:r>
              <a:rPr lang="en-US" sz="2400" i="1" dirty="0" smtClean="0">
                <a:solidFill>
                  <a:srgbClr val="FFFF00"/>
                </a:solidFill>
                <a:latin typeface="Arial Rounded MT Bold"/>
              </a:rPr>
              <a:t>The people began to follow after “Doctrines of Demons,” and continued to believe the serpent’s lie that you can be “gods.” </a:t>
            </a:r>
          </a:p>
          <a:p>
            <a:r>
              <a:rPr lang="en-US" sz="2400" i="1" dirty="0" smtClean="0">
                <a:solidFill>
                  <a:schemeClr val="bg1"/>
                </a:solidFill>
                <a:latin typeface="Arial Rounded MT Bold"/>
              </a:rPr>
              <a:t>Satan, “prince of the power of the air,” has always believed that he is a god, and wants the earth for himself.  </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
                                        </p:tgtEl>
                                        <p:attrNameLst>
                                          <p:attrName>style.visibility</p:attrName>
                                        </p:attrNameLst>
                                      </p:cBhvr>
                                      <p:to>
                                        <p:strVal val="visible"/>
                                      </p:to>
                                    </p:set>
                                    <p:anim calcmode="discrete" valueType="clr">
                                      <p:cBhvr override="childStyle">
                                        <p:cTn id="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
                                        </p:tgtEl>
                                        <p:attrNameLst>
                                          <p:attrName>fillcolor</p:attrName>
                                        </p:attrNameLst>
                                      </p:cBhvr>
                                      <p:tavLst>
                                        <p:tav tm="0">
                                          <p:val>
                                            <p:clrVal>
                                              <a:schemeClr val="accent2"/>
                                            </p:clrVal>
                                          </p:val>
                                        </p:tav>
                                        <p:tav tm="50000">
                                          <p:val>
                                            <p:clrVal>
                                              <a:schemeClr val="hlink"/>
                                            </p:clrVal>
                                          </p:val>
                                        </p:tav>
                                      </p:tavLst>
                                    </p:anim>
                                    <p:set>
                                      <p:cBhvr>
                                        <p:cTn id="9" dur="80"/>
                                        <p:tgtEl>
                                          <p:spTgt spid="25"/>
                                        </p:tgtEl>
                                        <p:attrNameLst>
                                          <p:attrName>fill.type</p:attrName>
                                        </p:attrNameLst>
                                      </p:cBhvr>
                                      <p:to>
                                        <p:strVal val="solid"/>
                                      </p:to>
                                    </p:set>
                                  </p:childTnLst>
                                </p:cTn>
                              </p:par>
                              <p:par>
                                <p:cTn id="10" presetID="31" presetClass="entr" presetSubtype="0" fill="hold" nodeType="withEffect">
                                  <p:stCondLst>
                                    <p:cond delay="4000"/>
                                  </p:stCondLst>
                                  <p:iterate type="lt">
                                    <p:tmPct val="5000"/>
                                  </p:iterate>
                                  <p:childTnLst>
                                    <p:set>
                                      <p:cBhvr>
                                        <p:cTn id="11" dur="1" fill="hold">
                                          <p:stCondLst>
                                            <p:cond delay="0"/>
                                          </p:stCondLst>
                                        </p:cTn>
                                        <p:tgtEl>
                                          <p:spTgt spid="26"/>
                                        </p:tgtEl>
                                        <p:attrNameLst>
                                          <p:attrName>style.visibility</p:attrName>
                                        </p:attrNameLst>
                                      </p:cBhvr>
                                      <p:to>
                                        <p:strVal val="visible"/>
                                      </p:to>
                                    </p:set>
                                    <p:anim calcmode="lin" valueType="num">
                                      <p:cBhvr>
                                        <p:cTn id="12" dur="2000" fill="hold"/>
                                        <p:tgtEl>
                                          <p:spTgt spid="26"/>
                                        </p:tgtEl>
                                        <p:attrNameLst>
                                          <p:attrName>ppt_w</p:attrName>
                                        </p:attrNameLst>
                                      </p:cBhvr>
                                      <p:tavLst>
                                        <p:tav tm="0">
                                          <p:val>
                                            <p:fltVal val="0"/>
                                          </p:val>
                                        </p:tav>
                                        <p:tav tm="100000">
                                          <p:val>
                                            <p:strVal val="#ppt_w"/>
                                          </p:val>
                                        </p:tav>
                                      </p:tavLst>
                                    </p:anim>
                                    <p:anim calcmode="lin" valueType="num">
                                      <p:cBhvr>
                                        <p:cTn id="13" dur="2000" fill="hold"/>
                                        <p:tgtEl>
                                          <p:spTgt spid="26"/>
                                        </p:tgtEl>
                                        <p:attrNameLst>
                                          <p:attrName>ppt_h</p:attrName>
                                        </p:attrNameLst>
                                      </p:cBhvr>
                                      <p:tavLst>
                                        <p:tav tm="0">
                                          <p:val>
                                            <p:fltVal val="0"/>
                                          </p:val>
                                        </p:tav>
                                        <p:tav tm="100000">
                                          <p:val>
                                            <p:strVal val="#ppt_h"/>
                                          </p:val>
                                        </p:tav>
                                      </p:tavLst>
                                    </p:anim>
                                    <p:anim calcmode="lin" valueType="num">
                                      <p:cBhvr>
                                        <p:cTn id="14" dur="2000" fill="hold"/>
                                        <p:tgtEl>
                                          <p:spTgt spid="26"/>
                                        </p:tgtEl>
                                        <p:attrNameLst>
                                          <p:attrName>style.rotation</p:attrName>
                                        </p:attrNameLst>
                                      </p:cBhvr>
                                      <p:tavLst>
                                        <p:tav tm="0">
                                          <p:val>
                                            <p:fltVal val="90"/>
                                          </p:val>
                                        </p:tav>
                                        <p:tav tm="100000">
                                          <p:val>
                                            <p:fltVal val="0"/>
                                          </p:val>
                                        </p:tav>
                                      </p:tavLst>
                                    </p:anim>
                                    <p:animEffect transition="in" filter="fade">
                                      <p:cBhvr>
                                        <p:cTn id="15" dur="2000"/>
                                        <p:tgtEl>
                                          <p:spTgt spid="26"/>
                                        </p:tgtEl>
                                      </p:cBhvr>
                                    </p:animEffect>
                                  </p:childTnLst>
                                </p:cTn>
                              </p:par>
                              <p:par>
                                <p:cTn id="16" presetID="49" presetClass="entr" presetSubtype="0" decel="100000" fill="hold" grpId="0" nodeType="withEffect">
                                  <p:stCondLst>
                                    <p:cond delay="800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0" fill="hold"/>
                                        <p:tgtEl>
                                          <p:spTgt spid="27"/>
                                        </p:tgtEl>
                                        <p:attrNameLst>
                                          <p:attrName>ppt_w</p:attrName>
                                        </p:attrNameLst>
                                      </p:cBhvr>
                                      <p:tavLst>
                                        <p:tav tm="0">
                                          <p:val>
                                            <p:fltVal val="0"/>
                                          </p:val>
                                        </p:tav>
                                        <p:tav tm="100000">
                                          <p:val>
                                            <p:strVal val="#ppt_w"/>
                                          </p:val>
                                        </p:tav>
                                      </p:tavLst>
                                    </p:anim>
                                    <p:anim calcmode="lin" valueType="num">
                                      <p:cBhvr>
                                        <p:cTn id="19" dur="5000" fill="hold"/>
                                        <p:tgtEl>
                                          <p:spTgt spid="27"/>
                                        </p:tgtEl>
                                        <p:attrNameLst>
                                          <p:attrName>ppt_h</p:attrName>
                                        </p:attrNameLst>
                                      </p:cBhvr>
                                      <p:tavLst>
                                        <p:tav tm="0">
                                          <p:val>
                                            <p:fltVal val="0"/>
                                          </p:val>
                                        </p:tav>
                                        <p:tav tm="100000">
                                          <p:val>
                                            <p:strVal val="#ppt_h"/>
                                          </p:val>
                                        </p:tav>
                                      </p:tavLst>
                                    </p:anim>
                                    <p:anim calcmode="lin" valueType="num">
                                      <p:cBhvr>
                                        <p:cTn id="20" dur="5000" fill="hold"/>
                                        <p:tgtEl>
                                          <p:spTgt spid="27"/>
                                        </p:tgtEl>
                                        <p:attrNameLst>
                                          <p:attrName>style.rotation</p:attrName>
                                        </p:attrNameLst>
                                      </p:cBhvr>
                                      <p:tavLst>
                                        <p:tav tm="0">
                                          <p:val>
                                            <p:fltVal val="360"/>
                                          </p:val>
                                        </p:tav>
                                        <p:tav tm="100000">
                                          <p:val>
                                            <p:fltVal val="0"/>
                                          </p:val>
                                        </p:tav>
                                      </p:tavLst>
                                    </p:anim>
                                    <p:animEffect transition="in" filter="fade">
                                      <p:cBhvr>
                                        <p:cTn id="21" dur="5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3" name="TextBox 12"/>
          <p:cNvSpPr txBox="1"/>
          <p:nvPr/>
        </p:nvSpPr>
        <p:spPr>
          <a:xfrm>
            <a:off x="289902" y="289920"/>
            <a:ext cx="8600755" cy="1015663"/>
          </a:xfrm>
          <a:prstGeom prst="rect">
            <a:avLst/>
          </a:prstGeom>
          <a:noFill/>
        </p:spPr>
        <p:txBody>
          <a:bodyPr wrap="square" rtlCol="0">
            <a:spAutoFit/>
          </a:bodyPr>
          <a:lstStyle/>
          <a:p>
            <a:r>
              <a:rPr lang="en-US" sz="2000" i="1" dirty="0" smtClean="0">
                <a:solidFill>
                  <a:srgbClr val="FFFF00"/>
                </a:solidFill>
                <a:latin typeface="Arial Rounded MT Bold"/>
              </a:rPr>
              <a:t>“Now the whole earth used the same language and the same words. And it came about as they journeyed…that they found a plain in the land of Shinar and settled there.  </a:t>
            </a:r>
            <a:endParaRPr lang="en-US" sz="2000" i="1" dirty="0">
              <a:solidFill>
                <a:srgbClr val="FFFF00"/>
              </a:solidFill>
              <a:latin typeface="Arial Rounded MT Bold"/>
            </a:endParaRPr>
          </a:p>
        </p:txBody>
      </p:sp>
      <p:sp>
        <p:nvSpPr>
          <p:cNvPr id="14" name="TextBox 13"/>
          <p:cNvSpPr txBox="1"/>
          <p:nvPr/>
        </p:nvSpPr>
        <p:spPr>
          <a:xfrm>
            <a:off x="289903" y="1305583"/>
            <a:ext cx="8338141" cy="1631216"/>
          </a:xfrm>
          <a:prstGeom prst="rect">
            <a:avLst/>
          </a:prstGeom>
          <a:noFill/>
        </p:spPr>
        <p:txBody>
          <a:bodyPr wrap="square" rtlCol="0">
            <a:spAutoFit/>
          </a:bodyPr>
          <a:lstStyle/>
          <a:p>
            <a:r>
              <a:rPr lang="en-US" sz="2000" i="1" dirty="0" smtClean="0">
                <a:solidFill>
                  <a:srgbClr val="17CC90"/>
                </a:solidFill>
                <a:latin typeface="Arial Rounded MT Bold"/>
              </a:rPr>
              <a:t>And they said to one another, ‘Come let us make bricks…And they used brick for stone, and they used tar for mortar…Come let us build for ourselves a city, and a tower whose top will reach into heaven, and let us make for ourselves a name; lest we be scattered abroad over the face of the whole earth.</a:t>
            </a:r>
            <a:endParaRPr lang="en-US" sz="2000" i="1" dirty="0">
              <a:solidFill>
                <a:srgbClr val="17CC90"/>
              </a:solidFill>
              <a:latin typeface="Arial Rounded MT Bold"/>
            </a:endParaRPr>
          </a:p>
        </p:txBody>
      </p:sp>
      <p:sp>
        <p:nvSpPr>
          <p:cNvPr id="17" name="TextBox 16"/>
          <p:cNvSpPr txBox="1"/>
          <p:nvPr/>
        </p:nvSpPr>
        <p:spPr>
          <a:xfrm>
            <a:off x="289904" y="2936799"/>
            <a:ext cx="8338140" cy="1631216"/>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And the Lord came down to see the city and the tower which the sons of men had built.  And the Lord said, ‘Behold, they are one people, and they all have the same language.  And this is what they began to do, and now nothing which they purpose to do will be impossible for them.</a:t>
            </a:r>
            <a:endParaRPr lang="en-US" sz="2000" i="1" dirty="0">
              <a:solidFill>
                <a:schemeClr val="tx2">
                  <a:lumMod val="20000"/>
                  <a:lumOff val="80000"/>
                </a:schemeClr>
              </a:solidFill>
              <a:latin typeface="Arial Rounded MT Bold"/>
            </a:endParaRPr>
          </a:p>
        </p:txBody>
      </p:sp>
      <p:pic>
        <p:nvPicPr>
          <p:cNvPr id="18" name="Picture 17" descr="Babel.png"/>
          <p:cNvPicPr>
            <a:picLocks noChangeAspect="1"/>
          </p:cNvPicPr>
          <p:nvPr/>
        </p:nvPicPr>
        <p:blipFill>
          <a:blip r:embed="rId3"/>
          <a:stretch>
            <a:fillRect/>
          </a:stretch>
        </p:blipFill>
        <p:spPr>
          <a:xfrm>
            <a:off x="-310768" y="-219600"/>
            <a:ext cx="9454768" cy="6972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1"/>
                                          </p:val>
                                        </p:tav>
                                        <p:tav tm="100000">
                                          <p:val>
                                            <p:strVal val="#ppt_x"/>
                                          </p:val>
                                        </p:tav>
                                      </p:tavLst>
                                    </p:anim>
                                    <p:anim calcmode="lin" valueType="num">
                                      <p:cBhvr>
                                        <p:cTn id="9" dur="500" fill="hold"/>
                                        <p:tgtEl>
                                          <p:spTgt spid="13"/>
                                        </p:tgtEl>
                                        <p:attrNameLst>
                                          <p:attrName>ppt_y</p:attrName>
                                        </p:attrNameLst>
                                      </p:cBhvr>
                                      <p:tavLst>
                                        <p:tav tm="0">
                                          <p:val>
                                            <p:strVal val="#ppt_y"/>
                                          </p:val>
                                        </p:tav>
                                        <p:tav tm="100000">
                                          <p:val>
                                            <p:strVal val="#ppt_y"/>
                                          </p:val>
                                        </p:tav>
                                      </p:tavLst>
                                    </p:anim>
                                  </p:childTnLst>
                                </p:cTn>
                              </p:par>
                              <p:par>
                                <p:cTn id="10" presetID="9" presetClass="entr" presetSubtype="0" fill="hold" nodeType="withEffect">
                                  <p:stCondLst>
                                    <p:cond delay="3300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3000"/>
                                        <p:tgtEl>
                                          <p:spTgt spid="18"/>
                                        </p:tgtEl>
                                      </p:cBhvr>
                                    </p:animEffect>
                                  </p:childTnLst>
                                </p:cTn>
                              </p:par>
                              <p:par>
                                <p:cTn id="13" presetID="9" presetClass="entr" presetSubtype="0" fill="hold" grpId="0" nodeType="withEffect">
                                  <p:stCondLst>
                                    <p:cond delay="800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3000"/>
                                        <p:tgtEl>
                                          <p:spTgt spid="14"/>
                                        </p:tgtEl>
                                      </p:cBhvr>
                                    </p:animEffect>
                                  </p:childTnLst>
                                </p:cTn>
                              </p:par>
                              <p:par>
                                <p:cTn id="16" presetID="9" presetClass="entr" presetSubtype="0" fill="hold" grpId="0" nodeType="withEffect">
                                  <p:stCondLst>
                                    <p:cond delay="2100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3" name="TextBox 12"/>
          <p:cNvSpPr txBox="1"/>
          <p:nvPr/>
        </p:nvSpPr>
        <p:spPr>
          <a:xfrm>
            <a:off x="289902" y="289920"/>
            <a:ext cx="8600755" cy="707886"/>
          </a:xfrm>
          <a:prstGeom prst="rect">
            <a:avLst/>
          </a:prstGeom>
          <a:noFill/>
        </p:spPr>
        <p:txBody>
          <a:bodyPr wrap="square" rtlCol="0">
            <a:spAutoFit/>
          </a:bodyPr>
          <a:lstStyle/>
          <a:p>
            <a:r>
              <a:rPr lang="en-US" sz="2000" i="1" dirty="0" smtClean="0">
                <a:solidFill>
                  <a:srgbClr val="FFFF00"/>
                </a:solidFill>
                <a:latin typeface="Arial Rounded MT Bold"/>
              </a:rPr>
              <a:t>“Come let Us go down and there confuse their language, that they may not understand one another’s speech.</a:t>
            </a:r>
            <a:endParaRPr lang="en-US" sz="2000" i="1" dirty="0">
              <a:solidFill>
                <a:srgbClr val="FFFF00"/>
              </a:solidFill>
              <a:latin typeface="Arial Rounded MT Bold"/>
            </a:endParaRPr>
          </a:p>
        </p:txBody>
      </p:sp>
      <p:sp>
        <p:nvSpPr>
          <p:cNvPr id="14" name="TextBox 13"/>
          <p:cNvSpPr txBox="1"/>
          <p:nvPr/>
        </p:nvSpPr>
        <p:spPr>
          <a:xfrm>
            <a:off x="289903" y="1305583"/>
            <a:ext cx="8338141" cy="707886"/>
          </a:xfrm>
          <a:prstGeom prst="rect">
            <a:avLst/>
          </a:prstGeom>
          <a:noFill/>
        </p:spPr>
        <p:txBody>
          <a:bodyPr wrap="square" rtlCol="0">
            <a:spAutoFit/>
          </a:bodyPr>
          <a:lstStyle/>
          <a:p>
            <a:r>
              <a:rPr lang="en-US" sz="2000" i="1" dirty="0" smtClean="0">
                <a:solidFill>
                  <a:srgbClr val="17CC90"/>
                </a:solidFill>
                <a:latin typeface="Arial Rounded MT Bold"/>
              </a:rPr>
              <a:t> So the Lord scattered them abroad over the face of the whole         earth.”                                                                         Genesis 11</a:t>
            </a:r>
            <a:endParaRPr lang="en-US" sz="2000" i="1" dirty="0">
              <a:solidFill>
                <a:srgbClr val="17CC90"/>
              </a:solidFill>
              <a:latin typeface="Arial Rounded MT Bold"/>
            </a:endParaRPr>
          </a:p>
        </p:txBody>
      </p:sp>
      <p:pic>
        <p:nvPicPr>
          <p:cNvPr id="20" name="Picture 19" descr="Screen shot 2021-01-08 at 10.33.58 AM.png"/>
          <p:cNvPicPr>
            <a:picLocks noChangeAspect="1"/>
          </p:cNvPicPr>
          <p:nvPr/>
        </p:nvPicPr>
        <p:blipFill>
          <a:blip r:embed="rId3"/>
          <a:stretch>
            <a:fillRect/>
          </a:stretch>
        </p:blipFill>
        <p:spPr>
          <a:xfrm>
            <a:off x="1227223" y="2400300"/>
            <a:ext cx="6489700" cy="4457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1"/>
                                          </p:val>
                                        </p:tav>
                                        <p:tav tm="100000">
                                          <p:val>
                                            <p:strVal val="#ppt_x"/>
                                          </p:val>
                                        </p:tav>
                                      </p:tavLst>
                                    </p:anim>
                                    <p:anim calcmode="lin" valueType="num">
                                      <p:cBhvr>
                                        <p:cTn id="9" dur="1000" fill="hold"/>
                                        <p:tgtEl>
                                          <p:spTgt spid="13"/>
                                        </p:tgtEl>
                                        <p:attrNameLst>
                                          <p:attrName>ppt_y</p:attrName>
                                        </p:attrNameLst>
                                      </p:cBhvr>
                                      <p:tavLst>
                                        <p:tav tm="0">
                                          <p:val>
                                            <p:strVal val="#ppt_y"/>
                                          </p:val>
                                        </p:tav>
                                        <p:tav tm="100000">
                                          <p:val>
                                            <p:strVal val="#ppt_y"/>
                                          </p:val>
                                        </p:tav>
                                      </p:tavLst>
                                    </p:anim>
                                  </p:childTnLst>
                                </p:cTn>
                              </p:par>
                              <p:par>
                                <p:cTn id="10" presetID="51"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70" decel="100000"/>
                                        <p:tgtEl>
                                          <p:spTgt spid="14"/>
                                        </p:tgtEl>
                                      </p:cBhvr>
                                    </p:animEffect>
                                    <p:animScale>
                                      <p:cBhvr>
                                        <p:cTn id="13" dur="770" decel="100000"/>
                                        <p:tgtEl>
                                          <p:spTgt spid="14"/>
                                        </p:tgtEl>
                                      </p:cBhvr>
                                      <p:from x="10000" y="10000"/>
                                      <p:to x="200000" y="450000"/>
                                    </p:animScale>
                                    <p:animScale>
                                      <p:cBhvr>
                                        <p:cTn id="14" dur="1230" accel="100000" fill="hold">
                                          <p:stCondLst>
                                            <p:cond delay="770"/>
                                          </p:stCondLst>
                                        </p:cTn>
                                        <p:tgtEl>
                                          <p:spTgt spid="14"/>
                                        </p:tgtEl>
                                      </p:cBhvr>
                                      <p:from x="200000" y="450000"/>
                                      <p:to x="100000" y="100000"/>
                                    </p:animScale>
                                    <p:set>
                                      <p:cBhvr>
                                        <p:cTn id="15" dur="770" fill="hold"/>
                                        <p:tgtEl>
                                          <p:spTgt spid="14"/>
                                        </p:tgtEl>
                                        <p:attrNameLst>
                                          <p:attrName>ppt_x</p:attrName>
                                        </p:attrNameLst>
                                      </p:cBhvr>
                                      <p:to>
                                        <p:strVal val="(0.5)"/>
                                      </p:to>
                                    </p:set>
                                    <p:anim from="(0.5)" to="(#ppt_x)" calcmode="lin" valueType="num">
                                      <p:cBhvr>
                                        <p:cTn id="16" dur="1230" accel="100000" fill="hold">
                                          <p:stCondLst>
                                            <p:cond delay="770"/>
                                          </p:stCondLst>
                                        </p:cTn>
                                        <p:tgtEl>
                                          <p:spTgt spid="14"/>
                                        </p:tgtEl>
                                        <p:attrNameLst>
                                          <p:attrName>ppt_x</p:attrName>
                                        </p:attrNameLst>
                                      </p:cBhvr>
                                    </p:anim>
                                    <p:set>
                                      <p:cBhvr>
                                        <p:cTn id="17" dur="770" fill="hold"/>
                                        <p:tgtEl>
                                          <p:spTgt spid="14"/>
                                        </p:tgtEl>
                                        <p:attrNameLst>
                                          <p:attrName>ppt_y</p:attrName>
                                        </p:attrNameLst>
                                      </p:cBhvr>
                                      <p:to>
                                        <p:strVal val="(#ppt_y+0.4)"/>
                                      </p:to>
                                    </p:set>
                                    <p:anim from="(#ppt_y+0.4)" to="(#ppt_y)" calcmode="lin" valueType="num">
                                      <p:cBhvr>
                                        <p:cTn id="18" dur="1230" accel="100000" fill="hold">
                                          <p:stCondLst>
                                            <p:cond delay="770"/>
                                          </p:stCondLst>
                                        </p:cTn>
                                        <p:tgtEl>
                                          <p:spTgt spid="14"/>
                                        </p:tgtEl>
                                        <p:attrNameLst>
                                          <p:attrName>ppt_y</p:attrName>
                                        </p:attrNameLst>
                                      </p:cBhvr>
                                    </p:anim>
                                  </p:childTnLst>
                                </p:cTn>
                              </p:par>
                              <p:par>
                                <p:cTn id="19" presetID="9"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4" name="TextBox 13"/>
          <p:cNvSpPr txBox="1"/>
          <p:nvPr/>
        </p:nvSpPr>
        <p:spPr>
          <a:xfrm>
            <a:off x="1" y="43699"/>
            <a:ext cx="8890656" cy="1631216"/>
          </a:xfrm>
          <a:prstGeom prst="rect">
            <a:avLst/>
          </a:prstGeom>
          <a:noFill/>
        </p:spPr>
        <p:txBody>
          <a:bodyPr wrap="square" rtlCol="0">
            <a:spAutoFit/>
          </a:bodyPr>
          <a:lstStyle/>
          <a:p>
            <a:r>
              <a:rPr lang="en-US" sz="2000" i="1" dirty="0" smtClean="0">
                <a:solidFill>
                  <a:srgbClr val="17CC90"/>
                </a:solidFill>
                <a:latin typeface="Arial Rounded MT Bold"/>
              </a:rPr>
              <a:t> </a:t>
            </a:r>
            <a:r>
              <a:rPr lang="en-US" sz="2000" b="1" i="1" dirty="0" smtClean="0">
                <a:solidFill>
                  <a:srgbClr val="17CC90"/>
                </a:solidFill>
                <a:latin typeface="Arial Rounded MT Bold"/>
              </a:rPr>
              <a:t>The Mystery of Iniquity spread over the earth, but wherever men went there are strange similarities …pyramids of various types appear everywhere.   The Zodiac of the stars are very similar.  Even in as far flung places as the Americas and China.  So many things in varied societies so similar and all from the darkness.</a:t>
            </a:r>
            <a:endParaRPr lang="en-US" sz="2000" b="1" i="1" dirty="0">
              <a:solidFill>
                <a:srgbClr val="17CC90"/>
              </a:solidFill>
              <a:latin typeface="Arial Rounded MT Bold"/>
            </a:endParaRPr>
          </a:p>
        </p:txBody>
      </p:sp>
      <p:pic>
        <p:nvPicPr>
          <p:cNvPr id="20" name="Picture 19" descr="Screen shot 2021-01-08 at 10.33.58 AM.png"/>
          <p:cNvPicPr>
            <a:picLocks noChangeAspect="1"/>
          </p:cNvPicPr>
          <p:nvPr/>
        </p:nvPicPr>
        <p:blipFill>
          <a:blip r:embed="rId3"/>
          <a:stretch>
            <a:fillRect/>
          </a:stretch>
        </p:blipFill>
        <p:spPr>
          <a:xfrm>
            <a:off x="2432093" y="3975732"/>
            <a:ext cx="3864329" cy="2654363"/>
          </a:xfrm>
          <a:prstGeom prst="rect">
            <a:avLst/>
          </a:prstGeom>
        </p:spPr>
      </p:pic>
      <p:sp>
        <p:nvSpPr>
          <p:cNvPr id="17" name="TextBox 16"/>
          <p:cNvSpPr txBox="1"/>
          <p:nvPr/>
        </p:nvSpPr>
        <p:spPr>
          <a:xfrm>
            <a:off x="581000" y="1714194"/>
            <a:ext cx="7701634" cy="707886"/>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The people of Noah’s son Ham went primarily to Egypt and much of the Middle East, and perhaps into the Orient.</a:t>
            </a:r>
            <a:endParaRPr lang="en-US" sz="2000" i="1" dirty="0">
              <a:solidFill>
                <a:schemeClr val="tx2">
                  <a:lumMod val="20000"/>
                  <a:lumOff val="80000"/>
                </a:schemeClr>
              </a:solidFill>
              <a:latin typeface="Arial Rounded MT Bold"/>
            </a:endParaRPr>
          </a:p>
        </p:txBody>
      </p:sp>
      <p:sp>
        <p:nvSpPr>
          <p:cNvPr id="21" name="TextBox 20"/>
          <p:cNvSpPr txBox="1"/>
          <p:nvPr/>
        </p:nvSpPr>
        <p:spPr>
          <a:xfrm>
            <a:off x="716117" y="2422080"/>
            <a:ext cx="7174679" cy="707886"/>
          </a:xfrm>
          <a:prstGeom prst="rect">
            <a:avLst/>
          </a:prstGeom>
          <a:noFill/>
        </p:spPr>
        <p:txBody>
          <a:bodyPr wrap="square" rtlCol="0">
            <a:spAutoFit/>
          </a:bodyPr>
          <a:lstStyle/>
          <a:p>
            <a:r>
              <a:rPr lang="en-US" sz="2000" i="1" dirty="0" smtClean="0">
                <a:solidFill>
                  <a:srgbClr val="1BEC8A"/>
                </a:solidFill>
                <a:latin typeface="Arial Rounded MT Bold"/>
              </a:rPr>
              <a:t>The people of Japheth spread into the northern tier latitudes and became the tribes of the north. </a:t>
            </a:r>
            <a:endParaRPr lang="en-US" sz="2000" i="1" dirty="0">
              <a:solidFill>
                <a:srgbClr val="1BEC8A"/>
              </a:solidFill>
              <a:latin typeface="Arial Rounded MT Bold"/>
            </a:endParaRPr>
          </a:p>
        </p:txBody>
      </p:sp>
      <p:sp>
        <p:nvSpPr>
          <p:cNvPr id="23" name="TextBox 22"/>
          <p:cNvSpPr txBox="1"/>
          <p:nvPr/>
        </p:nvSpPr>
        <p:spPr>
          <a:xfrm>
            <a:off x="851234" y="3266550"/>
            <a:ext cx="7210809" cy="707886"/>
          </a:xfrm>
          <a:prstGeom prst="rect">
            <a:avLst/>
          </a:prstGeom>
          <a:noFill/>
        </p:spPr>
        <p:txBody>
          <a:bodyPr wrap="square" rtlCol="0">
            <a:spAutoFit/>
          </a:bodyPr>
          <a:lstStyle/>
          <a:p>
            <a:r>
              <a:rPr lang="en-US" sz="2000" i="1" dirty="0" smtClean="0">
                <a:solidFill>
                  <a:srgbClr val="FFFF00"/>
                </a:solidFill>
                <a:latin typeface="Arial Rounded MT Bold"/>
              </a:rPr>
              <a:t>The people of Shem became the Shemites (Semites) and eventually Israel. </a:t>
            </a:r>
            <a:endParaRPr lang="en-US" sz="20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0"/>
                                        <p:tgtEl>
                                          <p:spTgt spid="14"/>
                                        </p:tgtEl>
                                      </p:cBhvr>
                                    </p:animEffect>
                                    <p:anim calcmode="lin" valueType="num">
                                      <p:cBhvr>
                                        <p:cTn id="8" dur="5000" fill="hold"/>
                                        <p:tgtEl>
                                          <p:spTgt spid="14"/>
                                        </p:tgtEl>
                                        <p:attrNameLst>
                                          <p:attrName>ppt_x</p:attrName>
                                        </p:attrNameLst>
                                      </p:cBhvr>
                                      <p:tavLst>
                                        <p:tav tm="0">
                                          <p:val>
                                            <p:strVal val="#ppt_x"/>
                                          </p:val>
                                        </p:tav>
                                        <p:tav tm="100000">
                                          <p:val>
                                            <p:strVal val="#ppt_x"/>
                                          </p:val>
                                        </p:tav>
                                      </p:tavLst>
                                    </p:anim>
                                    <p:anim calcmode="lin" valueType="num">
                                      <p:cBhvr>
                                        <p:cTn id="9" dur="4500" decel="100000" fill="hold"/>
                                        <p:tgtEl>
                                          <p:spTgt spid="14"/>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14"/>
                                        </p:tgtEl>
                                        <p:attrNameLst>
                                          <p:attrName>ppt_y</p:attrName>
                                        </p:attrNameLst>
                                      </p:cBhvr>
                                      <p:tavLst>
                                        <p:tav tm="0">
                                          <p:val>
                                            <p:strVal val="#ppt_y-.03"/>
                                          </p:val>
                                        </p:tav>
                                        <p:tav tm="100000">
                                          <p:val>
                                            <p:strVal val="#ppt_y"/>
                                          </p:val>
                                        </p:tav>
                                      </p:tavLst>
                                    </p:anim>
                                  </p:childTnLst>
                                </p:cTn>
                              </p:par>
                              <p:par>
                                <p:cTn id="11" presetID="42" presetClass="exit" presetSubtype="0" fill="hold" grpId="1" nodeType="withEffect">
                                  <p:stCondLst>
                                    <p:cond delay="19000"/>
                                  </p:stCondLst>
                                  <p:childTnLst>
                                    <p:animEffect transition="out" filter="fade">
                                      <p:cBhvr>
                                        <p:cTn id="12" dur="1000"/>
                                        <p:tgtEl>
                                          <p:spTgt spid="14"/>
                                        </p:tgtEl>
                                      </p:cBhvr>
                                    </p:animEffect>
                                    <p:anim calcmode="lin" valueType="num">
                                      <p:cBhvr>
                                        <p:cTn id="13" dur="1000"/>
                                        <p:tgtEl>
                                          <p:spTgt spid="14"/>
                                        </p:tgtEl>
                                        <p:attrNameLst>
                                          <p:attrName>ppt_x</p:attrName>
                                        </p:attrNameLst>
                                      </p:cBhvr>
                                      <p:tavLst>
                                        <p:tav tm="0">
                                          <p:val>
                                            <p:strVal val="ppt_x"/>
                                          </p:val>
                                        </p:tav>
                                        <p:tav tm="100000">
                                          <p:val>
                                            <p:strVal val="ppt_x"/>
                                          </p:val>
                                        </p:tav>
                                      </p:tavLst>
                                    </p:anim>
                                    <p:anim calcmode="lin" valueType="num">
                                      <p:cBhvr>
                                        <p:cTn id="14" dur="1000"/>
                                        <p:tgtEl>
                                          <p:spTgt spid="14"/>
                                        </p:tgtEl>
                                        <p:attrNameLst>
                                          <p:attrName>ppt_y</p:attrName>
                                        </p:attrNameLst>
                                      </p:cBhvr>
                                      <p:tavLst>
                                        <p:tav tm="0">
                                          <p:val>
                                            <p:strVal val="ppt_y"/>
                                          </p:val>
                                        </p:tav>
                                        <p:tav tm="100000">
                                          <p:val>
                                            <p:strVal val="ppt_y+.1"/>
                                          </p:val>
                                        </p:tav>
                                      </p:tavLst>
                                    </p:anim>
                                    <p:set>
                                      <p:cBhvr>
                                        <p:cTn id="15" dur="1" fill="hold">
                                          <p:stCondLst>
                                            <p:cond delay="999"/>
                                          </p:stCondLst>
                                        </p:cTn>
                                        <p:tgtEl>
                                          <p:spTgt spid="14"/>
                                        </p:tgtEl>
                                        <p:attrNameLst>
                                          <p:attrName>style.visibility</p:attrName>
                                        </p:attrNameLst>
                                      </p:cBhvr>
                                      <p:to>
                                        <p:strVal val="hidden"/>
                                      </p:to>
                                    </p:set>
                                  </p:childTnLst>
                                </p:cTn>
                              </p:par>
                              <p:par>
                                <p:cTn id="16" presetID="9" presetClass="entr" presetSubtype="0" fill="hold" grpId="0" nodeType="withEffect">
                                  <p:stCondLst>
                                    <p:cond delay="500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3000"/>
                                        <p:tgtEl>
                                          <p:spTgt spid="17"/>
                                        </p:tgtEl>
                                      </p:cBhvr>
                                    </p:animEffect>
                                  </p:childTnLst>
                                </p:cTn>
                              </p:par>
                              <p:par>
                                <p:cTn id="19" presetID="9" presetClass="entr" presetSubtype="0" fill="hold" grpId="0" nodeType="withEffect">
                                  <p:stCondLst>
                                    <p:cond delay="1000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3000"/>
                                        <p:tgtEl>
                                          <p:spTgt spid="21"/>
                                        </p:tgtEl>
                                      </p:cBhvr>
                                    </p:animEffect>
                                  </p:childTnLst>
                                </p:cTn>
                              </p:par>
                              <p:par>
                                <p:cTn id="22" presetID="9" presetClass="entr" presetSubtype="0" fill="hold" grpId="0" nodeType="withEffect">
                                  <p:stCondLst>
                                    <p:cond delay="1500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2000"/>
                                        <p:tgtEl>
                                          <p:spTgt spid="23"/>
                                        </p:tgtEl>
                                      </p:cBhvr>
                                    </p:animEffect>
                                  </p:childTnLst>
                                </p:cTn>
                              </p:par>
                              <p:par>
                                <p:cTn id="25" presetID="9"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7" grpId="0"/>
      <p:bldP spid="21" grpId="0"/>
      <p:bldP spid="2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pic>
        <p:nvPicPr>
          <p:cNvPr id="7" name="Picture 6" descr="Screen shot 2021-01-06 at 2.56.42 AM.png"/>
          <p:cNvPicPr>
            <a:picLocks noChangeAspect="1"/>
          </p:cNvPicPr>
          <p:nvPr/>
        </p:nvPicPr>
        <p:blipFill>
          <a:blip r:embed="rId3"/>
          <a:stretch>
            <a:fillRect/>
          </a:stretch>
        </p:blipFill>
        <p:spPr>
          <a:xfrm>
            <a:off x="836498" y="696322"/>
            <a:ext cx="7632700" cy="4737101"/>
          </a:xfrm>
          <a:prstGeom prst="rect">
            <a:avLst/>
          </a:prstGeom>
        </p:spPr>
      </p:pic>
      <p:sp>
        <p:nvSpPr>
          <p:cNvPr id="8" name="TextBox 7"/>
          <p:cNvSpPr txBox="1"/>
          <p:nvPr/>
        </p:nvSpPr>
        <p:spPr>
          <a:xfrm>
            <a:off x="836498" y="5674857"/>
            <a:ext cx="7632700" cy="830997"/>
          </a:xfrm>
          <a:prstGeom prst="rect">
            <a:avLst/>
          </a:prstGeom>
          <a:noFill/>
        </p:spPr>
        <p:txBody>
          <a:bodyPr wrap="square" rtlCol="0">
            <a:spAutoFit/>
          </a:bodyPr>
          <a:lstStyle/>
          <a:p>
            <a:r>
              <a:rPr lang="en-US" sz="2400" i="1" dirty="0" smtClean="0">
                <a:solidFill>
                  <a:schemeClr val="bg1"/>
                </a:solidFill>
                <a:latin typeface="Arial Rounded MT Bold"/>
              </a:rPr>
              <a:t>Perhaps you think the story of Adam and Eve is a delightful myth but not to be believed as history.</a:t>
            </a:r>
            <a:endParaRPr lang="en-US" sz="2400" i="1" dirty="0">
              <a:solidFill>
                <a:schemeClr val="bg1"/>
              </a:solidFill>
              <a:latin typeface="Arial Rounded MT Bold"/>
            </a:endParaRPr>
          </a:p>
        </p:txBody>
      </p:sp>
      <p:sp>
        <p:nvSpPr>
          <p:cNvPr id="5" name="TextBox 4"/>
          <p:cNvSpPr txBox="1"/>
          <p:nvPr/>
        </p:nvSpPr>
        <p:spPr>
          <a:xfrm>
            <a:off x="2513164" y="696322"/>
            <a:ext cx="5701911" cy="1384995"/>
          </a:xfrm>
          <a:prstGeom prst="rect">
            <a:avLst/>
          </a:prstGeom>
          <a:noFill/>
        </p:spPr>
        <p:txBody>
          <a:bodyPr wrap="square" rtlCol="0">
            <a:spAutoFit/>
          </a:bodyPr>
          <a:lstStyle/>
          <a:p>
            <a:r>
              <a:rPr lang="en-US" sz="2800" b="1" i="1" dirty="0" smtClean="0">
                <a:latin typeface="Arial Rounded MT Bold"/>
              </a:rPr>
              <a:t>According to the Bible, the story of human evil begins long ago in the Garden</a:t>
            </a:r>
            <a:endParaRPr lang="en-US" sz="2800" b="1" i="1" dirty="0">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par>
                                <p:cTn id="8" presetID="27" presetClass="entr" presetSubtype="0" fill="hold" grpId="0" nodeType="withEffect">
                                  <p:stCondLst>
                                    <p:cond delay="3000"/>
                                  </p:stCondLst>
                                  <p:iterate type="lt">
                                    <p:tmPct val="50000"/>
                                  </p:iterate>
                                  <p:childTnLst>
                                    <p:set>
                                      <p:cBhvr>
                                        <p:cTn id="9" dur="1" fill="hold">
                                          <p:stCondLst>
                                            <p:cond delay="0"/>
                                          </p:stCondLst>
                                        </p:cTn>
                                        <p:tgtEl>
                                          <p:spTgt spid="8"/>
                                        </p:tgtEl>
                                        <p:attrNameLst>
                                          <p:attrName>style.visibility</p:attrName>
                                        </p:attrNameLst>
                                      </p:cBhvr>
                                      <p:to>
                                        <p:strVal val="visible"/>
                                      </p:to>
                                    </p:set>
                                    <p:anim calcmode="discrete" valueType="clr">
                                      <p:cBhvr override="childStyle">
                                        <p:cTn id="1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
                                        </p:tgtEl>
                                        <p:attrNameLst>
                                          <p:attrName>fillcolor</p:attrName>
                                        </p:attrNameLst>
                                      </p:cBhvr>
                                      <p:tavLst>
                                        <p:tav tm="0">
                                          <p:val>
                                            <p:clrVal>
                                              <a:schemeClr val="accent2"/>
                                            </p:clrVal>
                                          </p:val>
                                        </p:tav>
                                        <p:tav tm="50000">
                                          <p:val>
                                            <p:clrVal>
                                              <a:schemeClr val="hlink"/>
                                            </p:clrVal>
                                          </p:val>
                                        </p:tav>
                                      </p:tavLst>
                                    </p:anim>
                                    <p:set>
                                      <p:cBhvr>
                                        <p:cTn id="12"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pic>
        <p:nvPicPr>
          <p:cNvPr id="18" name="Picture 17" descr="Screen shot 2021-01-18 at 6.08.50 PM.png"/>
          <p:cNvPicPr>
            <a:picLocks noChangeAspect="1"/>
          </p:cNvPicPr>
          <p:nvPr/>
        </p:nvPicPr>
        <p:blipFill>
          <a:blip r:embed="rId3"/>
          <a:stretch>
            <a:fillRect/>
          </a:stretch>
        </p:blipFill>
        <p:spPr>
          <a:xfrm>
            <a:off x="0" y="0"/>
            <a:ext cx="9244013" cy="4294614"/>
          </a:xfrm>
          <a:prstGeom prst="rect">
            <a:avLst/>
          </a:prstGeom>
        </p:spPr>
      </p:pic>
      <p:sp>
        <p:nvSpPr>
          <p:cNvPr id="24" name="TextBox 23"/>
          <p:cNvSpPr txBox="1"/>
          <p:nvPr/>
        </p:nvSpPr>
        <p:spPr>
          <a:xfrm>
            <a:off x="5563363" y="520752"/>
            <a:ext cx="2153560" cy="461665"/>
          </a:xfrm>
          <a:prstGeom prst="rect">
            <a:avLst/>
          </a:prstGeom>
          <a:noFill/>
        </p:spPr>
        <p:txBody>
          <a:bodyPr wrap="square" rtlCol="0">
            <a:spAutoFit/>
          </a:bodyPr>
          <a:lstStyle/>
          <a:p>
            <a:r>
              <a:rPr lang="en-US" sz="2400" i="1" dirty="0" smtClean="0">
                <a:latin typeface="Arial Rounded MT Bold"/>
              </a:rPr>
              <a:t>Japeth</a:t>
            </a:r>
            <a:endParaRPr lang="en-US" sz="2400" i="1" dirty="0">
              <a:latin typeface="Arial Rounded MT Bold"/>
            </a:endParaRPr>
          </a:p>
        </p:txBody>
      </p:sp>
      <p:sp>
        <p:nvSpPr>
          <p:cNvPr id="26" name="Donut 25"/>
          <p:cNvSpPr/>
          <p:nvPr/>
        </p:nvSpPr>
        <p:spPr>
          <a:xfrm>
            <a:off x="635024" y="289921"/>
            <a:ext cx="8508976" cy="923330"/>
          </a:xfrm>
          <a:prstGeom prst="donut">
            <a:avLst>
              <a:gd name="adj" fmla="val 54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p:cNvSpPr txBox="1"/>
          <p:nvPr/>
        </p:nvSpPr>
        <p:spPr>
          <a:xfrm>
            <a:off x="4541802" y="1960415"/>
            <a:ext cx="1021561" cy="461665"/>
          </a:xfrm>
          <a:prstGeom prst="rect">
            <a:avLst/>
          </a:prstGeom>
          <a:noFill/>
        </p:spPr>
        <p:txBody>
          <a:bodyPr wrap="square" rtlCol="0">
            <a:spAutoFit/>
          </a:bodyPr>
          <a:lstStyle/>
          <a:p>
            <a:r>
              <a:rPr lang="en-US" sz="2400" i="1" dirty="0" smtClean="0">
                <a:latin typeface="Arial Rounded MT Bold"/>
              </a:rPr>
              <a:t>Ham</a:t>
            </a:r>
            <a:endParaRPr lang="en-US" sz="2400" i="1" dirty="0">
              <a:latin typeface="Arial Rounded MT Bold"/>
            </a:endParaRPr>
          </a:p>
        </p:txBody>
      </p:sp>
      <p:sp>
        <p:nvSpPr>
          <p:cNvPr id="28" name="Donut 27"/>
          <p:cNvSpPr/>
          <p:nvPr/>
        </p:nvSpPr>
        <p:spPr>
          <a:xfrm>
            <a:off x="4293313" y="1503215"/>
            <a:ext cx="4334729" cy="2084878"/>
          </a:xfrm>
          <a:prstGeom prst="donut">
            <a:avLst>
              <a:gd name="adj" fmla="val 200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 name="Oval 28"/>
          <p:cNvSpPr/>
          <p:nvPr/>
        </p:nvSpPr>
        <p:spPr>
          <a:xfrm>
            <a:off x="5301070" y="1274616"/>
            <a:ext cx="524586" cy="45719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2760974" y="1503215"/>
            <a:ext cx="1339072" cy="461665"/>
          </a:xfrm>
          <a:prstGeom prst="rect">
            <a:avLst/>
          </a:prstGeom>
          <a:noFill/>
        </p:spPr>
        <p:txBody>
          <a:bodyPr wrap="square" rtlCol="0">
            <a:spAutoFit/>
          </a:bodyPr>
          <a:lstStyle/>
          <a:p>
            <a:r>
              <a:rPr lang="en-US" sz="2400" i="1" dirty="0" smtClean="0">
                <a:solidFill>
                  <a:srgbClr val="0000FF"/>
                </a:solidFill>
                <a:latin typeface="Arial Rounded MT Bold"/>
              </a:rPr>
              <a:t>  Shem</a:t>
            </a:r>
            <a:endParaRPr lang="en-US" sz="2400" i="1" dirty="0">
              <a:solidFill>
                <a:srgbClr val="0000FF"/>
              </a:solidFill>
              <a:latin typeface="Arial Rounded MT Bold"/>
            </a:endParaRPr>
          </a:p>
        </p:txBody>
      </p:sp>
      <p:cxnSp>
        <p:nvCxnSpPr>
          <p:cNvPr id="32" name="Straight Arrow Connector 31"/>
          <p:cNvCxnSpPr/>
          <p:nvPr/>
        </p:nvCxnSpPr>
        <p:spPr>
          <a:xfrm flipV="1">
            <a:off x="3892973" y="1503216"/>
            <a:ext cx="1214828" cy="228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89903" y="4749174"/>
            <a:ext cx="8600754" cy="1815882"/>
          </a:xfrm>
          <a:prstGeom prst="rect">
            <a:avLst/>
          </a:prstGeom>
          <a:noFill/>
        </p:spPr>
        <p:txBody>
          <a:bodyPr wrap="square" rtlCol="0">
            <a:spAutoFit/>
          </a:bodyPr>
          <a:lstStyle/>
          <a:p>
            <a:r>
              <a:rPr lang="en-US" sz="2800" i="1" dirty="0" smtClean="0">
                <a:solidFill>
                  <a:schemeClr val="bg1"/>
                </a:solidFill>
                <a:latin typeface="Arial Rounded MT Bold"/>
              </a:rPr>
              <a:t/>
            </a:r>
            <a:br>
              <a:rPr lang="en-US" sz="2800" i="1" dirty="0" smtClean="0">
                <a:solidFill>
                  <a:schemeClr val="bg1"/>
                </a:solidFill>
                <a:latin typeface="Arial Rounded MT Bold"/>
              </a:rPr>
            </a:br>
            <a:r>
              <a:rPr lang="en-US" sz="2800" i="1" dirty="0" smtClean="0">
                <a:solidFill>
                  <a:schemeClr val="bg1"/>
                </a:solidFill>
                <a:latin typeface="Arial Rounded MT Bold"/>
              </a:rPr>
              <a:t>After the Tower  -  the Sons of Noah and their families spread out over the surface of the earth. They gathered according to their speech. </a:t>
            </a:r>
            <a:endParaRPr lang="en-US" sz="28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0" fill="hold"/>
                                        <p:tgtEl>
                                          <p:spTgt spid="24"/>
                                        </p:tgtEl>
                                        <p:attrNameLst>
                                          <p:attrName>ppt_x</p:attrName>
                                        </p:attrNameLst>
                                      </p:cBhvr>
                                      <p:tavLst>
                                        <p:tav tm="0">
                                          <p:val>
                                            <p:strVal val="0-#ppt_w/2"/>
                                          </p:val>
                                        </p:tav>
                                        <p:tav tm="100000">
                                          <p:val>
                                            <p:strVal val="#ppt_x"/>
                                          </p:val>
                                        </p:tav>
                                      </p:tavLst>
                                    </p:anim>
                                    <p:anim calcmode="lin" valueType="num">
                                      <p:cBhvr additive="base">
                                        <p:cTn id="8" dur="2000" fill="hold"/>
                                        <p:tgtEl>
                                          <p:spTgt spid="24"/>
                                        </p:tgtEl>
                                        <p:attrNameLst>
                                          <p:attrName>ppt_y</p:attrName>
                                        </p:attrNameLst>
                                      </p:cBhvr>
                                      <p:tavLst>
                                        <p:tav tm="0">
                                          <p:val>
                                            <p:strVal val="0-#ppt_h/2"/>
                                          </p:val>
                                        </p:tav>
                                        <p:tav tm="100000">
                                          <p:val>
                                            <p:strVal val="#ppt_y"/>
                                          </p:val>
                                        </p:tav>
                                      </p:tavLst>
                                    </p:anim>
                                  </p:childTnLst>
                                </p:cTn>
                              </p:par>
                              <p:par>
                                <p:cTn id="9" presetID="9" presetClass="entr" presetSubtype="0" fill="hold" grpId="0" nodeType="withEffect">
                                  <p:stCondLst>
                                    <p:cond delay="200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3000"/>
                                        <p:tgtEl>
                                          <p:spTgt spid="26"/>
                                        </p:tgtEl>
                                      </p:cBhvr>
                                    </p:animEffect>
                                  </p:childTnLst>
                                </p:cTn>
                              </p:par>
                              <p:par>
                                <p:cTn id="12" presetID="2" presetClass="entr" presetSubtype="3" accel="50000" decel="50000" fill="hold" grpId="0" nodeType="withEffect">
                                  <p:stCondLst>
                                    <p:cond delay="500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1+#ppt_w/2"/>
                                          </p:val>
                                        </p:tav>
                                        <p:tav tm="100000">
                                          <p:val>
                                            <p:strVal val="#ppt_x"/>
                                          </p:val>
                                        </p:tav>
                                      </p:tavLst>
                                    </p:anim>
                                    <p:anim calcmode="lin" valueType="num">
                                      <p:cBhvr additive="base">
                                        <p:cTn id="15" dur="500" fill="hold"/>
                                        <p:tgtEl>
                                          <p:spTgt spid="27"/>
                                        </p:tgtEl>
                                        <p:attrNameLst>
                                          <p:attrName>ppt_y</p:attrName>
                                        </p:attrNameLst>
                                      </p:cBhvr>
                                      <p:tavLst>
                                        <p:tav tm="0">
                                          <p:val>
                                            <p:strVal val="0-#ppt_h/2"/>
                                          </p:val>
                                        </p:tav>
                                        <p:tav tm="100000">
                                          <p:val>
                                            <p:strVal val="#ppt_y"/>
                                          </p:val>
                                        </p:tav>
                                      </p:tavLst>
                                    </p:anim>
                                  </p:childTnLst>
                                </p:cTn>
                              </p:par>
                              <p:par>
                                <p:cTn id="16" presetID="9" presetClass="entr" presetSubtype="0" fill="hold" grpId="0" nodeType="withEffect">
                                  <p:stCondLst>
                                    <p:cond delay="700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0"/>
                                        <p:tgtEl>
                                          <p:spTgt spid="28"/>
                                        </p:tgtEl>
                                      </p:cBhvr>
                                    </p:animEffect>
                                  </p:childTnLst>
                                </p:cTn>
                              </p:par>
                              <p:par>
                                <p:cTn id="19" presetID="2" presetClass="entr" presetSubtype="6" accel="50000" decel="50000" fill="hold" grpId="0" nodeType="withEffect">
                                  <p:stCondLst>
                                    <p:cond delay="900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par>
                                <p:cTn id="23" presetID="9" presetClass="entr" presetSubtype="0" fill="hold" grpId="0" nodeType="withEffect">
                                  <p:stCondLst>
                                    <p:cond delay="900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par>
                                <p:cTn id="26" presetID="9" presetClass="entr" presetSubtype="0" fill="hold" nodeType="withEffect">
                                  <p:stCondLst>
                                    <p:cond delay="9000"/>
                                  </p:stCondLst>
                                  <p:childTnLst>
                                    <p:set>
                                      <p:cBhvr>
                                        <p:cTn id="27" dur="1" fill="hold">
                                          <p:stCondLst>
                                            <p:cond delay="0"/>
                                          </p:stCondLst>
                                        </p:cTn>
                                        <p:tgtEl>
                                          <p:spTgt spid="32"/>
                                        </p:tgtEl>
                                        <p:attrNameLst>
                                          <p:attrName>style.visibility</p:attrName>
                                        </p:attrNameLst>
                                      </p:cBhvr>
                                      <p:to>
                                        <p:strVal val="visible"/>
                                      </p:to>
                                    </p:set>
                                    <p:animEffect transition="in" filter="dissolve">
                                      <p:cBhvr>
                                        <p:cTn id="28" dur="3000"/>
                                        <p:tgtEl>
                                          <p:spTgt spid="32"/>
                                        </p:tgtEl>
                                      </p:cBhvr>
                                    </p:animEffect>
                                  </p:childTnLst>
                                </p:cTn>
                              </p:par>
                              <p:par>
                                <p:cTn id="29" presetID="50" presetClass="entr" presetSubtype="0" decel="100000" fill="hold" grpId="0" nodeType="withEffect">
                                  <p:stCondLst>
                                    <p:cond delay="130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3000" fill="hold"/>
                                        <p:tgtEl>
                                          <p:spTgt spid="35"/>
                                        </p:tgtEl>
                                        <p:attrNameLst>
                                          <p:attrName>ppt_w</p:attrName>
                                        </p:attrNameLst>
                                      </p:cBhvr>
                                      <p:tavLst>
                                        <p:tav tm="0">
                                          <p:val>
                                            <p:strVal val="#ppt_w+.3"/>
                                          </p:val>
                                        </p:tav>
                                        <p:tav tm="100000">
                                          <p:val>
                                            <p:strVal val="#ppt_w"/>
                                          </p:val>
                                        </p:tav>
                                      </p:tavLst>
                                    </p:anim>
                                    <p:anim calcmode="lin" valueType="num">
                                      <p:cBhvr>
                                        <p:cTn id="32" dur="3000" fill="hold"/>
                                        <p:tgtEl>
                                          <p:spTgt spid="35"/>
                                        </p:tgtEl>
                                        <p:attrNameLst>
                                          <p:attrName>ppt_h</p:attrName>
                                        </p:attrNameLst>
                                      </p:cBhvr>
                                      <p:tavLst>
                                        <p:tav tm="0">
                                          <p:val>
                                            <p:strVal val="#ppt_h"/>
                                          </p:val>
                                        </p:tav>
                                        <p:tav tm="100000">
                                          <p:val>
                                            <p:strVal val="#ppt_h"/>
                                          </p:val>
                                        </p:tav>
                                      </p:tavLst>
                                    </p:anim>
                                    <p:animEffect transition="in" filter="fade">
                                      <p:cBhvr>
                                        <p:cTn id="33"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p:bldP spid="28" grpId="0" animBg="1"/>
      <p:bldP spid="29" grpId="0" animBg="1"/>
      <p:bldP spid="30" grpId="0"/>
      <p:bldP spid="35"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1569660"/>
          </a:xfrm>
          <a:prstGeom prst="rect">
            <a:avLst/>
          </a:prstGeom>
          <a:noFill/>
        </p:spPr>
        <p:txBody>
          <a:bodyPr wrap="square" rtlCol="0">
            <a:spAutoFit/>
          </a:bodyPr>
          <a:lstStyle/>
          <a:p>
            <a:r>
              <a:rPr lang="en-US" sz="2400" i="1" dirty="0" smtClean="0">
                <a:solidFill>
                  <a:schemeClr val="bg1"/>
                </a:solidFill>
                <a:latin typeface="Arial Rounded MT Bold"/>
              </a:rPr>
              <a:t>One man stands out in the building of the Tower that would reach to God.  </a:t>
            </a:r>
            <a:r>
              <a:rPr lang="en-US" sz="2400" i="1" dirty="0" smtClean="0">
                <a:solidFill>
                  <a:srgbClr val="FFFF00"/>
                </a:solidFill>
                <a:latin typeface="Arial Rounded MT Bold"/>
              </a:rPr>
              <a:t>Nimrod,</a:t>
            </a:r>
            <a:r>
              <a:rPr lang="en-US" sz="2400" i="1" dirty="0" smtClean="0">
                <a:solidFill>
                  <a:schemeClr val="bg1"/>
                </a:solidFill>
                <a:latin typeface="Arial Rounded MT Bold"/>
              </a:rPr>
              <a:t> who is called the mighty hunter, the son of Cush, son of Ham, in whom the Nephilim continued.</a:t>
            </a:r>
            <a:endParaRPr lang="en-US" sz="2400" i="1" dirty="0">
              <a:solidFill>
                <a:schemeClr val="bg1"/>
              </a:solidFill>
              <a:latin typeface="Arial Rounded MT Bold"/>
            </a:endParaRPr>
          </a:p>
        </p:txBody>
      </p:sp>
      <p:pic>
        <p:nvPicPr>
          <p:cNvPr id="29" name="Picture 28" descr="Screen shot 2021-01-08 at 11.08.08 AM.png"/>
          <p:cNvPicPr>
            <a:picLocks noChangeAspect="1"/>
          </p:cNvPicPr>
          <p:nvPr/>
        </p:nvPicPr>
        <p:blipFill>
          <a:blip r:embed="rId3"/>
          <a:stretch>
            <a:fillRect/>
          </a:stretch>
        </p:blipFill>
        <p:spPr>
          <a:xfrm>
            <a:off x="0" y="2804885"/>
            <a:ext cx="6531837" cy="6531836"/>
          </a:xfrm>
          <a:prstGeom prst="rect">
            <a:avLst/>
          </a:prstGeom>
        </p:spPr>
      </p:pic>
      <p:sp>
        <p:nvSpPr>
          <p:cNvPr id="30" name="TextBox 29"/>
          <p:cNvSpPr txBox="1"/>
          <p:nvPr/>
        </p:nvSpPr>
        <p:spPr>
          <a:xfrm>
            <a:off x="1822242" y="4214218"/>
            <a:ext cx="2070731" cy="2246769"/>
          </a:xfrm>
          <a:prstGeom prst="rect">
            <a:avLst/>
          </a:prstGeom>
          <a:noFill/>
        </p:spPr>
        <p:txBody>
          <a:bodyPr wrap="square" rtlCol="0">
            <a:spAutoFit/>
          </a:bodyPr>
          <a:lstStyle/>
          <a:p>
            <a:r>
              <a:rPr lang="en-US" sz="2800" i="1" dirty="0" smtClean="0">
                <a:solidFill>
                  <a:srgbClr val="FFFF00"/>
                </a:solidFill>
                <a:latin typeface="Arial Rounded MT Bold"/>
              </a:rPr>
              <a:t>Nimrod builder of the Tower against God</a:t>
            </a:r>
            <a:endParaRPr lang="en-US" sz="2800" i="1" dirty="0">
              <a:solidFill>
                <a:srgbClr val="FFFF00"/>
              </a:solidFill>
              <a:latin typeface="Arial Rounded MT Bold"/>
            </a:endParaRPr>
          </a:p>
        </p:txBody>
      </p:sp>
      <p:pic>
        <p:nvPicPr>
          <p:cNvPr id="32" name="Picture 31" descr="Screen shot 2021-01-08 at 10.58.57 AM.png"/>
          <p:cNvPicPr>
            <a:picLocks noChangeAspect="1"/>
          </p:cNvPicPr>
          <p:nvPr/>
        </p:nvPicPr>
        <p:blipFill>
          <a:blip r:embed="rId4"/>
          <a:stretch>
            <a:fillRect/>
          </a:stretch>
        </p:blipFill>
        <p:spPr>
          <a:xfrm>
            <a:off x="4188051" y="4172869"/>
            <a:ext cx="4955949" cy="2682806"/>
          </a:xfrm>
          <a:prstGeom prst="rect">
            <a:avLst/>
          </a:prstGeom>
        </p:spPr>
      </p:pic>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34" name="TextBox 33"/>
          <p:cNvSpPr txBox="1"/>
          <p:nvPr/>
        </p:nvSpPr>
        <p:spPr>
          <a:xfrm>
            <a:off x="3036750" y="-79412"/>
            <a:ext cx="6107250" cy="1569660"/>
          </a:xfrm>
          <a:prstGeom prst="rect">
            <a:avLst/>
          </a:prstGeom>
          <a:noFill/>
        </p:spPr>
        <p:txBody>
          <a:bodyPr wrap="square" rtlCol="0">
            <a:spAutoFit/>
          </a:bodyPr>
          <a:lstStyle/>
          <a:p>
            <a:r>
              <a:rPr lang="en-US" sz="2400" i="1" dirty="0" smtClean="0">
                <a:solidFill>
                  <a:srgbClr val="FFFF00"/>
                </a:solidFill>
                <a:latin typeface="Arial Rounded MT Bold"/>
              </a:rPr>
              <a:t>And his evil queen, Semiramas who is the mother of Tammuz…and in this Spirit of Iniquity they are pictured together- the so called Holy Family</a:t>
            </a:r>
            <a:endParaRPr lang="en-US" sz="2400" i="1" dirty="0">
              <a:solidFill>
                <a:srgbClr val="FFFF00"/>
              </a:solidFill>
              <a:latin typeface="Arial Rounded MT Bold"/>
            </a:endParaRPr>
          </a:p>
        </p:txBody>
      </p:sp>
      <p:sp>
        <p:nvSpPr>
          <p:cNvPr id="20" name="TextBox 19"/>
          <p:cNvSpPr txBox="1"/>
          <p:nvPr/>
        </p:nvSpPr>
        <p:spPr>
          <a:xfrm>
            <a:off x="289904" y="1569660"/>
            <a:ext cx="8062043" cy="1200328"/>
          </a:xfrm>
          <a:prstGeom prst="rect">
            <a:avLst/>
          </a:prstGeom>
          <a:noFill/>
        </p:spPr>
        <p:txBody>
          <a:bodyPr wrap="square" rtlCol="0">
            <a:spAutoFit/>
          </a:bodyPr>
          <a:lstStyle/>
          <a:p>
            <a:r>
              <a:rPr lang="en-US" sz="2400" b="1" i="1" dirty="0" smtClean="0">
                <a:solidFill>
                  <a:srgbClr val="15B94E"/>
                </a:solidFill>
                <a:latin typeface="Arial Rounded MT Bold"/>
              </a:rPr>
              <a:t>“Now Cush became the father of Nimrod; he became a mighty one on the earth…And the beginning of his kingdom was Babel…in the land of Shinar.  Gen. 10</a:t>
            </a:r>
            <a:endParaRPr lang="en-US" sz="2400" b="1" i="1" dirty="0">
              <a:solidFill>
                <a:srgbClr val="15B94E"/>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0" fill="hold"/>
                                        <p:tgtEl>
                                          <p:spTgt spid="18"/>
                                        </p:tgtEl>
                                        <p:attrNameLst>
                                          <p:attrName>ppt_x</p:attrName>
                                        </p:attrNameLst>
                                      </p:cBhvr>
                                      <p:tavLst>
                                        <p:tav tm="0">
                                          <p:val>
                                            <p:strVal val="#ppt_x"/>
                                          </p:val>
                                        </p:tav>
                                        <p:tav tm="100000">
                                          <p:val>
                                            <p:strVal val="#ppt_x"/>
                                          </p:val>
                                        </p:tav>
                                      </p:tavLst>
                                    </p:anim>
                                    <p:anim calcmode="lin" valueType="num">
                                      <p:cBhvr additive="base">
                                        <p:cTn id="8" dur="5000" fill="hold"/>
                                        <p:tgtEl>
                                          <p:spTgt spid="18"/>
                                        </p:tgtEl>
                                        <p:attrNameLst>
                                          <p:attrName>ppt_y</p:attrName>
                                        </p:attrNameLst>
                                      </p:cBhvr>
                                      <p:tavLst>
                                        <p:tav tm="0">
                                          <p:val>
                                            <p:strVal val="1+#ppt_h/2"/>
                                          </p:val>
                                        </p:tav>
                                        <p:tav tm="100000">
                                          <p:val>
                                            <p:strVal val="#ppt_y"/>
                                          </p:val>
                                        </p:tav>
                                      </p:tavLst>
                                    </p:anim>
                                  </p:childTnLst>
                                </p:cTn>
                              </p:par>
                              <p:par>
                                <p:cTn id="9" presetID="9" presetClass="exit" presetSubtype="0" fill="hold" grpId="1" nodeType="withEffect">
                                  <p:stCondLst>
                                    <p:cond delay="8000"/>
                                  </p:stCondLst>
                                  <p:childTnLst>
                                    <p:animEffect transition="out" filter="dissolv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par>
                                <p:cTn id="12" presetID="23" presetClass="entr" presetSubtype="16" fill="hold" nodeType="withEffect">
                                  <p:stCondLst>
                                    <p:cond delay="1800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childTnLst>
                                </p:cTn>
                              </p:par>
                              <p:par>
                                <p:cTn id="16" presetID="2" presetClass="entr" presetSubtype="4" accel="50000" decel="50000" fill="hold" grpId="0" nodeType="withEffect">
                                  <p:stCondLst>
                                    <p:cond delay="2000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3000" fill="hold"/>
                                        <p:tgtEl>
                                          <p:spTgt spid="30"/>
                                        </p:tgtEl>
                                        <p:attrNameLst>
                                          <p:attrName>ppt_x</p:attrName>
                                        </p:attrNameLst>
                                      </p:cBhvr>
                                      <p:tavLst>
                                        <p:tav tm="0">
                                          <p:val>
                                            <p:strVal val="#ppt_x"/>
                                          </p:val>
                                        </p:tav>
                                        <p:tav tm="100000">
                                          <p:val>
                                            <p:strVal val="#ppt_x"/>
                                          </p:val>
                                        </p:tav>
                                      </p:tavLst>
                                    </p:anim>
                                    <p:anim calcmode="lin" valueType="num">
                                      <p:cBhvr additive="base">
                                        <p:cTn id="19" dur="3000" fill="hold"/>
                                        <p:tgtEl>
                                          <p:spTgt spid="30"/>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25000"/>
                                  </p:stCondLst>
                                  <p:childTnLst>
                                    <p:set>
                                      <p:cBhvr>
                                        <p:cTn id="21" dur="1" fill="hold">
                                          <p:stCondLst>
                                            <p:cond delay="0"/>
                                          </p:stCondLst>
                                        </p:cTn>
                                        <p:tgtEl>
                                          <p:spTgt spid="32"/>
                                        </p:tgtEl>
                                        <p:attrNameLst>
                                          <p:attrName>style.visibility</p:attrName>
                                        </p:attrNameLst>
                                      </p:cBhvr>
                                      <p:to>
                                        <p:strVal val="visible"/>
                                      </p:to>
                                    </p:set>
                                    <p:anim calcmode="lin" valueType="num">
                                      <p:cBhvr>
                                        <p:cTn id="22" dur="2000" fill="hold"/>
                                        <p:tgtEl>
                                          <p:spTgt spid="32"/>
                                        </p:tgtEl>
                                        <p:attrNameLst>
                                          <p:attrName>ppt_w</p:attrName>
                                        </p:attrNameLst>
                                      </p:cBhvr>
                                      <p:tavLst>
                                        <p:tav tm="0">
                                          <p:val>
                                            <p:fltVal val="0"/>
                                          </p:val>
                                        </p:tav>
                                        <p:tav tm="100000">
                                          <p:val>
                                            <p:strVal val="#ppt_w"/>
                                          </p:val>
                                        </p:tav>
                                      </p:tavLst>
                                    </p:anim>
                                    <p:anim calcmode="lin" valueType="num">
                                      <p:cBhvr>
                                        <p:cTn id="23" dur="2000" fill="hold"/>
                                        <p:tgtEl>
                                          <p:spTgt spid="32"/>
                                        </p:tgtEl>
                                        <p:attrNameLst>
                                          <p:attrName>ppt_h</p:attrName>
                                        </p:attrNameLst>
                                      </p:cBhvr>
                                      <p:tavLst>
                                        <p:tav tm="0">
                                          <p:val>
                                            <p:fltVal val="0"/>
                                          </p:val>
                                        </p:tav>
                                        <p:tav tm="100000">
                                          <p:val>
                                            <p:strVal val="#ppt_h"/>
                                          </p:val>
                                        </p:tav>
                                      </p:tavLst>
                                    </p:anim>
                                  </p:childTnLst>
                                </p:cTn>
                              </p:par>
                              <p:par>
                                <p:cTn id="24" presetID="2" presetClass="entr" presetSubtype="9" accel="50000" decel="50000" fill="hold" grpId="0" nodeType="withEffect">
                                  <p:stCondLst>
                                    <p:cond delay="260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3000" fill="hold"/>
                                        <p:tgtEl>
                                          <p:spTgt spid="34"/>
                                        </p:tgtEl>
                                        <p:attrNameLst>
                                          <p:attrName>ppt_x</p:attrName>
                                        </p:attrNameLst>
                                      </p:cBhvr>
                                      <p:tavLst>
                                        <p:tav tm="0">
                                          <p:val>
                                            <p:strVal val="0-#ppt_w/2"/>
                                          </p:val>
                                        </p:tav>
                                        <p:tav tm="100000">
                                          <p:val>
                                            <p:strVal val="#ppt_x"/>
                                          </p:val>
                                        </p:tav>
                                      </p:tavLst>
                                    </p:anim>
                                    <p:anim calcmode="lin" valueType="num">
                                      <p:cBhvr additive="base">
                                        <p:cTn id="27" dur="3000" fill="hold"/>
                                        <p:tgtEl>
                                          <p:spTgt spid="34"/>
                                        </p:tgtEl>
                                        <p:attrNameLst>
                                          <p:attrName>ppt_y</p:attrName>
                                        </p:attrNameLst>
                                      </p:cBhvr>
                                      <p:tavLst>
                                        <p:tav tm="0">
                                          <p:val>
                                            <p:strVal val="0-#ppt_h/2"/>
                                          </p:val>
                                        </p:tav>
                                        <p:tav tm="100000">
                                          <p:val>
                                            <p:strVal val="#ppt_y"/>
                                          </p:val>
                                        </p:tav>
                                      </p:tavLst>
                                    </p:anim>
                                  </p:childTnLst>
                                </p:cTn>
                              </p:par>
                              <p:par>
                                <p:cTn id="28" presetID="27" presetClass="entr" presetSubtype="0" fill="hold" grpId="0" nodeType="withEffect">
                                  <p:stCondLst>
                                    <p:cond delay="10000"/>
                                  </p:stCondLst>
                                  <p:iterate type="lt">
                                    <p:tmPct val="50000"/>
                                  </p:iterate>
                                  <p:childTnLst>
                                    <p:set>
                                      <p:cBhvr>
                                        <p:cTn id="29" dur="1" fill="hold">
                                          <p:stCondLst>
                                            <p:cond delay="0"/>
                                          </p:stCondLst>
                                        </p:cTn>
                                        <p:tgtEl>
                                          <p:spTgt spid="20"/>
                                        </p:tgtEl>
                                        <p:attrNameLst>
                                          <p:attrName>style.visibility</p:attrName>
                                        </p:attrNameLst>
                                      </p:cBhvr>
                                      <p:to>
                                        <p:strVal val="visible"/>
                                      </p:to>
                                    </p:set>
                                    <p:anim calcmode="discrete" valueType="clr">
                                      <p:cBhvr override="childStyle">
                                        <p:cTn id="30"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0"/>
                                        </p:tgtEl>
                                        <p:attrNameLst>
                                          <p:attrName>fillcolor</p:attrName>
                                        </p:attrNameLst>
                                      </p:cBhvr>
                                      <p:tavLst>
                                        <p:tav tm="0">
                                          <p:val>
                                            <p:clrVal>
                                              <a:schemeClr val="accent2"/>
                                            </p:clrVal>
                                          </p:val>
                                        </p:tav>
                                        <p:tav tm="50000">
                                          <p:val>
                                            <p:clrVal>
                                              <a:schemeClr val="hlink"/>
                                            </p:clrVal>
                                          </p:val>
                                        </p:tav>
                                      </p:tavLst>
                                    </p:anim>
                                    <p:set>
                                      <p:cBhvr>
                                        <p:cTn id="32"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0" grpId="0"/>
      <p:bldP spid="34" grpId="0"/>
      <p:bldP spid="20" grpId="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24" name="TextBox 23"/>
          <p:cNvSpPr txBox="1"/>
          <p:nvPr/>
        </p:nvSpPr>
        <p:spPr>
          <a:xfrm>
            <a:off x="289903" y="1490248"/>
            <a:ext cx="8338141" cy="3785652"/>
          </a:xfrm>
          <a:prstGeom prst="rect">
            <a:avLst/>
          </a:prstGeom>
          <a:noFill/>
        </p:spPr>
        <p:txBody>
          <a:bodyPr wrap="square" rtlCol="0">
            <a:spAutoFit/>
          </a:bodyPr>
          <a:lstStyle/>
          <a:p>
            <a:r>
              <a:rPr lang="en-US" sz="2400" i="1" dirty="0" smtClean="0">
                <a:solidFill>
                  <a:srgbClr val="FFFF00"/>
                </a:solidFill>
                <a:latin typeface="Arial Rounded MT Bold"/>
              </a:rPr>
              <a:t>Mystery Babylon spread, from the confusion of tongues at the Tower throughout the world. And so it continues to this present hour. In the Egyptian version, Horus is the “god man” child of the “goddess” Isis, his mother. Wherever it went the Mother/Child cult of </a:t>
            </a:r>
            <a:r>
              <a:rPr lang="en-US" sz="2400" i="1" dirty="0" err="1" smtClean="0">
                <a:solidFill>
                  <a:srgbClr val="FFFF00"/>
                </a:solidFill>
                <a:latin typeface="Arial Rounded MT Bold"/>
              </a:rPr>
              <a:t>Semiramus</a:t>
            </a:r>
            <a:r>
              <a:rPr lang="en-US" sz="2400" i="1" dirty="0" smtClean="0">
                <a:solidFill>
                  <a:srgbClr val="FFFF00"/>
                </a:solidFill>
                <a:latin typeface="Arial Rounded MT Bold"/>
              </a:rPr>
              <a:t> produced a “god baby” </a:t>
            </a:r>
            <a:r>
              <a:rPr lang="en-US" sz="2400" i="1" dirty="0" smtClean="0">
                <a:solidFill>
                  <a:schemeClr val="bg1"/>
                </a:solidFill>
                <a:latin typeface="Arial Rounded MT Bold"/>
              </a:rPr>
              <a:t>This mother child “holy family,” as they are often called, exists in every part of the world today.  Don’t be confused by the language…they are anything but “holy.”</a:t>
            </a:r>
          </a:p>
          <a:p>
            <a:endParaRPr lang="en-US" sz="2400" i="1" dirty="0">
              <a:solidFill>
                <a:srgbClr val="FFFF00"/>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0" fill="hold"/>
                                        <p:tgtEl>
                                          <p:spTgt spid="24"/>
                                        </p:tgtEl>
                                        <p:attrNameLst>
                                          <p:attrName>ppt_w</p:attrName>
                                        </p:attrNameLst>
                                      </p:cBhvr>
                                      <p:tavLst>
                                        <p:tav tm="0">
                                          <p:val>
                                            <p:fltVal val="0"/>
                                          </p:val>
                                        </p:tav>
                                        <p:tav tm="100000">
                                          <p:val>
                                            <p:strVal val="#ppt_w"/>
                                          </p:val>
                                        </p:tav>
                                      </p:tavLst>
                                    </p:anim>
                                    <p:anim calcmode="lin" valueType="num">
                                      <p:cBhvr>
                                        <p:cTn id="8" dur="5000" fill="hold"/>
                                        <p:tgtEl>
                                          <p:spTgt spid="24"/>
                                        </p:tgtEl>
                                        <p:attrNameLst>
                                          <p:attrName>ppt_h</p:attrName>
                                        </p:attrNameLst>
                                      </p:cBhvr>
                                      <p:tavLst>
                                        <p:tav tm="0">
                                          <p:val>
                                            <p:fltVal val="0"/>
                                          </p:val>
                                        </p:tav>
                                        <p:tav tm="100000">
                                          <p:val>
                                            <p:strVal val="#ppt_h"/>
                                          </p:val>
                                        </p:tav>
                                      </p:tavLst>
                                    </p:anim>
                                    <p:anim calcmode="lin" valueType="num">
                                      <p:cBhvr>
                                        <p:cTn id="9" dur="5000" fill="hold"/>
                                        <p:tgtEl>
                                          <p:spTgt spid="24"/>
                                        </p:tgtEl>
                                        <p:attrNameLst>
                                          <p:attrName>style.rotation</p:attrName>
                                        </p:attrNameLst>
                                      </p:cBhvr>
                                      <p:tavLst>
                                        <p:tav tm="0">
                                          <p:val>
                                            <p:fltVal val="360"/>
                                          </p:val>
                                        </p:tav>
                                        <p:tav tm="100000">
                                          <p:val>
                                            <p:fltVal val="0"/>
                                          </p:val>
                                        </p:tav>
                                      </p:tavLst>
                                    </p:anim>
                                    <p:animEffect transition="in" filter="fade">
                                      <p:cBhvr>
                                        <p:cTn id="10" dur="5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24" name="TextBox 23"/>
          <p:cNvSpPr txBox="1"/>
          <p:nvPr/>
        </p:nvSpPr>
        <p:spPr>
          <a:xfrm>
            <a:off x="289903" y="1490248"/>
            <a:ext cx="8338141" cy="461665"/>
          </a:xfrm>
          <a:prstGeom prst="rect">
            <a:avLst/>
          </a:prstGeom>
          <a:noFill/>
        </p:spPr>
        <p:txBody>
          <a:bodyPr wrap="square" rtlCol="0">
            <a:spAutoFit/>
          </a:bodyPr>
          <a:lstStyle/>
          <a:p>
            <a:endParaRPr lang="en-US" sz="2400" i="1" dirty="0">
              <a:solidFill>
                <a:srgbClr val="FFFF00"/>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pic>
        <p:nvPicPr>
          <p:cNvPr id="14" name="Picture 13" descr="Screen shot 2021-03-23 at 9.18.39 AM.png"/>
          <p:cNvPicPr>
            <a:picLocks noChangeAspect="1"/>
          </p:cNvPicPr>
          <p:nvPr/>
        </p:nvPicPr>
        <p:blipFill>
          <a:blip r:embed="rId3"/>
          <a:stretch>
            <a:fillRect/>
          </a:stretch>
        </p:blipFill>
        <p:spPr>
          <a:xfrm>
            <a:off x="2467240" y="751585"/>
            <a:ext cx="4135860" cy="3921936"/>
          </a:xfrm>
          <a:prstGeom prst="rect">
            <a:avLst/>
          </a:prstGeom>
        </p:spPr>
      </p:pic>
      <p:sp>
        <p:nvSpPr>
          <p:cNvPr id="17" name="TextBox 16"/>
          <p:cNvSpPr txBox="1"/>
          <p:nvPr/>
        </p:nvSpPr>
        <p:spPr>
          <a:xfrm>
            <a:off x="289902" y="5014079"/>
            <a:ext cx="8600754" cy="1200328"/>
          </a:xfrm>
          <a:prstGeom prst="rect">
            <a:avLst/>
          </a:prstGeom>
          <a:noFill/>
        </p:spPr>
        <p:txBody>
          <a:bodyPr wrap="square" rtlCol="0">
            <a:spAutoFit/>
          </a:bodyPr>
          <a:lstStyle/>
          <a:p>
            <a:r>
              <a:rPr lang="en-US" sz="2400" i="1" dirty="0" smtClean="0">
                <a:solidFill>
                  <a:srgbClr val="EE9CFF"/>
                </a:solidFill>
                <a:latin typeface="Arial Rounded MT Bold"/>
              </a:rPr>
              <a:t>The New Age Movement pioneered by Madam Blavatsky</a:t>
            </a:r>
          </a:p>
          <a:p>
            <a:r>
              <a:rPr lang="en-US" sz="2400" i="1" dirty="0" smtClean="0">
                <a:solidFill>
                  <a:srgbClr val="EE9CFF"/>
                </a:solidFill>
                <a:latin typeface="Arial Rounded MT Bold"/>
              </a:rPr>
              <a:t>began to infiltrate into western society…Theosophy, </a:t>
            </a:r>
            <a:r>
              <a:rPr lang="en-US" sz="2400" i="1" dirty="0" err="1" smtClean="0">
                <a:solidFill>
                  <a:srgbClr val="EE9CFF"/>
                </a:solidFill>
                <a:latin typeface="Arial Rounded MT Bold"/>
              </a:rPr>
              <a:t>Spiritism</a:t>
            </a:r>
            <a:r>
              <a:rPr lang="en-US" sz="2400" i="1" dirty="0" smtClean="0">
                <a:solidFill>
                  <a:srgbClr val="EE9CFF"/>
                </a:solidFill>
                <a:latin typeface="Arial Rounded MT Bold"/>
              </a:rPr>
              <a:t>, </a:t>
            </a:r>
            <a:r>
              <a:rPr lang="en-US" sz="2400" i="1" dirty="0" err="1" smtClean="0">
                <a:solidFill>
                  <a:srgbClr val="EE9CFF"/>
                </a:solidFill>
                <a:latin typeface="Arial Rounded MT Bold"/>
              </a:rPr>
              <a:t>Rosicrucianism</a:t>
            </a:r>
            <a:r>
              <a:rPr lang="en-US" sz="2400" i="1" dirty="0" smtClean="0">
                <a:solidFill>
                  <a:srgbClr val="EE9CFF"/>
                </a:solidFill>
                <a:latin typeface="Arial Rounded MT Bold"/>
              </a:rPr>
              <a:t>, </a:t>
            </a:r>
            <a:r>
              <a:rPr lang="en-US" sz="2400" i="1" dirty="0" err="1" smtClean="0">
                <a:solidFill>
                  <a:srgbClr val="EE9CFF"/>
                </a:solidFill>
                <a:latin typeface="Arial Rounded MT Bold"/>
              </a:rPr>
              <a:t>Trancendental</a:t>
            </a:r>
            <a:r>
              <a:rPr lang="en-US" sz="2400" i="1" dirty="0" smtClean="0">
                <a:solidFill>
                  <a:srgbClr val="EE9CFF"/>
                </a:solidFill>
                <a:latin typeface="Arial Rounded MT Bold"/>
              </a:rPr>
              <a:t> Meditation etc.</a:t>
            </a:r>
            <a:endParaRPr lang="en-US" sz="2400" i="1" dirty="0">
              <a:solidFill>
                <a:srgbClr val="EE9CFF"/>
              </a:solidFill>
              <a:latin typeface="Arial Rounded MT Bold"/>
            </a:endParaRPr>
          </a:p>
        </p:txBody>
      </p:sp>
      <p:pic>
        <p:nvPicPr>
          <p:cNvPr id="18" name="Picture 17" descr="Screen shot 2021-03-23 at 9.20.47 AM.png"/>
          <p:cNvPicPr>
            <a:picLocks noChangeAspect="1"/>
          </p:cNvPicPr>
          <p:nvPr/>
        </p:nvPicPr>
        <p:blipFill>
          <a:blip r:embed="rId4"/>
          <a:stretch>
            <a:fillRect/>
          </a:stretch>
        </p:blipFill>
        <p:spPr>
          <a:xfrm>
            <a:off x="289903" y="289920"/>
            <a:ext cx="8600753" cy="6376879"/>
          </a:xfrm>
          <a:prstGeom prst="rect">
            <a:avLst/>
          </a:prstGeom>
        </p:spPr>
      </p:pic>
      <p:sp>
        <p:nvSpPr>
          <p:cNvPr id="21" name="TextBox 20"/>
          <p:cNvSpPr txBox="1"/>
          <p:nvPr/>
        </p:nvSpPr>
        <p:spPr>
          <a:xfrm>
            <a:off x="289902" y="289920"/>
            <a:ext cx="8600754" cy="461665"/>
          </a:xfrm>
          <a:prstGeom prst="rect">
            <a:avLst/>
          </a:prstGeom>
          <a:noFill/>
        </p:spPr>
        <p:txBody>
          <a:bodyPr wrap="square" rtlCol="0">
            <a:spAutoFit/>
          </a:bodyPr>
          <a:lstStyle/>
          <a:p>
            <a:r>
              <a:rPr lang="en-US" sz="2400" b="1" i="1" dirty="0" smtClean="0">
                <a:solidFill>
                  <a:srgbClr val="25FF12"/>
                </a:solidFill>
                <a:latin typeface="Arial Rounded MT Bold"/>
              </a:rPr>
              <a:t>Just the old lies of </a:t>
            </a:r>
            <a:r>
              <a:rPr lang="en-US" sz="2400" b="1" i="1" dirty="0" err="1" smtClean="0">
                <a:solidFill>
                  <a:srgbClr val="25FF12"/>
                </a:solidFill>
                <a:latin typeface="Arial Rounded MT Bold"/>
              </a:rPr>
              <a:t>Semiramus</a:t>
            </a:r>
            <a:r>
              <a:rPr lang="en-US" sz="2400" b="1" i="1" dirty="0" smtClean="0">
                <a:solidFill>
                  <a:srgbClr val="25FF12"/>
                </a:solidFill>
                <a:latin typeface="Arial Rounded MT Bold"/>
              </a:rPr>
              <a:t> and Babylon back again. </a:t>
            </a:r>
            <a:endParaRPr lang="en-US" sz="2400" b="1" i="1" dirty="0">
              <a:solidFill>
                <a:srgbClr val="25FF12"/>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0" fill="hold"/>
                                        <p:tgtEl>
                                          <p:spTgt spid="14"/>
                                        </p:tgtEl>
                                        <p:attrNameLst>
                                          <p:attrName>ppt_w</p:attrName>
                                        </p:attrNameLst>
                                      </p:cBhvr>
                                      <p:tavLst>
                                        <p:tav tm="0">
                                          <p:val>
                                            <p:fltVal val="0"/>
                                          </p:val>
                                        </p:tav>
                                        <p:tav tm="100000">
                                          <p:val>
                                            <p:strVal val="#ppt_w"/>
                                          </p:val>
                                        </p:tav>
                                      </p:tavLst>
                                    </p:anim>
                                    <p:anim calcmode="lin" valueType="num">
                                      <p:cBhvr>
                                        <p:cTn id="8" dur="3000" fill="hold"/>
                                        <p:tgtEl>
                                          <p:spTgt spid="14"/>
                                        </p:tgtEl>
                                        <p:attrNameLst>
                                          <p:attrName>ppt_h</p:attrName>
                                        </p:attrNameLst>
                                      </p:cBhvr>
                                      <p:tavLst>
                                        <p:tav tm="0">
                                          <p:val>
                                            <p:fltVal val="0"/>
                                          </p:val>
                                        </p:tav>
                                        <p:tav tm="100000">
                                          <p:val>
                                            <p:strVal val="#ppt_h"/>
                                          </p:val>
                                        </p:tav>
                                      </p:tavLst>
                                    </p:anim>
                                    <p:anim calcmode="lin" valueType="num">
                                      <p:cBhvr>
                                        <p:cTn id="9" dur="3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14"/>
                                        </p:tgtEl>
                                        <p:attrNameLst>
                                          <p:attrName>ppt_y</p:attrName>
                                        </p:attrNameLst>
                                      </p:cBhvr>
                                      <p:tavLst>
                                        <p:tav tm="0" fmla="#ppt_y+(sin(-2*pi*(1-$))*-#ppt_x+cos(-2*pi*(1-$))*(1-#ppt_y))*(1-$)">
                                          <p:val>
                                            <p:fltVal val="0"/>
                                          </p:val>
                                        </p:tav>
                                        <p:tav tm="100000">
                                          <p:val>
                                            <p:fltVal val="1"/>
                                          </p:val>
                                        </p:tav>
                                      </p:tavLst>
                                    </p:anim>
                                  </p:childTnLst>
                                </p:cTn>
                              </p:par>
                              <p:par>
                                <p:cTn id="11" presetID="23" presetClass="entr" presetSubtype="16" fill="hold" grpId="0" nodeType="withEffect">
                                  <p:stCondLst>
                                    <p:cond delay="600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000" fill="hold"/>
                                        <p:tgtEl>
                                          <p:spTgt spid="17"/>
                                        </p:tgtEl>
                                        <p:attrNameLst>
                                          <p:attrName>ppt_w</p:attrName>
                                        </p:attrNameLst>
                                      </p:cBhvr>
                                      <p:tavLst>
                                        <p:tav tm="0">
                                          <p:val>
                                            <p:fltVal val="0"/>
                                          </p:val>
                                        </p:tav>
                                        <p:tav tm="100000">
                                          <p:val>
                                            <p:strVal val="#ppt_w"/>
                                          </p:val>
                                        </p:tav>
                                      </p:tavLst>
                                    </p:anim>
                                    <p:anim calcmode="lin" valueType="num">
                                      <p:cBhvr>
                                        <p:cTn id="14" dur="2000" fill="hold"/>
                                        <p:tgtEl>
                                          <p:spTgt spid="17"/>
                                        </p:tgtEl>
                                        <p:attrNameLst>
                                          <p:attrName>ppt_h</p:attrName>
                                        </p:attrNameLst>
                                      </p:cBhvr>
                                      <p:tavLst>
                                        <p:tav tm="0">
                                          <p:val>
                                            <p:fltVal val="0"/>
                                          </p:val>
                                        </p:tav>
                                        <p:tav tm="100000">
                                          <p:val>
                                            <p:strVal val="#ppt_h"/>
                                          </p:val>
                                        </p:tav>
                                      </p:tavLst>
                                    </p:anim>
                                  </p:childTnLst>
                                </p:cTn>
                              </p:par>
                              <p:par>
                                <p:cTn id="15" presetID="9" presetClass="entr" presetSubtype="0" fill="hold" nodeType="withEffect">
                                  <p:stCondLst>
                                    <p:cond delay="1600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0"/>
                                        <p:tgtEl>
                                          <p:spTgt spid="18"/>
                                        </p:tgtEl>
                                      </p:cBhvr>
                                    </p:animEffect>
                                  </p:childTnLst>
                                </p:cTn>
                              </p:par>
                              <p:par>
                                <p:cTn id="18" presetID="55" presetClass="entr" presetSubtype="0" fill="hold" grpId="0" nodeType="withEffect">
                                  <p:stCondLst>
                                    <p:cond delay="20000"/>
                                  </p:stCondLst>
                                  <p:childTnLst>
                                    <p:set>
                                      <p:cBhvr>
                                        <p:cTn id="19" dur="1" fill="hold">
                                          <p:stCondLst>
                                            <p:cond delay="0"/>
                                          </p:stCondLst>
                                        </p:cTn>
                                        <p:tgtEl>
                                          <p:spTgt spid="21"/>
                                        </p:tgtEl>
                                        <p:attrNameLst>
                                          <p:attrName>style.visibility</p:attrName>
                                        </p:attrNameLst>
                                      </p:cBhvr>
                                      <p:to>
                                        <p:strVal val="visible"/>
                                      </p:to>
                                    </p:set>
                                    <p:anim calcmode="lin" valueType="num">
                                      <p:cBhvr>
                                        <p:cTn id="20" dur="2000" fill="hold"/>
                                        <p:tgtEl>
                                          <p:spTgt spid="21"/>
                                        </p:tgtEl>
                                        <p:attrNameLst>
                                          <p:attrName>ppt_w</p:attrName>
                                        </p:attrNameLst>
                                      </p:cBhvr>
                                      <p:tavLst>
                                        <p:tav tm="0">
                                          <p:val>
                                            <p:strVal val="#ppt_w*0.70"/>
                                          </p:val>
                                        </p:tav>
                                        <p:tav tm="100000">
                                          <p:val>
                                            <p:strVal val="#ppt_w"/>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animEffect transition="in" filter="fade">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pic>
        <p:nvPicPr>
          <p:cNvPr id="23" name="Picture 22" descr="Screen shot 2021-01-08 at 11.06.26 AM.png"/>
          <p:cNvPicPr>
            <a:picLocks noChangeAspect="1"/>
          </p:cNvPicPr>
          <p:nvPr/>
        </p:nvPicPr>
        <p:blipFill>
          <a:blip r:embed="rId3"/>
          <a:stretch>
            <a:fillRect/>
          </a:stretch>
        </p:blipFill>
        <p:spPr>
          <a:xfrm>
            <a:off x="1" y="0"/>
            <a:ext cx="9144000" cy="6858000"/>
          </a:xfrm>
          <a:prstGeom prst="rect">
            <a:avLst/>
          </a:prstGeom>
        </p:spPr>
      </p:pic>
      <p:sp>
        <p:nvSpPr>
          <p:cNvPr id="26" name="TextBox 25"/>
          <p:cNvSpPr txBox="1"/>
          <p:nvPr/>
        </p:nvSpPr>
        <p:spPr>
          <a:xfrm>
            <a:off x="3256304" y="1229408"/>
            <a:ext cx="2080792" cy="400110"/>
          </a:xfrm>
          <a:prstGeom prst="rect">
            <a:avLst/>
          </a:prstGeom>
          <a:noFill/>
        </p:spPr>
        <p:txBody>
          <a:bodyPr wrap="square" rtlCol="0">
            <a:spAutoFit/>
          </a:bodyPr>
          <a:lstStyle/>
          <a:p>
            <a:r>
              <a:rPr lang="en-US" sz="2000" b="1" i="1" dirty="0" smtClean="0">
                <a:solidFill>
                  <a:srgbClr val="FFFF00"/>
                </a:solidFill>
                <a:latin typeface="Arial Rounded MT Bold"/>
              </a:rPr>
              <a:t>    To Egypt</a:t>
            </a:r>
            <a:endParaRPr lang="en-US" sz="2000" b="1" i="1" dirty="0">
              <a:solidFill>
                <a:srgbClr val="FFFF00"/>
              </a:solidFill>
              <a:latin typeface="Arial Rounded MT Bold"/>
            </a:endParaRPr>
          </a:p>
        </p:txBody>
      </p:sp>
      <p:sp>
        <p:nvSpPr>
          <p:cNvPr id="27" name="TextBox 26"/>
          <p:cNvSpPr txBox="1"/>
          <p:nvPr/>
        </p:nvSpPr>
        <p:spPr>
          <a:xfrm>
            <a:off x="6834856" y="1775749"/>
            <a:ext cx="2309143" cy="400110"/>
          </a:xfrm>
          <a:prstGeom prst="rect">
            <a:avLst/>
          </a:prstGeom>
          <a:noFill/>
        </p:spPr>
        <p:txBody>
          <a:bodyPr wrap="square" rtlCol="0">
            <a:spAutoFit/>
          </a:bodyPr>
          <a:lstStyle/>
          <a:p>
            <a:r>
              <a:rPr lang="en-US" sz="2000" b="1" i="1" dirty="0" smtClean="0">
                <a:solidFill>
                  <a:srgbClr val="FFFF00"/>
                </a:solidFill>
                <a:latin typeface="Arial Rounded MT Bold"/>
              </a:rPr>
              <a:t>From Babylon </a:t>
            </a:r>
            <a:endParaRPr lang="en-US" sz="20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29" name="TextBox 28"/>
          <p:cNvSpPr txBox="1"/>
          <p:nvPr/>
        </p:nvSpPr>
        <p:spPr>
          <a:xfrm>
            <a:off x="289904" y="1960415"/>
            <a:ext cx="1736841" cy="400110"/>
          </a:xfrm>
          <a:prstGeom prst="rect">
            <a:avLst/>
          </a:prstGeom>
          <a:noFill/>
        </p:spPr>
        <p:txBody>
          <a:bodyPr wrap="square" rtlCol="0">
            <a:spAutoFit/>
          </a:bodyPr>
          <a:lstStyle/>
          <a:p>
            <a:r>
              <a:rPr lang="en-US" sz="2000" b="1" i="1" dirty="0" smtClean="0">
                <a:solidFill>
                  <a:srgbClr val="FFFF00"/>
                </a:solidFill>
                <a:latin typeface="Arial Rounded MT Bold"/>
              </a:rPr>
              <a:t>     </a:t>
            </a:r>
            <a:r>
              <a:rPr lang="en-US" sz="2000" b="1" i="1" dirty="0" smtClean="0">
                <a:latin typeface="Arial Rounded MT Bold"/>
              </a:rPr>
              <a:t>To India</a:t>
            </a:r>
            <a:endParaRPr lang="en-US" sz="2000" b="1" i="1" dirty="0">
              <a:latin typeface="Arial Rounded MT Bold"/>
            </a:endParaRPr>
          </a:p>
        </p:txBody>
      </p:sp>
      <p:sp>
        <p:nvSpPr>
          <p:cNvPr id="30" name="TextBox 29"/>
          <p:cNvSpPr txBox="1"/>
          <p:nvPr/>
        </p:nvSpPr>
        <p:spPr>
          <a:xfrm>
            <a:off x="1601365" y="4172869"/>
            <a:ext cx="1952195" cy="1015663"/>
          </a:xfrm>
          <a:prstGeom prst="rect">
            <a:avLst/>
          </a:prstGeom>
          <a:noFill/>
        </p:spPr>
        <p:txBody>
          <a:bodyPr wrap="square" rtlCol="0">
            <a:spAutoFit/>
          </a:bodyPr>
          <a:lstStyle/>
          <a:p>
            <a:r>
              <a:rPr lang="en-US" sz="2000" b="1" i="1" dirty="0" smtClean="0">
                <a:solidFill>
                  <a:srgbClr val="0000FF"/>
                </a:solidFill>
                <a:latin typeface="Arial Rounded MT Bold"/>
              </a:rPr>
              <a:t>To Ceylon and China the far east</a:t>
            </a:r>
            <a:endParaRPr lang="en-US" sz="2000" b="1" i="1" dirty="0">
              <a:solidFill>
                <a:srgbClr val="0000FF"/>
              </a:solidFill>
              <a:latin typeface="Arial Rounded MT Bold"/>
            </a:endParaRPr>
          </a:p>
        </p:txBody>
      </p:sp>
      <p:sp>
        <p:nvSpPr>
          <p:cNvPr id="31" name="TextBox 30"/>
          <p:cNvSpPr txBox="1"/>
          <p:nvPr/>
        </p:nvSpPr>
        <p:spPr>
          <a:xfrm>
            <a:off x="6120771" y="3840975"/>
            <a:ext cx="1941272" cy="1015663"/>
          </a:xfrm>
          <a:prstGeom prst="rect">
            <a:avLst/>
          </a:prstGeom>
          <a:noFill/>
        </p:spPr>
        <p:txBody>
          <a:bodyPr wrap="square" rtlCol="0">
            <a:spAutoFit/>
          </a:bodyPr>
          <a:lstStyle/>
          <a:p>
            <a:r>
              <a:rPr lang="en-US" sz="2000" b="1" i="1" dirty="0" smtClean="0">
                <a:solidFill>
                  <a:srgbClr val="FFFF00"/>
                </a:solidFill>
                <a:latin typeface="Arial Rounded MT Bold"/>
              </a:rPr>
              <a:t>To Europe and Catholic confusion. </a:t>
            </a:r>
            <a:endParaRPr lang="en-US" sz="2000" b="1" i="1" dirty="0">
              <a:solidFill>
                <a:srgbClr val="FFFF00"/>
              </a:solidFill>
              <a:latin typeface="Arial Rounded MT Bold"/>
            </a:endParaRPr>
          </a:p>
        </p:txBody>
      </p:sp>
      <p:sp>
        <p:nvSpPr>
          <p:cNvPr id="32" name="TextBox 31"/>
          <p:cNvSpPr txBox="1"/>
          <p:nvPr/>
        </p:nvSpPr>
        <p:spPr>
          <a:xfrm>
            <a:off x="2769886" y="3111039"/>
            <a:ext cx="3702188" cy="954107"/>
          </a:xfrm>
          <a:prstGeom prst="rect">
            <a:avLst/>
          </a:prstGeom>
          <a:noFill/>
        </p:spPr>
        <p:txBody>
          <a:bodyPr wrap="square" rtlCol="0">
            <a:spAutoFit/>
          </a:bodyPr>
          <a:lstStyle/>
          <a:p>
            <a:r>
              <a:rPr lang="en-US" sz="2800" i="1" dirty="0" smtClean="0">
                <a:solidFill>
                  <a:srgbClr val="FFFF00"/>
                </a:solidFill>
                <a:latin typeface="Arial Rounded MT Bold"/>
              </a:rPr>
              <a:t>Satan trying to confuse the truth</a:t>
            </a:r>
            <a:r>
              <a:rPr lang="en-US" sz="2800" i="1" dirty="0" smtClean="0">
                <a:latin typeface="Arial Rounded MT Bold"/>
              </a:rPr>
              <a:t>.</a:t>
            </a:r>
            <a:endParaRPr lang="en-US" sz="2800" i="1" dirty="0">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0" fill="hold"/>
                                        <p:tgtEl>
                                          <p:spTgt spid="23"/>
                                        </p:tgtEl>
                                        <p:attrNameLst>
                                          <p:attrName>ppt_w</p:attrName>
                                        </p:attrNameLst>
                                      </p:cBhvr>
                                      <p:tavLst>
                                        <p:tav tm="0">
                                          <p:val>
                                            <p:fltVal val="0"/>
                                          </p:val>
                                        </p:tav>
                                        <p:tav tm="100000">
                                          <p:val>
                                            <p:strVal val="#ppt_w"/>
                                          </p:val>
                                        </p:tav>
                                      </p:tavLst>
                                    </p:anim>
                                    <p:anim calcmode="lin" valueType="num">
                                      <p:cBhvr>
                                        <p:cTn id="8" dur="5000" fill="hold"/>
                                        <p:tgtEl>
                                          <p:spTgt spid="23"/>
                                        </p:tgtEl>
                                        <p:attrNameLst>
                                          <p:attrName>ppt_h</p:attrName>
                                        </p:attrNameLst>
                                      </p:cBhvr>
                                      <p:tavLst>
                                        <p:tav tm="0">
                                          <p:val>
                                            <p:fltVal val="0"/>
                                          </p:val>
                                        </p:tav>
                                        <p:tav tm="100000">
                                          <p:val>
                                            <p:strVal val="#ppt_h"/>
                                          </p:val>
                                        </p:tav>
                                      </p:tavLst>
                                    </p:anim>
                                  </p:childTnLst>
                                </p:cTn>
                              </p:par>
                              <p:par>
                                <p:cTn id="9" presetID="2" presetClass="entr" presetSubtype="12" accel="50000" decel="5000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2000" fill="hold"/>
                                        <p:tgtEl>
                                          <p:spTgt spid="27"/>
                                        </p:tgtEl>
                                        <p:attrNameLst>
                                          <p:attrName>ppt_x</p:attrName>
                                        </p:attrNameLst>
                                      </p:cBhvr>
                                      <p:tavLst>
                                        <p:tav tm="0">
                                          <p:val>
                                            <p:strVal val="0-#ppt_w/2"/>
                                          </p:val>
                                        </p:tav>
                                        <p:tav tm="100000">
                                          <p:val>
                                            <p:strVal val="#ppt_x"/>
                                          </p:val>
                                        </p:tav>
                                      </p:tavLst>
                                    </p:anim>
                                    <p:anim calcmode="lin" valueType="num">
                                      <p:cBhvr additive="base">
                                        <p:cTn id="12" dur="20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6" accel="50000" decel="50000" fill="hold" grpId="0" nodeType="withEffect">
                                  <p:stCondLst>
                                    <p:cond delay="40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3000" fill="hold"/>
                                        <p:tgtEl>
                                          <p:spTgt spid="26"/>
                                        </p:tgtEl>
                                        <p:attrNameLst>
                                          <p:attrName>ppt_x</p:attrName>
                                        </p:attrNameLst>
                                      </p:cBhvr>
                                      <p:tavLst>
                                        <p:tav tm="0">
                                          <p:val>
                                            <p:strVal val="1+#ppt_w/2"/>
                                          </p:val>
                                        </p:tav>
                                        <p:tav tm="100000">
                                          <p:val>
                                            <p:strVal val="#ppt_x"/>
                                          </p:val>
                                        </p:tav>
                                      </p:tavLst>
                                    </p:anim>
                                    <p:anim calcmode="lin" valueType="num">
                                      <p:cBhvr additive="base">
                                        <p:cTn id="16" dur="30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2" accel="50000" decel="50000" fill="hold" grpId="0" nodeType="withEffect">
                                  <p:stCondLst>
                                    <p:cond delay="100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3000" fill="hold"/>
                                        <p:tgtEl>
                                          <p:spTgt spid="29"/>
                                        </p:tgtEl>
                                        <p:attrNameLst>
                                          <p:attrName>ppt_x</p:attrName>
                                        </p:attrNameLst>
                                      </p:cBhvr>
                                      <p:tavLst>
                                        <p:tav tm="0">
                                          <p:val>
                                            <p:strVal val="1+#ppt_w/2"/>
                                          </p:val>
                                        </p:tav>
                                        <p:tav tm="100000">
                                          <p:val>
                                            <p:strVal val="#ppt_x"/>
                                          </p:val>
                                        </p:tav>
                                      </p:tavLst>
                                    </p:anim>
                                    <p:anim calcmode="lin" valueType="num">
                                      <p:cBhvr additive="base">
                                        <p:cTn id="20" dur="30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0" nodeType="withEffect">
                                  <p:stCondLst>
                                    <p:cond delay="150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3000" fill="hold"/>
                                        <p:tgtEl>
                                          <p:spTgt spid="30"/>
                                        </p:tgtEl>
                                        <p:attrNameLst>
                                          <p:attrName>ppt_x</p:attrName>
                                        </p:attrNameLst>
                                      </p:cBhvr>
                                      <p:tavLst>
                                        <p:tav tm="0">
                                          <p:val>
                                            <p:strVal val="1+#ppt_w/2"/>
                                          </p:val>
                                        </p:tav>
                                        <p:tav tm="100000">
                                          <p:val>
                                            <p:strVal val="#ppt_x"/>
                                          </p:val>
                                        </p:tav>
                                      </p:tavLst>
                                    </p:anim>
                                    <p:anim calcmode="lin" valueType="num">
                                      <p:cBhvr additive="base">
                                        <p:cTn id="24" dur="30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4" accel="50000" decel="50000" fill="hold" grpId="0" nodeType="withEffect">
                                  <p:stCondLst>
                                    <p:cond delay="200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51" presetClass="entr" presetSubtype="0" fill="hold" grpId="0" nodeType="withEffect">
                                  <p:stCondLst>
                                    <p:cond delay="220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70" decel="100000"/>
                                        <p:tgtEl>
                                          <p:spTgt spid="32"/>
                                        </p:tgtEl>
                                      </p:cBhvr>
                                    </p:animEffect>
                                    <p:animScale>
                                      <p:cBhvr>
                                        <p:cTn id="32" dur="770" decel="100000"/>
                                        <p:tgtEl>
                                          <p:spTgt spid="32"/>
                                        </p:tgtEl>
                                      </p:cBhvr>
                                      <p:from x="10000" y="10000"/>
                                      <p:to x="200000" y="450000"/>
                                    </p:animScale>
                                    <p:animScale>
                                      <p:cBhvr>
                                        <p:cTn id="33" dur="1230" accel="100000" fill="hold">
                                          <p:stCondLst>
                                            <p:cond delay="770"/>
                                          </p:stCondLst>
                                        </p:cTn>
                                        <p:tgtEl>
                                          <p:spTgt spid="32"/>
                                        </p:tgtEl>
                                      </p:cBhvr>
                                      <p:from x="200000" y="450000"/>
                                      <p:to x="100000" y="100000"/>
                                    </p:animScale>
                                    <p:set>
                                      <p:cBhvr>
                                        <p:cTn id="34" dur="770" fill="hold"/>
                                        <p:tgtEl>
                                          <p:spTgt spid="32"/>
                                        </p:tgtEl>
                                        <p:attrNameLst>
                                          <p:attrName>ppt_x</p:attrName>
                                        </p:attrNameLst>
                                      </p:cBhvr>
                                      <p:to>
                                        <p:strVal val="(0.5)"/>
                                      </p:to>
                                    </p:set>
                                    <p:anim from="(0.5)" to="(#ppt_x)" calcmode="lin" valueType="num">
                                      <p:cBhvr>
                                        <p:cTn id="35" dur="1230" accel="100000" fill="hold">
                                          <p:stCondLst>
                                            <p:cond delay="770"/>
                                          </p:stCondLst>
                                        </p:cTn>
                                        <p:tgtEl>
                                          <p:spTgt spid="32"/>
                                        </p:tgtEl>
                                        <p:attrNameLst>
                                          <p:attrName>ppt_x</p:attrName>
                                        </p:attrNameLst>
                                      </p:cBhvr>
                                    </p:anim>
                                    <p:set>
                                      <p:cBhvr>
                                        <p:cTn id="36" dur="770" fill="hold"/>
                                        <p:tgtEl>
                                          <p:spTgt spid="32"/>
                                        </p:tgtEl>
                                        <p:attrNameLst>
                                          <p:attrName>ppt_y</p:attrName>
                                        </p:attrNameLst>
                                      </p:cBhvr>
                                      <p:to>
                                        <p:strVal val="(#ppt_y+0.4)"/>
                                      </p:to>
                                    </p:set>
                                    <p:anim from="(#ppt_y+0.4)" to="(#ppt_y)" calcmode="lin" valueType="num">
                                      <p:cBhvr>
                                        <p:cTn id="37" dur="1230" accel="100000" fill="hold">
                                          <p:stCondLst>
                                            <p:cond delay="770"/>
                                          </p:stCondLst>
                                        </p:cTn>
                                        <p:tgtEl>
                                          <p:spTgt spid="3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0" grpId="0"/>
      <p:bldP spid="31" grpId="0"/>
      <p:bldP spid="32" grpId="0"/>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pic>
        <p:nvPicPr>
          <p:cNvPr id="24" name="Picture 23" descr="Screen shot 2021-01-08 at 11.16.34 AM.png"/>
          <p:cNvPicPr>
            <a:picLocks noChangeAspect="1"/>
          </p:cNvPicPr>
          <p:nvPr/>
        </p:nvPicPr>
        <p:blipFill>
          <a:blip r:embed="rId3"/>
          <a:stretch>
            <a:fillRect/>
          </a:stretch>
        </p:blipFill>
        <p:spPr>
          <a:xfrm>
            <a:off x="771525" y="854075"/>
            <a:ext cx="7670800" cy="5181600"/>
          </a:xfrm>
          <a:prstGeom prst="rect">
            <a:avLst/>
          </a:prstGeom>
        </p:spPr>
      </p:pic>
      <p:sp>
        <p:nvSpPr>
          <p:cNvPr id="34" name="TextBox 33"/>
          <p:cNvSpPr txBox="1"/>
          <p:nvPr/>
        </p:nvSpPr>
        <p:spPr>
          <a:xfrm>
            <a:off x="851234" y="1134838"/>
            <a:ext cx="3513025" cy="2308324"/>
          </a:xfrm>
          <a:prstGeom prst="rect">
            <a:avLst/>
          </a:prstGeom>
          <a:noFill/>
        </p:spPr>
        <p:txBody>
          <a:bodyPr wrap="square" rtlCol="0">
            <a:spAutoFit/>
          </a:bodyPr>
          <a:lstStyle/>
          <a:p>
            <a:r>
              <a:rPr lang="en-US" sz="2400" i="1" dirty="0" smtClean="0">
                <a:latin typeface="Arial Rounded MT Bold"/>
              </a:rPr>
              <a:t>But Jesus always remains a child in the Mother Child cult and the Mother (Semiramus) </a:t>
            </a:r>
          </a:p>
          <a:p>
            <a:r>
              <a:rPr lang="en-US" sz="2400" i="1" dirty="0" smtClean="0">
                <a:latin typeface="Arial Rounded MT Bold"/>
              </a:rPr>
              <a:t>is the focus.</a:t>
            </a:r>
            <a:endParaRPr lang="en-US" sz="2400" i="1" dirty="0">
              <a:latin typeface="Arial Rounded MT Bold"/>
            </a:endParaRPr>
          </a:p>
        </p:txBody>
      </p:sp>
      <p:sp>
        <p:nvSpPr>
          <p:cNvPr id="35" name="TextBox 34"/>
          <p:cNvSpPr txBox="1"/>
          <p:nvPr/>
        </p:nvSpPr>
        <p:spPr>
          <a:xfrm>
            <a:off x="4721265" y="2584968"/>
            <a:ext cx="3561369" cy="2554545"/>
          </a:xfrm>
          <a:prstGeom prst="rect">
            <a:avLst/>
          </a:prstGeom>
          <a:noFill/>
        </p:spPr>
        <p:txBody>
          <a:bodyPr wrap="square" rtlCol="0">
            <a:spAutoFit/>
          </a:bodyPr>
          <a:lstStyle/>
          <a:p>
            <a:r>
              <a:rPr lang="en-US" sz="2000" b="1" i="1" dirty="0" smtClean="0">
                <a:solidFill>
                  <a:srgbClr val="FFFF00"/>
                </a:solidFill>
                <a:latin typeface="Arial Rounded MT Bold"/>
              </a:rPr>
              <a:t>To Catholics under the “deep things of Satan”</a:t>
            </a:r>
          </a:p>
          <a:p>
            <a:r>
              <a:rPr lang="en-US" sz="2000" b="1" i="1" dirty="0" smtClean="0">
                <a:solidFill>
                  <a:srgbClr val="FFFF00"/>
                </a:solidFill>
                <a:latin typeface="Arial Rounded MT Bold"/>
              </a:rPr>
              <a:t>	Rev. chapter 2</a:t>
            </a:r>
          </a:p>
          <a:p>
            <a:r>
              <a:rPr lang="en-US" sz="2000" b="1" i="1" dirty="0" smtClean="0">
                <a:solidFill>
                  <a:srgbClr val="FFFF00"/>
                </a:solidFill>
                <a:latin typeface="Arial Rounded MT Bold"/>
              </a:rPr>
              <a:t> Mary becomes the </a:t>
            </a:r>
          </a:p>
          <a:p>
            <a:r>
              <a:rPr lang="en-US" sz="2000" b="1" i="1" dirty="0" smtClean="0">
                <a:solidFill>
                  <a:srgbClr val="FFFF00"/>
                </a:solidFill>
                <a:latin typeface="Arial Rounded MT Bold"/>
              </a:rPr>
              <a:t>   co-redemptrix </a:t>
            </a:r>
          </a:p>
          <a:p>
            <a:r>
              <a:rPr lang="en-US" sz="2000" b="1" i="1" dirty="0" smtClean="0">
                <a:solidFill>
                  <a:srgbClr val="FFFF00"/>
                </a:solidFill>
                <a:latin typeface="Arial Rounded MT Bold"/>
              </a:rPr>
              <a:t>  “Queen of Heaven”</a:t>
            </a:r>
          </a:p>
          <a:p>
            <a:r>
              <a:rPr lang="en-US" sz="2000" b="1" i="1" dirty="0" smtClean="0">
                <a:solidFill>
                  <a:srgbClr val="FFFF00"/>
                </a:solidFill>
                <a:latin typeface="Arial Rounded MT Bold"/>
              </a:rPr>
              <a:t>    with Christ. And </a:t>
            </a:r>
          </a:p>
          <a:p>
            <a:r>
              <a:rPr lang="en-US" sz="2000" b="1" i="1" dirty="0" smtClean="0">
                <a:solidFill>
                  <a:srgbClr val="FFFF00"/>
                </a:solidFill>
                <a:latin typeface="Arial Rounded MT Bold"/>
              </a:rPr>
              <a:t>     He stays a baby. </a:t>
            </a:r>
            <a:endParaRPr lang="en-US" sz="2000" b="1" i="1" dirty="0">
              <a:solidFill>
                <a:srgbClr val="FFFF00"/>
              </a:solidFill>
              <a:latin typeface="Arial Rounded MT Bold"/>
            </a:endParaRPr>
          </a:p>
        </p:txBody>
      </p:sp>
      <p:sp>
        <p:nvSpPr>
          <p:cNvPr id="20" name="TextBox 19"/>
          <p:cNvSpPr txBox="1"/>
          <p:nvPr/>
        </p:nvSpPr>
        <p:spPr>
          <a:xfrm>
            <a:off x="1324142" y="4348807"/>
            <a:ext cx="2364536" cy="1323439"/>
          </a:xfrm>
          <a:prstGeom prst="rect">
            <a:avLst/>
          </a:prstGeom>
          <a:noFill/>
        </p:spPr>
        <p:txBody>
          <a:bodyPr wrap="square" rtlCol="0">
            <a:spAutoFit/>
          </a:bodyPr>
          <a:lstStyle/>
          <a:p>
            <a:r>
              <a:rPr lang="en-US" sz="2000" i="1" dirty="0" smtClean="0">
                <a:solidFill>
                  <a:schemeClr val="bg1"/>
                </a:solidFill>
                <a:latin typeface="Arial Rounded MT Bold"/>
              </a:rPr>
              <a:t>This is not to add condemnation to </a:t>
            </a:r>
          </a:p>
          <a:p>
            <a:r>
              <a:rPr lang="en-US" sz="2000" i="1" dirty="0" smtClean="0">
                <a:solidFill>
                  <a:schemeClr val="bg1"/>
                </a:solidFill>
                <a:latin typeface="Arial Rounded MT Bold"/>
              </a:rPr>
              <a:t>celebrating Christmas.</a:t>
            </a:r>
            <a:endParaRPr lang="en-US" sz="20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par>
                                <p:cTn id="8" presetID="23" presetClass="entr" presetSubtype="16" fill="hold" grpId="0" nodeType="withEffect">
                                  <p:stCondLst>
                                    <p:cond delay="500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35" presetClass="entr" presetSubtype="0" fill="hold" grpId="0" nodeType="withEffect">
                                  <p:stCondLst>
                                    <p:cond delay="90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anim calcmode="lin" valueType="num">
                                      <p:cBhvr>
                                        <p:cTn id="15" dur="2000" fill="hold"/>
                                        <p:tgtEl>
                                          <p:spTgt spid="34"/>
                                        </p:tgtEl>
                                        <p:attrNameLst>
                                          <p:attrName>style.rotation</p:attrName>
                                        </p:attrNameLst>
                                      </p:cBhvr>
                                      <p:tavLst>
                                        <p:tav tm="0">
                                          <p:val>
                                            <p:fltVal val="720"/>
                                          </p:val>
                                        </p:tav>
                                        <p:tav tm="100000">
                                          <p:val>
                                            <p:fltVal val="0"/>
                                          </p:val>
                                        </p:tav>
                                      </p:tavLst>
                                    </p:anim>
                                    <p:anim calcmode="lin" valueType="num">
                                      <p:cBhvr>
                                        <p:cTn id="16" dur="2000" fill="hold"/>
                                        <p:tgtEl>
                                          <p:spTgt spid="34"/>
                                        </p:tgtEl>
                                        <p:attrNameLst>
                                          <p:attrName>ppt_h</p:attrName>
                                        </p:attrNameLst>
                                      </p:cBhvr>
                                      <p:tavLst>
                                        <p:tav tm="0">
                                          <p:val>
                                            <p:fltVal val="0"/>
                                          </p:val>
                                        </p:tav>
                                        <p:tav tm="100000">
                                          <p:val>
                                            <p:strVal val="#ppt_h"/>
                                          </p:val>
                                        </p:tav>
                                      </p:tavLst>
                                    </p:anim>
                                    <p:anim calcmode="lin" valueType="num">
                                      <p:cBhvr>
                                        <p:cTn id="17" dur="2000" fill="hold"/>
                                        <p:tgtEl>
                                          <p:spTgt spid="34"/>
                                        </p:tgtEl>
                                        <p:attrNameLst>
                                          <p:attrName>ppt_w</p:attrName>
                                        </p:attrNameLst>
                                      </p:cBhvr>
                                      <p:tavLst>
                                        <p:tav tm="0">
                                          <p:val>
                                            <p:fltVal val="0"/>
                                          </p:val>
                                        </p:tav>
                                        <p:tav tm="100000">
                                          <p:val>
                                            <p:strVal val="#ppt_w"/>
                                          </p:val>
                                        </p:tav>
                                      </p:tavLst>
                                    </p:anim>
                                  </p:childTnLst>
                                </p:cTn>
                              </p:par>
                              <p:par>
                                <p:cTn id="18" presetID="9" presetClass="entr" presetSubtype="0" fill="hold" grpId="0" nodeType="withEffect">
                                  <p:stCondLst>
                                    <p:cond delay="14000"/>
                                  </p:stCondLst>
                                  <p:childTnLst>
                                    <p:set>
                                      <p:cBhvr>
                                        <p:cTn id="19" dur="1" fill="hold">
                                          <p:stCondLst>
                                            <p:cond delay="0"/>
                                          </p:stCondLst>
                                        </p:cTn>
                                        <p:tgtEl>
                                          <p:spTgt spid="35"/>
                                        </p:tgtEl>
                                        <p:attrNameLst>
                                          <p:attrName>style.visibility</p:attrName>
                                        </p:attrNameLst>
                                      </p:cBhvr>
                                      <p:to>
                                        <p:strVal val="visible"/>
                                      </p:to>
                                    </p:set>
                                    <p:animEffect transition="in" filter="dissolve">
                                      <p:cBhvr>
                                        <p:cTn id="20"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20" grpId="0"/>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2" name="TextBox 21"/>
          <p:cNvSpPr txBox="1"/>
          <p:nvPr/>
        </p:nvSpPr>
        <p:spPr>
          <a:xfrm>
            <a:off x="1601365" y="4348807"/>
            <a:ext cx="6460678" cy="954107"/>
          </a:xfrm>
          <a:prstGeom prst="rect">
            <a:avLst/>
          </a:prstGeom>
          <a:noFill/>
        </p:spPr>
        <p:txBody>
          <a:bodyPr wrap="square" rtlCol="0">
            <a:spAutoFit/>
          </a:bodyPr>
          <a:lstStyle/>
          <a:p>
            <a:r>
              <a:rPr lang="en-US" sz="2800" b="1" i="1" dirty="0" smtClean="0"/>
              <a:t>A new day began on the earth…God told man to populate the earth, but </a:t>
            </a:r>
            <a:endParaRPr lang="en-US" sz="2800" b="1" i="1" dirty="0"/>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pic>
        <p:nvPicPr>
          <p:cNvPr id="20" name="Picture 19" descr="Screen shot 2021-01-08 at 12.05.53 AM.png"/>
          <p:cNvPicPr>
            <a:picLocks noChangeAspect="1"/>
          </p:cNvPicPr>
          <p:nvPr/>
        </p:nvPicPr>
        <p:blipFill>
          <a:blip r:embed="rId3"/>
          <a:stretch>
            <a:fillRect/>
          </a:stretch>
        </p:blipFill>
        <p:spPr>
          <a:xfrm>
            <a:off x="0" y="-1"/>
            <a:ext cx="5680075" cy="6858001"/>
          </a:xfrm>
          <a:prstGeom prst="rect">
            <a:avLst/>
          </a:prstGeom>
        </p:spPr>
      </p:pic>
      <p:sp>
        <p:nvSpPr>
          <p:cNvPr id="17" name="TextBox 16"/>
          <p:cNvSpPr txBox="1"/>
          <p:nvPr/>
        </p:nvSpPr>
        <p:spPr>
          <a:xfrm>
            <a:off x="5972143" y="461665"/>
            <a:ext cx="2918514" cy="1569660"/>
          </a:xfrm>
          <a:prstGeom prst="rect">
            <a:avLst/>
          </a:prstGeom>
          <a:noFill/>
        </p:spPr>
        <p:txBody>
          <a:bodyPr wrap="square" rtlCol="0">
            <a:spAutoFit/>
          </a:bodyPr>
          <a:lstStyle/>
          <a:p>
            <a:r>
              <a:rPr lang="en-US" sz="2400" i="1" dirty="0" smtClean="0">
                <a:solidFill>
                  <a:schemeClr val="bg1"/>
                </a:solidFill>
                <a:latin typeface="Arial Rounded MT Bold"/>
              </a:rPr>
              <a:t>Small idols of the Mother – Child cult from ancient Egypt.</a:t>
            </a:r>
            <a:endParaRPr lang="en-US" sz="2400" i="1" dirty="0">
              <a:solidFill>
                <a:schemeClr val="bg1"/>
              </a:solidFill>
              <a:latin typeface="Arial Rounded MT Bold"/>
            </a:endParaRPr>
          </a:p>
        </p:txBody>
      </p:sp>
      <p:sp>
        <p:nvSpPr>
          <p:cNvPr id="21" name="TextBox 20"/>
          <p:cNvSpPr txBox="1"/>
          <p:nvPr/>
        </p:nvSpPr>
        <p:spPr>
          <a:xfrm>
            <a:off x="5972143" y="2422080"/>
            <a:ext cx="2655901" cy="3785652"/>
          </a:xfrm>
          <a:prstGeom prst="rect">
            <a:avLst/>
          </a:prstGeom>
          <a:noFill/>
        </p:spPr>
        <p:txBody>
          <a:bodyPr wrap="square" rtlCol="0">
            <a:spAutoFit/>
          </a:bodyPr>
          <a:lstStyle/>
          <a:p>
            <a:r>
              <a:rPr lang="en-US" sz="2400" b="1" i="1" dirty="0" smtClean="0">
                <a:solidFill>
                  <a:schemeClr val="tx2">
                    <a:lumMod val="20000"/>
                    <a:lumOff val="80000"/>
                  </a:schemeClr>
                </a:solidFill>
              </a:rPr>
              <a:t>Notice that Isis (Semiramus) has the child on her lap.  He is called Horus in Egypt.  Over her head is the great Eye of Horus, same as on our dollar bill. </a:t>
            </a:r>
          </a:p>
          <a:p>
            <a:endParaRPr lang="en-US" sz="2400" i="1" dirty="0">
              <a:solidFill>
                <a:schemeClr val="tx2">
                  <a:lumMod val="20000"/>
                  <a:lumOff val="80000"/>
                </a:schemeClr>
              </a:solidFill>
            </a:endParaRPr>
          </a:p>
        </p:txBody>
      </p:sp>
      <p:sp>
        <p:nvSpPr>
          <p:cNvPr id="23" name="Donut 22"/>
          <p:cNvSpPr/>
          <p:nvPr/>
        </p:nvSpPr>
        <p:spPr>
          <a:xfrm>
            <a:off x="2418583" y="751584"/>
            <a:ext cx="3053630" cy="4355185"/>
          </a:xfrm>
          <a:prstGeom prst="donut">
            <a:avLst>
              <a:gd name="adj" fmla="val 34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0"/>
                                        <p:tgtEl>
                                          <p:spTgt spid="20"/>
                                        </p:tgtEl>
                                      </p:cBhvr>
                                    </p:animEffect>
                                  </p:childTnLst>
                                </p:cTn>
                              </p:par>
                              <p:par>
                                <p:cTn id="8" presetID="2" presetClass="entr" presetSubtype="8" accel="50000" decel="50000" fill="hold" grpId="0" nodeType="withEffect">
                                  <p:stCondLst>
                                    <p:cond delay="600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0" fill="hold"/>
                                        <p:tgtEl>
                                          <p:spTgt spid="23"/>
                                        </p:tgtEl>
                                        <p:attrNameLst>
                                          <p:attrName>ppt_x</p:attrName>
                                        </p:attrNameLst>
                                      </p:cBhvr>
                                      <p:tavLst>
                                        <p:tav tm="0">
                                          <p:val>
                                            <p:strVal val="0-#ppt_w/2"/>
                                          </p:val>
                                        </p:tav>
                                        <p:tav tm="100000">
                                          <p:val>
                                            <p:strVal val="#ppt_x"/>
                                          </p:val>
                                        </p:tav>
                                      </p:tavLst>
                                    </p:anim>
                                    <p:anim calcmode="lin" valueType="num">
                                      <p:cBhvr additive="base">
                                        <p:cTn id="11" dur="5000" fill="hold"/>
                                        <p:tgtEl>
                                          <p:spTgt spid="23"/>
                                        </p:tgtEl>
                                        <p:attrNameLst>
                                          <p:attrName>ppt_y</p:attrName>
                                        </p:attrNameLst>
                                      </p:cBhvr>
                                      <p:tavLst>
                                        <p:tav tm="0">
                                          <p:val>
                                            <p:strVal val="#ppt_y"/>
                                          </p:val>
                                        </p:tav>
                                        <p:tav tm="100000">
                                          <p:val>
                                            <p:strVal val="#ppt_y"/>
                                          </p:val>
                                        </p:tav>
                                      </p:tavLst>
                                    </p:anim>
                                  </p:childTnLst>
                                </p:cTn>
                              </p:par>
                              <p:par>
                                <p:cTn id="12" presetID="9" presetClass="entr" presetSubtype="0" fill="hold" grpId="0" nodeType="withEffect">
                                  <p:stCondLst>
                                    <p:cond delay="13000"/>
                                  </p:stCondLst>
                                  <p:childTnLst>
                                    <p:set>
                                      <p:cBhvr>
                                        <p:cTn id="13" dur="1" fill="hold">
                                          <p:stCondLst>
                                            <p:cond delay="0"/>
                                          </p:stCondLst>
                                        </p:cTn>
                                        <p:tgtEl>
                                          <p:spTgt spid="17"/>
                                        </p:tgtEl>
                                        <p:attrNameLst>
                                          <p:attrName>style.visibility</p:attrName>
                                        </p:attrNameLst>
                                      </p:cBhvr>
                                      <p:to>
                                        <p:strVal val="visible"/>
                                      </p:to>
                                    </p:set>
                                    <p:animEffect transition="in" filter="dissolve">
                                      <p:cBhvr>
                                        <p:cTn id="14" dur="5000"/>
                                        <p:tgtEl>
                                          <p:spTgt spid="17"/>
                                        </p:tgtEl>
                                      </p:cBhvr>
                                    </p:animEffect>
                                  </p:childTnLst>
                                </p:cTn>
                              </p:par>
                              <p:par>
                                <p:cTn id="15" presetID="35" presetClass="entr" presetSubtype="0" fill="hold" grpId="0" nodeType="withEffect">
                                  <p:stCondLst>
                                    <p:cond delay="15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anim calcmode="lin" valueType="num">
                                      <p:cBhvr>
                                        <p:cTn id="18" dur="2000" fill="hold"/>
                                        <p:tgtEl>
                                          <p:spTgt spid="21"/>
                                        </p:tgtEl>
                                        <p:attrNameLst>
                                          <p:attrName>style.rotation</p:attrName>
                                        </p:attrNameLst>
                                      </p:cBhvr>
                                      <p:tavLst>
                                        <p:tav tm="0">
                                          <p:val>
                                            <p:fltVal val="720"/>
                                          </p:val>
                                        </p:tav>
                                        <p:tav tm="100000">
                                          <p:val>
                                            <p:fltVal val="0"/>
                                          </p:val>
                                        </p:tav>
                                      </p:tavLst>
                                    </p:anim>
                                    <p:anim calcmode="lin" valueType="num">
                                      <p:cBhvr>
                                        <p:cTn id="19" dur="2000" fill="hold"/>
                                        <p:tgtEl>
                                          <p:spTgt spid="21"/>
                                        </p:tgtEl>
                                        <p:attrNameLst>
                                          <p:attrName>ppt_h</p:attrName>
                                        </p:attrNameLst>
                                      </p:cBhvr>
                                      <p:tavLst>
                                        <p:tav tm="0">
                                          <p:val>
                                            <p:fltVal val="0"/>
                                          </p:val>
                                        </p:tav>
                                        <p:tav tm="100000">
                                          <p:val>
                                            <p:strVal val="#ppt_h"/>
                                          </p:val>
                                        </p:tav>
                                      </p:tavLst>
                                    </p:anim>
                                    <p:anim calcmode="lin" valueType="num">
                                      <p:cBhvr>
                                        <p:cTn id="20"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pic>
        <p:nvPicPr>
          <p:cNvPr id="20" name="Picture 19" descr="Screen shot 2021-01-08 at 12.05.53 AM.png"/>
          <p:cNvPicPr>
            <a:picLocks noChangeAspect="1"/>
          </p:cNvPicPr>
          <p:nvPr/>
        </p:nvPicPr>
        <p:blipFill>
          <a:blip r:embed="rId3"/>
          <a:stretch>
            <a:fillRect/>
          </a:stretch>
        </p:blipFill>
        <p:spPr>
          <a:xfrm>
            <a:off x="0" y="-1"/>
            <a:ext cx="5680075" cy="6858001"/>
          </a:xfrm>
          <a:prstGeom prst="rect">
            <a:avLst/>
          </a:prstGeom>
        </p:spPr>
      </p:pic>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pic>
        <p:nvPicPr>
          <p:cNvPr id="24" name="Picture 23" descr="Screen shot 2021-01-09 at 1.32.40 PM.png"/>
          <p:cNvPicPr>
            <a:picLocks noChangeAspect="1"/>
          </p:cNvPicPr>
          <p:nvPr/>
        </p:nvPicPr>
        <p:blipFill>
          <a:blip r:embed="rId4"/>
          <a:stretch>
            <a:fillRect/>
          </a:stretch>
        </p:blipFill>
        <p:spPr>
          <a:xfrm>
            <a:off x="2877979" y="581678"/>
            <a:ext cx="2267333" cy="1378737"/>
          </a:xfrm>
          <a:prstGeom prst="rect">
            <a:avLst/>
          </a:prstGeom>
        </p:spPr>
      </p:pic>
      <p:sp>
        <p:nvSpPr>
          <p:cNvPr id="26" name="TextBox 25"/>
          <p:cNvSpPr txBox="1"/>
          <p:nvPr/>
        </p:nvSpPr>
        <p:spPr>
          <a:xfrm>
            <a:off x="4769608" y="2804885"/>
            <a:ext cx="3829381" cy="954107"/>
          </a:xfrm>
          <a:prstGeom prst="rect">
            <a:avLst/>
          </a:prstGeom>
          <a:noFill/>
        </p:spPr>
        <p:txBody>
          <a:bodyPr wrap="square" rtlCol="0">
            <a:spAutoFit/>
          </a:bodyPr>
          <a:lstStyle/>
          <a:p>
            <a:r>
              <a:rPr lang="en-US" sz="2800" i="1" dirty="0" smtClean="0">
                <a:solidFill>
                  <a:srgbClr val="FFFF00"/>
                </a:solidFill>
                <a:latin typeface="Arial Rounded MT Bold"/>
              </a:rPr>
              <a:t>The All Seeing Eye of Horus….</a:t>
            </a:r>
            <a:endParaRPr lang="en-US" sz="2800" i="1" dirty="0">
              <a:solidFill>
                <a:srgbClr val="FFFF00"/>
              </a:solidFill>
              <a:latin typeface="Arial Rounded MT Bold"/>
            </a:endParaRPr>
          </a:p>
        </p:txBody>
      </p:sp>
      <p:pic>
        <p:nvPicPr>
          <p:cNvPr id="27" name="Picture 26" descr="Screen shot 2021-01-09 at 1.38.48 PM.png"/>
          <p:cNvPicPr>
            <a:picLocks noChangeAspect="1"/>
          </p:cNvPicPr>
          <p:nvPr/>
        </p:nvPicPr>
        <p:blipFill>
          <a:blip r:embed="rId5"/>
          <a:stretch>
            <a:fillRect/>
          </a:stretch>
        </p:blipFill>
        <p:spPr>
          <a:xfrm>
            <a:off x="5417664" y="3863831"/>
            <a:ext cx="2864970" cy="230049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par>
                                <p:cTn id="11" presetID="49" presetClass="entr" presetSubtype="0" decel="100000" fill="hold" nodeType="withEffect">
                                  <p:stCondLst>
                                    <p:cond delay="300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0" fill="hold"/>
                                        <p:tgtEl>
                                          <p:spTgt spid="24"/>
                                        </p:tgtEl>
                                        <p:attrNameLst>
                                          <p:attrName>ppt_w</p:attrName>
                                        </p:attrNameLst>
                                      </p:cBhvr>
                                      <p:tavLst>
                                        <p:tav tm="0">
                                          <p:val>
                                            <p:fltVal val="0"/>
                                          </p:val>
                                        </p:tav>
                                        <p:tav tm="100000">
                                          <p:val>
                                            <p:strVal val="#ppt_w"/>
                                          </p:val>
                                        </p:tav>
                                      </p:tavLst>
                                    </p:anim>
                                    <p:anim calcmode="lin" valueType="num">
                                      <p:cBhvr>
                                        <p:cTn id="14" dur="5000" fill="hold"/>
                                        <p:tgtEl>
                                          <p:spTgt spid="24"/>
                                        </p:tgtEl>
                                        <p:attrNameLst>
                                          <p:attrName>ppt_h</p:attrName>
                                        </p:attrNameLst>
                                      </p:cBhvr>
                                      <p:tavLst>
                                        <p:tav tm="0">
                                          <p:val>
                                            <p:fltVal val="0"/>
                                          </p:val>
                                        </p:tav>
                                        <p:tav tm="100000">
                                          <p:val>
                                            <p:strVal val="#ppt_h"/>
                                          </p:val>
                                        </p:tav>
                                      </p:tavLst>
                                    </p:anim>
                                    <p:anim calcmode="lin" valueType="num">
                                      <p:cBhvr>
                                        <p:cTn id="15" dur="5000" fill="hold"/>
                                        <p:tgtEl>
                                          <p:spTgt spid="24"/>
                                        </p:tgtEl>
                                        <p:attrNameLst>
                                          <p:attrName>style.rotation</p:attrName>
                                        </p:attrNameLst>
                                      </p:cBhvr>
                                      <p:tavLst>
                                        <p:tav tm="0">
                                          <p:val>
                                            <p:fltVal val="360"/>
                                          </p:val>
                                        </p:tav>
                                        <p:tav tm="100000">
                                          <p:val>
                                            <p:fltVal val="0"/>
                                          </p:val>
                                        </p:tav>
                                      </p:tavLst>
                                    </p:anim>
                                    <p:animEffect transition="in" filter="fade">
                                      <p:cBhvr>
                                        <p:cTn id="16" dur="5000"/>
                                        <p:tgtEl>
                                          <p:spTgt spid="24"/>
                                        </p:tgtEl>
                                      </p:cBhvr>
                                    </p:animEffect>
                                  </p:childTnLst>
                                </p:cTn>
                              </p:par>
                              <p:par>
                                <p:cTn id="17" presetID="23" presetClass="entr" presetSubtype="16" fill="hold" nodeType="withEffect">
                                  <p:stCondLst>
                                    <p:cond delay="60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0" fill="hold"/>
                                        <p:tgtEl>
                                          <p:spTgt spid="27"/>
                                        </p:tgtEl>
                                        <p:attrNameLst>
                                          <p:attrName>ppt_w</p:attrName>
                                        </p:attrNameLst>
                                      </p:cBhvr>
                                      <p:tavLst>
                                        <p:tav tm="0">
                                          <p:val>
                                            <p:fltVal val="0"/>
                                          </p:val>
                                        </p:tav>
                                        <p:tav tm="100000">
                                          <p:val>
                                            <p:strVal val="#ppt_w"/>
                                          </p:val>
                                        </p:tav>
                                      </p:tavLst>
                                    </p:anim>
                                    <p:anim calcmode="lin" valueType="num">
                                      <p:cBhvr>
                                        <p:cTn id="20" dur="50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pic>
        <p:nvPicPr>
          <p:cNvPr id="23" name="Picture 22" descr="Babel.png"/>
          <p:cNvPicPr>
            <a:picLocks noChangeAspect="1"/>
          </p:cNvPicPr>
          <p:nvPr/>
        </p:nvPicPr>
        <p:blipFill>
          <a:blip r:embed="rId3"/>
          <a:stretch>
            <a:fillRect/>
          </a:stretch>
        </p:blipFill>
        <p:spPr>
          <a:xfrm>
            <a:off x="0" y="0"/>
            <a:ext cx="9144000" cy="6858000"/>
          </a:xfrm>
          <a:prstGeom prst="rect">
            <a:avLst/>
          </a:prstGeom>
        </p:spPr>
      </p:pic>
      <p:sp>
        <p:nvSpPr>
          <p:cNvPr id="29" name="TextBox 28"/>
          <p:cNvSpPr txBox="1"/>
          <p:nvPr/>
        </p:nvSpPr>
        <p:spPr>
          <a:xfrm>
            <a:off x="289902" y="289920"/>
            <a:ext cx="7730727" cy="1077218"/>
          </a:xfrm>
          <a:prstGeom prst="rect">
            <a:avLst/>
          </a:prstGeom>
          <a:noFill/>
        </p:spPr>
        <p:txBody>
          <a:bodyPr wrap="square" rtlCol="0">
            <a:spAutoFit/>
          </a:bodyPr>
          <a:lstStyle/>
          <a:p>
            <a:r>
              <a:rPr lang="en-US" sz="3200" b="1" i="1" dirty="0" smtClean="0">
                <a:solidFill>
                  <a:srgbClr val="0000FF"/>
                </a:solidFill>
                <a:latin typeface="Arial Rounded MT Bold"/>
              </a:rPr>
              <a:t>In the last days men will be rebuilding the Tower that Nimrod built. </a:t>
            </a:r>
            <a:endParaRPr lang="en-US" sz="3200" b="1" i="1" dirty="0">
              <a:solidFill>
                <a:srgbClr val="0000FF"/>
              </a:solidFill>
              <a:latin typeface="Arial Rounded MT Bold"/>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Mystery Babylon</a:t>
            </a:r>
            <a:endParaRPr lang="en-US" sz="2800" b="1"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3000"/>
                                        <p:tgtEl>
                                          <p:spTgt spid="23"/>
                                        </p:tgtEl>
                                      </p:cBhvr>
                                    </p:animEffect>
                                  </p:childTnLst>
                                </p:cTn>
                              </p:par>
                              <p:par>
                                <p:cTn id="8" presetID="23" presetClass="entr" presetSubtype="16" fill="hold" grpId="0" nodeType="withEffect">
                                  <p:stCondLst>
                                    <p:cond delay="300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fltVal val="0"/>
                                          </p:val>
                                        </p:tav>
                                        <p:tav tm="100000">
                                          <p:val>
                                            <p:strVal val="#ppt_w"/>
                                          </p:val>
                                        </p:tav>
                                      </p:tavLst>
                                    </p:anim>
                                    <p:anim calcmode="lin" valueType="num">
                                      <p:cBhvr>
                                        <p:cTn id="11" dur="1000" fill="hold"/>
                                        <p:tgtEl>
                                          <p:spTgt spid="29"/>
                                        </p:tgtEl>
                                        <p:attrNameLst>
                                          <p:attrName>ppt_h</p:attrName>
                                        </p:attrNameLst>
                                      </p:cBhvr>
                                      <p:tavLst>
                                        <p:tav tm="0">
                                          <p:val>
                                            <p:fltVal val="0"/>
                                          </p:val>
                                        </p:tav>
                                        <p:tav tm="100000">
                                          <p:val>
                                            <p:strVal val="#ppt_h"/>
                                          </p:val>
                                        </p:tav>
                                      </p:tavLst>
                                    </p:anim>
                                  </p:childTnLst>
                                </p:cTn>
                              </p:par>
                              <p:par>
                                <p:cTn id="12" presetID="35" presetClass="entr" presetSubtype="0" fill="hold" grpId="0" nodeType="withEffect">
                                  <p:stCondLst>
                                    <p:cond delay="7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000"/>
                                        <p:tgtEl>
                                          <p:spTgt spid="30"/>
                                        </p:tgtEl>
                                      </p:cBhvr>
                                    </p:animEffect>
                                    <p:anim calcmode="lin" valueType="num">
                                      <p:cBhvr>
                                        <p:cTn id="15" dur="2000" fill="hold"/>
                                        <p:tgtEl>
                                          <p:spTgt spid="30"/>
                                        </p:tgtEl>
                                        <p:attrNameLst>
                                          <p:attrName>style.rotation</p:attrName>
                                        </p:attrNameLst>
                                      </p:cBhvr>
                                      <p:tavLst>
                                        <p:tav tm="0">
                                          <p:val>
                                            <p:fltVal val="720"/>
                                          </p:val>
                                        </p:tav>
                                        <p:tav tm="100000">
                                          <p:val>
                                            <p:fltVal val="0"/>
                                          </p:val>
                                        </p:tav>
                                      </p:tavLst>
                                    </p:anim>
                                    <p:anim calcmode="lin" valueType="num">
                                      <p:cBhvr>
                                        <p:cTn id="16" dur="2000" fill="hold"/>
                                        <p:tgtEl>
                                          <p:spTgt spid="30"/>
                                        </p:tgtEl>
                                        <p:attrNameLst>
                                          <p:attrName>ppt_h</p:attrName>
                                        </p:attrNameLst>
                                      </p:cBhvr>
                                      <p:tavLst>
                                        <p:tav tm="0">
                                          <p:val>
                                            <p:fltVal val="0"/>
                                          </p:val>
                                        </p:tav>
                                        <p:tav tm="100000">
                                          <p:val>
                                            <p:strVal val="#ppt_h"/>
                                          </p:val>
                                        </p:tav>
                                      </p:tavLst>
                                    </p:anim>
                                    <p:anim calcmode="lin" valueType="num">
                                      <p:cBhvr>
                                        <p:cTn id="17" dur="2000" fill="hold"/>
                                        <p:tgtEl>
                                          <p:spTgt spid="3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pic>
        <p:nvPicPr>
          <p:cNvPr id="23" name="Picture 22" descr="Babel.png"/>
          <p:cNvPicPr>
            <a:picLocks noChangeAspect="1"/>
          </p:cNvPicPr>
          <p:nvPr/>
        </p:nvPicPr>
        <p:blipFill>
          <a:blip r:embed="rId3"/>
          <a:stretch>
            <a:fillRect/>
          </a:stretch>
        </p:blipFill>
        <p:spPr>
          <a:xfrm>
            <a:off x="0" y="0"/>
            <a:ext cx="9144000" cy="6858000"/>
          </a:xfrm>
          <a:prstGeom prst="rect">
            <a:avLst/>
          </a:prstGeom>
        </p:spPr>
      </p:pic>
      <p:sp>
        <p:nvSpPr>
          <p:cNvPr id="29" name="TextBox 28"/>
          <p:cNvSpPr txBox="1"/>
          <p:nvPr/>
        </p:nvSpPr>
        <p:spPr>
          <a:xfrm>
            <a:off x="289902" y="289920"/>
            <a:ext cx="7730727" cy="1569660"/>
          </a:xfrm>
          <a:prstGeom prst="rect">
            <a:avLst/>
          </a:prstGeom>
          <a:noFill/>
        </p:spPr>
        <p:txBody>
          <a:bodyPr wrap="square" rtlCol="0">
            <a:spAutoFit/>
          </a:bodyPr>
          <a:lstStyle/>
          <a:p>
            <a:r>
              <a:rPr lang="en-US" sz="3200" b="1" i="1" dirty="0" smtClean="0">
                <a:solidFill>
                  <a:srgbClr val="0000FF"/>
                </a:solidFill>
                <a:latin typeface="Arial Rounded MT Bold"/>
              </a:rPr>
              <a:t>Not that a literal tower will rise but </a:t>
            </a:r>
          </a:p>
          <a:p>
            <a:r>
              <a:rPr lang="en-US" sz="3200" b="1" i="1" dirty="0" smtClean="0">
                <a:solidFill>
                  <a:srgbClr val="0000FF"/>
                </a:solidFill>
                <a:latin typeface="Arial Rounded MT Bold"/>
              </a:rPr>
              <a:t>A	New World Order to bring in the</a:t>
            </a:r>
          </a:p>
          <a:p>
            <a:r>
              <a:rPr lang="en-US" sz="3200" b="1" i="1" dirty="0" smtClean="0">
                <a:solidFill>
                  <a:srgbClr val="0000FF"/>
                </a:solidFill>
                <a:latin typeface="Arial Rounded MT Bold"/>
              </a:rPr>
              <a:t>	 true Eye of Horus (AntiChrist)</a:t>
            </a:r>
            <a:endParaRPr lang="en-US" sz="3200" b="1" i="1" dirty="0">
              <a:solidFill>
                <a:srgbClr val="0000FF"/>
              </a:solidFill>
              <a:latin typeface="Arial Rounded MT Bold"/>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Mystery Babylon</a:t>
            </a:r>
            <a:endParaRPr lang="en-US" sz="2800" b="1"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pic>
        <p:nvPicPr>
          <p:cNvPr id="7" name="Picture 6" descr="Screen shot 2021-01-06 at 2.56.42 AM.png"/>
          <p:cNvPicPr>
            <a:picLocks noChangeAspect="1"/>
          </p:cNvPicPr>
          <p:nvPr/>
        </p:nvPicPr>
        <p:blipFill>
          <a:blip r:embed="rId3"/>
          <a:stretch>
            <a:fillRect/>
          </a:stretch>
        </p:blipFill>
        <p:spPr>
          <a:xfrm>
            <a:off x="836498" y="696322"/>
            <a:ext cx="7632700" cy="4737101"/>
          </a:xfrm>
          <a:prstGeom prst="rect">
            <a:avLst/>
          </a:prstGeom>
        </p:spPr>
      </p:pic>
      <p:sp>
        <p:nvSpPr>
          <p:cNvPr id="8" name="TextBox 7"/>
          <p:cNvSpPr txBox="1"/>
          <p:nvPr/>
        </p:nvSpPr>
        <p:spPr>
          <a:xfrm>
            <a:off x="836498" y="5674857"/>
            <a:ext cx="7632700" cy="1200328"/>
          </a:xfrm>
          <a:prstGeom prst="rect">
            <a:avLst/>
          </a:prstGeom>
          <a:noFill/>
        </p:spPr>
        <p:txBody>
          <a:bodyPr wrap="square" rtlCol="0">
            <a:spAutoFit/>
          </a:bodyPr>
          <a:lstStyle/>
          <a:p>
            <a:r>
              <a:rPr lang="en-US" sz="2400" i="1" dirty="0" smtClean="0">
                <a:solidFill>
                  <a:schemeClr val="bg1"/>
                </a:solidFill>
                <a:latin typeface="Arial Rounded MT Bold"/>
              </a:rPr>
              <a:t>Allow me to dissuade you of your preconceived notions. You probably didn’t know that there is genetic based science to back up Adam and Eve. </a:t>
            </a:r>
            <a:endParaRPr lang="en-US" sz="2400"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pic>
        <p:nvPicPr>
          <p:cNvPr id="20" name="Picture 19" descr="Screen shot 2021-01-10 at 1.05.51 AM.png"/>
          <p:cNvPicPr>
            <a:picLocks noChangeAspect="1"/>
          </p:cNvPicPr>
          <p:nvPr/>
        </p:nvPicPr>
        <p:blipFill>
          <a:blip r:embed="rId3"/>
          <a:stretch>
            <a:fillRect/>
          </a:stretch>
        </p:blipFill>
        <p:spPr>
          <a:xfrm>
            <a:off x="-57150" y="-79593"/>
            <a:ext cx="4759200" cy="3740368"/>
          </a:xfrm>
          <a:prstGeom prst="rect">
            <a:avLst/>
          </a:prstGeom>
        </p:spPr>
      </p:pic>
      <p:sp>
        <p:nvSpPr>
          <p:cNvPr id="22" name="TextBox 21"/>
          <p:cNvSpPr txBox="1"/>
          <p:nvPr/>
        </p:nvSpPr>
        <p:spPr>
          <a:xfrm>
            <a:off x="5066864" y="289920"/>
            <a:ext cx="3561180" cy="1200328"/>
          </a:xfrm>
          <a:prstGeom prst="rect">
            <a:avLst/>
          </a:prstGeom>
          <a:noFill/>
        </p:spPr>
        <p:txBody>
          <a:bodyPr wrap="square" rtlCol="0">
            <a:spAutoFit/>
          </a:bodyPr>
          <a:lstStyle/>
          <a:p>
            <a:r>
              <a:rPr lang="en-US" sz="2400" i="1" dirty="0" smtClean="0">
                <a:solidFill>
                  <a:srgbClr val="FFFF00"/>
                </a:solidFill>
                <a:latin typeface="Arial Rounded MT Bold"/>
              </a:rPr>
              <a:t>The unfinished Tower of Babel by Peter Brueghel in 1563</a:t>
            </a:r>
            <a:endParaRPr lang="en-US" sz="2400" i="1" dirty="0">
              <a:solidFill>
                <a:srgbClr val="FFFF00"/>
              </a:solidFill>
              <a:latin typeface="Arial Rounded MT Bold"/>
            </a:endParaRPr>
          </a:p>
        </p:txBody>
      </p:sp>
      <p:pic>
        <p:nvPicPr>
          <p:cNvPr id="24" name="Picture 23" descr="Screen shot 2021-01-10 at 1.07.00 AM.png"/>
          <p:cNvPicPr>
            <a:picLocks noChangeAspect="1"/>
          </p:cNvPicPr>
          <p:nvPr/>
        </p:nvPicPr>
        <p:blipFill>
          <a:blip r:embed="rId4"/>
          <a:stretch>
            <a:fillRect/>
          </a:stretch>
        </p:blipFill>
        <p:spPr>
          <a:xfrm>
            <a:off x="4702050" y="3437290"/>
            <a:ext cx="4441950" cy="3420709"/>
          </a:xfrm>
          <a:prstGeom prst="rect">
            <a:avLst/>
          </a:prstGeom>
        </p:spPr>
      </p:pic>
      <p:sp>
        <p:nvSpPr>
          <p:cNvPr id="26" name="TextBox 25"/>
          <p:cNvSpPr txBox="1"/>
          <p:nvPr/>
        </p:nvSpPr>
        <p:spPr>
          <a:xfrm>
            <a:off x="598086" y="3811011"/>
            <a:ext cx="3939240" cy="3046988"/>
          </a:xfrm>
          <a:prstGeom prst="rect">
            <a:avLst/>
          </a:prstGeom>
          <a:noFill/>
        </p:spPr>
        <p:txBody>
          <a:bodyPr wrap="square" rtlCol="0">
            <a:spAutoFit/>
          </a:bodyPr>
          <a:lstStyle/>
          <a:p>
            <a:r>
              <a:rPr lang="en-US" sz="2400" i="1" dirty="0" smtClean="0">
                <a:solidFill>
                  <a:srgbClr val="D77DFF"/>
                </a:solidFill>
                <a:latin typeface="Arial Rounded MT Bold"/>
              </a:rPr>
              <a:t>The “babel”  (confusion) of tongues, which God began at the original tower is being patched back together against God, in the UN, and the EU, and NATO…Satan’s One World Order.</a:t>
            </a:r>
            <a:endParaRPr lang="en-US" sz="2400" i="1" dirty="0">
              <a:solidFill>
                <a:srgbClr val="D77DFF"/>
              </a:solidFill>
              <a:latin typeface="Arial Rounded MT Bold"/>
            </a:endParaRPr>
          </a:p>
        </p:txBody>
      </p:sp>
      <p:sp>
        <p:nvSpPr>
          <p:cNvPr id="27" name="TextBox 26"/>
          <p:cNvSpPr txBox="1"/>
          <p:nvPr/>
        </p:nvSpPr>
        <p:spPr>
          <a:xfrm>
            <a:off x="5117100" y="1544916"/>
            <a:ext cx="3385529" cy="1938992"/>
          </a:xfrm>
          <a:prstGeom prst="rect">
            <a:avLst/>
          </a:prstGeom>
          <a:noFill/>
        </p:spPr>
        <p:txBody>
          <a:bodyPr wrap="square" rtlCol="0">
            <a:spAutoFit/>
          </a:bodyPr>
          <a:lstStyle/>
          <a:p>
            <a:r>
              <a:rPr lang="en-US" sz="2400" i="1" dirty="0" smtClean="0">
                <a:solidFill>
                  <a:schemeClr val="bg1"/>
                </a:solidFill>
                <a:latin typeface="Arial Rounded MT Bold"/>
              </a:rPr>
              <a:t>Babylon coming back together. The EU building in Brussels is made to echo the ancient painting.</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3000" fill="hold"/>
                                        <p:tgtEl>
                                          <p:spTgt spid="20"/>
                                        </p:tgtEl>
                                        <p:attrNameLst>
                                          <p:attrName>ppt_w</p:attrName>
                                        </p:attrNameLst>
                                      </p:cBhvr>
                                      <p:tavLst>
                                        <p:tav tm="0">
                                          <p:val>
                                            <p:fltVal val="0"/>
                                          </p:val>
                                        </p:tav>
                                        <p:tav tm="100000">
                                          <p:val>
                                            <p:strVal val="#ppt_w"/>
                                          </p:val>
                                        </p:tav>
                                      </p:tavLst>
                                    </p:anim>
                                    <p:anim calcmode="lin" valueType="num">
                                      <p:cBhvr>
                                        <p:cTn id="8" dur="3000" fill="hold"/>
                                        <p:tgtEl>
                                          <p:spTgt spid="20"/>
                                        </p:tgtEl>
                                        <p:attrNameLst>
                                          <p:attrName>ppt_h</p:attrName>
                                        </p:attrNameLst>
                                      </p:cBhvr>
                                      <p:tavLst>
                                        <p:tav tm="0">
                                          <p:val>
                                            <p:fltVal val="0"/>
                                          </p:val>
                                        </p:tav>
                                        <p:tav tm="100000">
                                          <p:val>
                                            <p:strVal val="#ppt_h"/>
                                          </p:val>
                                        </p:tav>
                                      </p:tavLst>
                                    </p:anim>
                                    <p:anim calcmode="lin" valueType="num">
                                      <p:cBhvr>
                                        <p:cTn id="9" dur="3000" fill="hold"/>
                                        <p:tgtEl>
                                          <p:spTgt spid="20"/>
                                        </p:tgtEl>
                                        <p:attrNameLst>
                                          <p:attrName>style.rotation</p:attrName>
                                        </p:attrNameLst>
                                      </p:cBhvr>
                                      <p:tavLst>
                                        <p:tav tm="0">
                                          <p:val>
                                            <p:fltVal val="360"/>
                                          </p:val>
                                        </p:tav>
                                        <p:tav tm="100000">
                                          <p:val>
                                            <p:fltVal val="0"/>
                                          </p:val>
                                        </p:tav>
                                      </p:tavLst>
                                    </p:anim>
                                    <p:animEffect transition="in" filter="fade">
                                      <p:cBhvr>
                                        <p:cTn id="10" dur="3000"/>
                                        <p:tgtEl>
                                          <p:spTgt spid="2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3000" fill="hold"/>
                                        <p:tgtEl>
                                          <p:spTgt spid="24"/>
                                        </p:tgtEl>
                                        <p:attrNameLst>
                                          <p:attrName>ppt_w</p:attrName>
                                        </p:attrNameLst>
                                      </p:cBhvr>
                                      <p:tavLst>
                                        <p:tav tm="0">
                                          <p:val>
                                            <p:fltVal val="0"/>
                                          </p:val>
                                        </p:tav>
                                        <p:tav tm="100000">
                                          <p:val>
                                            <p:strVal val="#ppt_w"/>
                                          </p:val>
                                        </p:tav>
                                      </p:tavLst>
                                    </p:anim>
                                    <p:anim calcmode="lin" valueType="num">
                                      <p:cBhvr>
                                        <p:cTn id="14" dur="3000" fill="hold"/>
                                        <p:tgtEl>
                                          <p:spTgt spid="24"/>
                                        </p:tgtEl>
                                        <p:attrNameLst>
                                          <p:attrName>ppt_h</p:attrName>
                                        </p:attrNameLst>
                                      </p:cBhvr>
                                      <p:tavLst>
                                        <p:tav tm="0">
                                          <p:val>
                                            <p:fltVal val="0"/>
                                          </p:val>
                                        </p:tav>
                                        <p:tav tm="100000">
                                          <p:val>
                                            <p:strVal val="#ppt_h"/>
                                          </p:val>
                                        </p:tav>
                                      </p:tavLst>
                                    </p:anim>
                                    <p:anim calcmode="lin" valueType="num">
                                      <p:cBhvr>
                                        <p:cTn id="15" dur="3000" fill="hold"/>
                                        <p:tgtEl>
                                          <p:spTgt spid="24"/>
                                        </p:tgtEl>
                                        <p:attrNameLst>
                                          <p:attrName>style.rotation</p:attrName>
                                        </p:attrNameLst>
                                      </p:cBhvr>
                                      <p:tavLst>
                                        <p:tav tm="0">
                                          <p:val>
                                            <p:fltVal val="360"/>
                                          </p:val>
                                        </p:tav>
                                        <p:tav tm="100000">
                                          <p:val>
                                            <p:fltVal val="0"/>
                                          </p:val>
                                        </p:tav>
                                      </p:tavLst>
                                    </p:anim>
                                    <p:animEffect transition="in" filter="fade">
                                      <p:cBhvr>
                                        <p:cTn id="16" dur="3000"/>
                                        <p:tgtEl>
                                          <p:spTgt spid="24"/>
                                        </p:tgtEl>
                                      </p:cBhvr>
                                    </p:animEffect>
                                  </p:childTnLst>
                                </p:cTn>
                              </p:par>
                              <p:par>
                                <p:cTn id="17" presetID="27" presetClass="entr" presetSubtype="0" fill="hold" grpId="0" nodeType="withEffect">
                                  <p:stCondLst>
                                    <p:cond delay="3000"/>
                                  </p:stCondLst>
                                  <p:iterate type="lt">
                                    <p:tmPct val="50000"/>
                                  </p:iterate>
                                  <p:childTnLst>
                                    <p:set>
                                      <p:cBhvr>
                                        <p:cTn id="18" dur="1" fill="hold">
                                          <p:stCondLst>
                                            <p:cond delay="0"/>
                                          </p:stCondLst>
                                        </p:cTn>
                                        <p:tgtEl>
                                          <p:spTgt spid="22"/>
                                        </p:tgtEl>
                                        <p:attrNameLst>
                                          <p:attrName>style.visibility</p:attrName>
                                        </p:attrNameLst>
                                      </p:cBhvr>
                                      <p:to>
                                        <p:strVal val="visible"/>
                                      </p:to>
                                    </p:set>
                                    <p:anim calcmode="discrete" valueType="clr">
                                      <p:cBhvr override="childStyle">
                                        <p:cTn id="19"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2"/>
                                        </p:tgtEl>
                                        <p:attrNameLst>
                                          <p:attrName>fillcolor</p:attrName>
                                        </p:attrNameLst>
                                      </p:cBhvr>
                                      <p:tavLst>
                                        <p:tav tm="0">
                                          <p:val>
                                            <p:clrVal>
                                              <a:schemeClr val="accent2"/>
                                            </p:clrVal>
                                          </p:val>
                                        </p:tav>
                                        <p:tav tm="50000">
                                          <p:val>
                                            <p:clrVal>
                                              <a:schemeClr val="hlink"/>
                                            </p:clrVal>
                                          </p:val>
                                        </p:tav>
                                      </p:tavLst>
                                    </p:anim>
                                    <p:set>
                                      <p:cBhvr>
                                        <p:cTn id="21" dur="80"/>
                                        <p:tgtEl>
                                          <p:spTgt spid="22"/>
                                        </p:tgtEl>
                                        <p:attrNameLst>
                                          <p:attrName>fill.type</p:attrName>
                                        </p:attrNameLst>
                                      </p:cBhvr>
                                      <p:to>
                                        <p:strVal val="solid"/>
                                      </p:to>
                                    </p:set>
                                  </p:childTnLst>
                                </p:cTn>
                              </p:par>
                              <p:par>
                                <p:cTn id="22" presetID="27" presetClass="entr" presetSubtype="0" fill="hold" grpId="0" nodeType="withEffect">
                                  <p:stCondLst>
                                    <p:cond delay="3000"/>
                                  </p:stCondLst>
                                  <p:iterate type="lt">
                                    <p:tmPct val="50000"/>
                                  </p:iterate>
                                  <p:childTnLst>
                                    <p:set>
                                      <p:cBhvr>
                                        <p:cTn id="23" dur="1" fill="hold">
                                          <p:stCondLst>
                                            <p:cond delay="0"/>
                                          </p:stCondLst>
                                        </p:cTn>
                                        <p:tgtEl>
                                          <p:spTgt spid="26"/>
                                        </p:tgtEl>
                                        <p:attrNameLst>
                                          <p:attrName>style.visibility</p:attrName>
                                        </p:attrNameLst>
                                      </p:cBhvr>
                                      <p:to>
                                        <p:strVal val="visible"/>
                                      </p:to>
                                    </p:set>
                                    <p:anim calcmode="discrete" valueType="clr">
                                      <p:cBhvr override="childStyle">
                                        <p:cTn id="24"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6"/>
                                        </p:tgtEl>
                                        <p:attrNameLst>
                                          <p:attrName>fillcolor</p:attrName>
                                        </p:attrNameLst>
                                      </p:cBhvr>
                                      <p:tavLst>
                                        <p:tav tm="0">
                                          <p:val>
                                            <p:clrVal>
                                              <a:schemeClr val="accent2"/>
                                            </p:clrVal>
                                          </p:val>
                                        </p:tav>
                                        <p:tav tm="50000">
                                          <p:val>
                                            <p:clrVal>
                                              <a:schemeClr val="hlink"/>
                                            </p:clrVal>
                                          </p:val>
                                        </p:tav>
                                      </p:tavLst>
                                    </p:anim>
                                    <p:set>
                                      <p:cBhvr>
                                        <p:cTn id="26" dur="80"/>
                                        <p:tgtEl>
                                          <p:spTgt spid="26"/>
                                        </p:tgtEl>
                                        <p:attrNameLst>
                                          <p:attrName>fill.type</p:attrName>
                                        </p:attrNameLst>
                                      </p:cBhvr>
                                      <p:to>
                                        <p:strVal val="solid"/>
                                      </p:to>
                                    </p:set>
                                  </p:childTnLst>
                                </p:cTn>
                              </p:par>
                              <p:par>
                                <p:cTn id="27" presetID="2" presetClass="entr" presetSubtype="3" accel="50000" decel="50000" fill="hold" grpId="0" nodeType="withEffect">
                                  <p:stCondLst>
                                    <p:cond delay="50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3000" fill="hold"/>
                                        <p:tgtEl>
                                          <p:spTgt spid="27"/>
                                        </p:tgtEl>
                                        <p:attrNameLst>
                                          <p:attrName>ppt_x</p:attrName>
                                        </p:attrNameLst>
                                      </p:cBhvr>
                                      <p:tavLst>
                                        <p:tav tm="0">
                                          <p:val>
                                            <p:strVal val="1+#ppt_w/2"/>
                                          </p:val>
                                        </p:tav>
                                        <p:tav tm="100000">
                                          <p:val>
                                            <p:strVal val="#ppt_x"/>
                                          </p:val>
                                        </p:tav>
                                      </p:tavLst>
                                    </p:anim>
                                    <p:anim calcmode="lin" valueType="num">
                                      <p:cBhvr additive="base">
                                        <p:cTn id="30" dur="30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pic>
        <p:nvPicPr>
          <p:cNvPr id="23" name="Picture 22" descr="Screen shot 2021-01-10 at 5.59.35 PM.png"/>
          <p:cNvPicPr>
            <a:picLocks noChangeAspect="1"/>
          </p:cNvPicPr>
          <p:nvPr/>
        </p:nvPicPr>
        <p:blipFill>
          <a:blip r:embed="rId3"/>
          <a:stretch>
            <a:fillRect/>
          </a:stretch>
        </p:blipFill>
        <p:spPr>
          <a:xfrm>
            <a:off x="2862263" y="1827213"/>
            <a:ext cx="3111500" cy="2425700"/>
          </a:xfrm>
          <a:prstGeom prst="rect">
            <a:avLst/>
          </a:prstGeom>
        </p:spPr>
      </p:pic>
      <p:pic>
        <p:nvPicPr>
          <p:cNvPr id="29" name="Picture 28" descr="Screen shot 2021-01-10 at 6.02.04 PM.png"/>
          <p:cNvPicPr>
            <a:picLocks noChangeAspect="1"/>
          </p:cNvPicPr>
          <p:nvPr/>
        </p:nvPicPr>
        <p:blipFill>
          <a:blip r:embed="rId4"/>
          <a:stretch>
            <a:fillRect/>
          </a:stretch>
        </p:blipFill>
        <p:spPr>
          <a:xfrm>
            <a:off x="3201308" y="1592115"/>
            <a:ext cx="2645420" cy="368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style.rotation</p:attrName>
                                        </p:attrNameLst>
                                      </p:cBhvr>
                                      <p:tavLst>
                                        <p:tav tm="0">
                                          <p:val>
                                            <p:fltVal val="720"/>
                                          </p:val>
                                        </p:tav>
                                        <p:tav tm="100000">
                                          <p:val>
                                            <p:fltVal val="0"/>
                                          </p:val>
                                        </p:tav>
                                      </p:tavLst>
                                    </p:anim>
                                    <p:anim calcmode="lin" valueType="num">
                                      <p:cBhvr>
                                        <p:cTn id="9" dur="500" fill="hold"/>
                                        <p:tgtEl>
                                          <p:spTgt spid="23"/>
                                        </p:tgtEl>
                                        <p:attrNameLst>
                                          <p:attrName>ppt_h</p:attrName>
                                        </p:attrNameLst>
                                      </p:cBhvr>
                                      <p:tavLst>
                                        <p:tav tm="0">
                                          <p:val>
                                            <p:fltVal val="0"/>
                                          </p:val>
                                        </p:tav>
                                        <p:tav tm="100000">
                                          <p:val>
                                            <p:strVal val="#ppt_h"/>
                                          </p:val>
                                        </p:tav>
                                      </p:tavLst>
                                    </p:anim>
                                    <p:anim calcmode="lin" valueType="num">
                                      <p:cBhvr>
                                        <p:cTn id="10" dur="500" fill="hold"/>
                                        <p:tgtEl>
                                          <p:spTgt spid="2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pic>
        <p:nvPicPr>
          <p:cNvPr id="23" name="Picture 22" descr="Monetary.png"/>
          <p:cNvPicPr>
            <a:picLocks noChangeAspect="1"/>
          </p:cNvPicPr>
          <p:nvPr/>
        </p:nvPicPr>
        <p:blipFill>
          <a:blip r:embed="rId3"/>
          <a:stretch>
            <a:fillRect/>
          </a:stretch>
        </p:blipFill>
        <p:spPr>
          <a:xfrm>
            <a:off x="288925" y="65088"/>
            <a:ext cx="8610600" cy="6464300"/>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pic>
        <p:nvPicPr>
          <p:cNvPr id="20" name="Picture 19" descr="Screen shot 2021-01-10 at 8.49.34 AM.png"/>
          <p:cNvPicPr>
            <a:picLocks noChangeAspect="1"/>
          </p:cNvPicPr>
          <p:nvPr/>
        </p:nvPicPr>
        <p:blipFill>
          <a:blip r:embed="rId3"/>
          <a:stretch>
            <a:fillRect/>
          </a:stretch>
        </p:blipFill>
        <p:spPr>
          <a:xfrm>
            <a:off x="3354388" y="461665"/>
            <a:ext cx="2425700" cy="812800"/>
          </a:xfrm>
          <a:prstGeom prst="rect">
            <a:avLst/>
          </a:prstGeom>
        </p:spPr>
      </p:pic>
      <p:sp>
        <p:nvSpPr>
          <p:cNvPr id="22" name="TextBox 21"/>
          <p:cNvSpPr txBox="1"/>
          <p:nvPr/>
        </p:nvSpPr>
        <p:spPr>
          <a:xfrm>
            <a:off x="289904" y="1274465"/>
            <a:ext cx="8600753" cy="1015663"/>
          </a:xfrm>
          <a:prstGeom prst="rect">
            <a:avLst/>
          </a:prstGeom>
          <a:noFill/>
        </p:spPr>
        <p:txBody>
          <a:bodyPr wrap="square" rtlCol="0">
            <a:spAutoFit/>
          </a:bodyPr>
          <a:lstStyle/>
          <a:p>
            <a:r>
              <a:rPr lang="en-US" sz="2000" b="1" i="1" dirty="0" smtClean="0">
                <a:solidFill>
                  <a:srgbClr val="14AF7B"/>
                </a:solidFill>
                <a:latin typeface="Arial Rounded MT Bold"/>
              </a:rPr>
              <a:t>One of the major ways in which the NWO will gain control over your life is through money….perhaps this is why the All Seeing Eye has been on our dollar. But Cash is too fluid…</a:t>
            </a:r>
            <a:r>
              <a:rPr lang="en-US" sz="2000" b="1" i="1" dirty="0" smtClean="0">
                <a:solidFill>
                  <a:srgbClr val="FFFF00"/>
                </a:solidFill>
                <a:latin typeface="Arial Rounded MT Bold"/>
              </a:rPr>
              <a:t>you cannot control cash</a:t>
            </a:r>
            <a:r>
              <a:rPr lang="en-US" sz="2000" b="1" i="1" dirty="0" smtClean="0">
                <a:solidFill>
                  <a:srgbClr val="14AF7B"/>
                </a:solidFill>
                <a:latin typeface="Arial Rounded MT Bold"/>
              </a:rPr>
              <a:t>. </a:t>
            </a:r>
            <a:endParaRPr lang="en-US" sz="2000" b="1" i="1" dirty="0">
              <a:solidFill>
                <a:srgbClr val="14AF7B"/>
              </a:solidFill>
              <a:latin typeface="Arial Rounded MT Bold"/>
            </a:endParaRPr>
          </a:p>
        </p:txBody>
      </p:sp>
      <p:sp>
        <p:nvSpPr>
          <p:cNvPr id="24" name="Down Arrow 23"/>
          <p:cNvSpPr/>
          <p:nvPr/>
        </p:nvSpPr>
        <p:spPr>
          <a:xfrm>
            <a:off x="4270571" y="2290128"/>
            <a:ext cx="484632" cy="4953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2107816" y="2804885"/>
            <a:ext cx="4624765" cy="10772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2107816" y="2866440"/>
            <a:ext cx="4959770" cy="1015663"/>
          </a:xfrm>
          <a:prstGeom prst="rect">
            <a:avLst/>
          </a:prstGeom>
          <a:noFill/>
        </p:spPr>
        <p:txBody>
          <a:bodyPr wrap="square" rtlCol="0">
            <a:spAutoFit/>
          </a:bodyPr>
          <a:lstStyle/>
          <a:p>
            <a:r>
              <a:rPr lang="en-US" sz="2000" i="1" dirty="0" smtClean="0">
                <a:latin typeface="Arial Rounded MT Bold"/>
              </a:rPr>
              <a:t>Satan’s end game is always control</a:t>
            </a:r>
          </a:p>
          <a:p>
            <a:r>
              <a:rPr lang="en-US" sz="2000" i="1" dirty="0" smtClean="0">
                <a:latin typeface="Arial Rounded MT Bold"/>
              </a:rPr>
              <a:t>   Destroy the world’s economy </a:t>
            </a:r>
            <a:br>
              <a:rPr lang="en-US" sz="2000" i="1" dirty="0" smtClean="0">
                <a:latin typeface="Arial Rounded MT Bold"/>
              </a:rPr>
            </a:br>
            <a:r>
              <a:rPr lang="en-US" sz="2000" i="1" dirty="0" smtClean="0">
                <a:latin typeface="Arial Rounded MT Bold"/>
              </a:rPr>
              <a:t>   Create dependency - </a:t>
            </a:r>
            <a:r>
              <a:rPr lang="en-US" sz="2000" i="1" dirty="0" smtClean="0">
                <a:solidFill>
                  <a:srgbClr val="0000FF"/>
                </a:solidFill>
                <a:latin typeface="Arial Rounded MT Bold"/>
              </a:rPr>
              <a:t>Pandemic</a:t>
            </a:r>
            <a:endParaRPr lang="en-US" sz="2000" i="1" dirty="0">
              <a:solidFill>
                <a:srgbClr val="0000FF"/>
              </a:solidFill>
              <a:latin typeface="Arial Rounded MT Bold"/>
            </a:endParaRPr>
          </a:p>
        </p:txBody>
      </p:sp>
      <p:sp>
        <p:nvSpPr>
          <p:cNvPr id="32" name="Down Arrow 31"/>
          <p:cNvSpPr/>
          <p:nvPr/>
        </p:nvSpPr>
        <p:spPr>
          <a:xfrm>
            <a:off x="4270571" y="3925187"/>
            <a:ext cx="484632" cy="4953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Decision 34"/>
          <p:cNvSpPr/>
          <p:nvPr/>
        </p:nvSpPr>
        <p:spPr>
          <a:xfrm>
            <a:off x="3354388" y="4237687"/>
            <a:ext cx="2315215" cy="930638"/>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35"/>
          <p:cNvSpPr txBox="1"/>
          <p:nvPr/>
        </p:nvSpPr>
        <p:spPr>
          <a:xfrm>
            <a:off x="3892973" y="4420551"/>
            <a:ext cx="1472769" cy="707886"/>
          </a:xfrm>
          <a:prstGeom prst="rect">
            <a:avLst/>
          </a:prstGeom>
          <a:noFill/>
        </p:spPr>
        <p:txBody>
          <a:bodyPr wrap="square" rtlCol="0">
            <a:spAutoFit/>
          </a:bodyPr>
          <a:lstStyle/>
          <a:p>
            <a:r>
              <a:rPr lang="en-US" sz="2000" i="1" dirty="0" smtClean="0">
                <a:latin typeface="Arial Rounded MT Bold"/>
              </a:rPr>
              <a:t>Cultivate </a:t>
            </a:r>
            <a:br>
              <a:rPr lang="en-US" sz="2000" i="1" dirty="0" smtClean="0">
                <a:latin typeface="Arial Rounded MT Bold"/>
              </a:rPr>
            </a:br>
            <a:r>
              <a:rPr lang="en-US" sz="2000" i="1" dirty="0" smtClean="0">
                <a:latin typeface="Arial Rounded MT Bold"/>
              </a:rPr>
              <a:t>    Fear</a:t>
            </a:r>
            <a:endParaRPr lang="en-US" sz="2000" i="1" dirty="0">
              <a:latin typeface="Arial Rounded MT Bold"/>
            </a:endParaRPr>
          </a:p>
        </p:txBody>
      </p:sp>
      <p:sp>
        <p:nvSpPr>
          <p:cNvPr id="38" name="Donut 37"/>
          <p:cNvSpPr/>
          <p:nvPr/>
        </p:nvSpPr>
        <p:spPr>
          <a:xfrm>
            <a:off x="2567706" y="5695918"/>
            <a:ext cx="3944903" cy="914400"/>
          </a:xfrm>
          <a:prstGeom prst="donut">
            <a:avLst>
              <a:gd name="adj" fmla="val 988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9" name="TextBox 38"/>
          <p:cNvSpPr txBox="1"/>
          <p:nvPr/>
        </p:nvSpPr>
        <p:spPr>
          <a:xfrm>
            <a:off x="3054464" y="5976597"/>
            <a:ext cx="3401477" cy="400110"/>
          </a:xfrm>
          <a:prstGeom prst="rect">
            <a:avLst/>
          </a:prstGeom>
          <a:noFill/>
        </p:spPr>
        <p:txBody>
          <a:bodyPr wrap="square" rtlCol="0">
            <a:spAutoFit/>
          </a:bodyPr>
          <a:lstStyle/>
          <a:p>
            <a:r>
              <a:rPr lang="en-US" sz="2000" b="1" i="1" dirty="0" smtClean="0">
                <a:solidFill>
                  <a:srgbClr val="19DB52"/>
                </a:solidFill>
                <a:latin typeface="Arial Rounded MT Bold"/>
              </a:rPr>
              <a:t>666 Mark of the Beast</a:t>
            </a:r>
            <a:endParaRPr lang="en-US" sz="2000" b="1" i="1" dirty="0">
              <a:solidFill>
                <a:srgbClr val="19DB52"/>
              </a:solidFill>
              <a:latin typeface="Arial Rounded MT Bold"/>
            </a:endParaRPr>
          </a:p>
        </p:txBody>
      </p:sp>
      <p:sp>
        <p:nvSpPr>
          <p:cNvPr id="40" name="Down Arrow 39"/>
          <p:cNvSpPr/>
          <p:nvPr/>
        </p:nvSpPr>
        <p:spPr>
          <a:xfrm>
            <a:off x="4270571" y="5200554"/>
            <a:ext cx="484632" cy="4953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1" name="Picture 40" descr="Screen shot 2021-01-09 at 1.38.48 PM.png"/>
          <p:cNvPicPr>
            <a:picLocks noChangeAspect="1"/>
          </p:cNvPicPr>
          <p:nvPr/>
        </p:nvPicPr>
        <p:blipFill>
          <a:blip r:embed="rId4"/>
          <a:stretch>
            <a:fillRect/>
          </a:stretch>
        </p:blipFill>
        <p:spPr>
          <a:xfrm>
            <a:off x="6220414" y="4097490"/>
            <a:ext cx="1908530" cy="1532500"/>
          </a:xfrm>
          <a:prstGeom prst="rect">
            <a:avLst/>
          </a:prstGeom>
        </p:spPr>
      </p:pic>
      <p:pic>
        <p:nvPicPr>
          <p:cNvPr id="42" name="Picture 41" descr="Screen shot 2021-01-09 at 1.38.48 PM.png"/>
          <p:cNvPicPr>
            <a:picLocks noChangeAspect="1"/>
          </p:cNvPicPr>
          <p:nvPr/>
        </p:nvPicPr>
        <p:blipFill>
          <a:blip r:embed="rId4"/>
          <a:stretch>
            <a:fillRect/>
          </a:stretch>
        </p:blipFill>
        <p:spPr>
          <a:xfrm>
            <a:off x="647100" y="4247829"/>
            <a:ext cx="1908530" cy="1532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155" decel="100000"/>
                                        <p:tgtEl>
                                          <p:spTgt spid="20"/>
                                        </p:tgtEl>
                                      </p:cBhvr>
                                    </p:animEffect>
                                    <p:animScale>
                                      <p:cBhvr>
                                        <p:cTn id="8" dur="1155" decel="100000"/>
                                        <p:tgtEl>
                                          <p:spTgt spid="20"/>
                                        </p:tgtEl>
                                      </p:cBhvr>
                                      <p:from x="10000" y="10000"/>
                                      <p:to x="200000" y="450000"/>
                                    </p:animScale>
                                    <p:animScale>
                                      <p:cBhvr>
                                        <p:cTn id="9" dur="1845" accel="100000" fill="hold">
                                          <p:stCondLst>
                                            <p:cond delay="1155"/>
                                          </p:stCondLst>
                                        </p:cTn>
                                        <p:tgtEl>
                                          <p:spTgt spid="20"/>
                                        </p:tgtEl>
                                      </p:cBhvr>
                                      <p:from x="200000" y="450000"/>
                                      <p:to x="100000" y="100000"/>
                                    </p:animScale>
                                    <p:set>
                                      <p:cBhvr>
                                        <p:cTn id="10" dur="1155" fill="hold"/>
                                        <p:tgtEl>
                                          <p:spTgt spid="20"/>
                                        </p:tgtEl>
                                        <p:attrNameLst>
                                          <p:attrName>ppt_x</p:attrName>
                                        </p:attrNameLst>
                                      </p:cBhvr>
                                      <p:to>
                                        <p:strVal val="(0.5)"/>
                                      </p:to>
                                    </p:set>
                                    <p:anim from="(0.5)" to="(#ppt_x)" calcmode="lin" valueType="num">
                                      <p:cBhvr>
                                        <p:cTn id="11" dur="1845" accel="100000" fill="hold">
                                          <p:stCondLst>
                                            <p:cond delay="1155"/>
                                          </p:stCondLst>
                                        </p:cTn>
                                        <p:tgtEl>
                                          <p:spTgt spid="20"/>
                                        </p:tgtEl>
                                        <p:attrNameLst>
                                          <p:attrName>ppt_x</p:attrName>
                                        </p:attrNameLst>
                                      </p:cBhvr>
                                    </p:anim>
                                    <p:set>
                                      <p:cBhvr>
                                        <p:cTn id="12" dur="1155" fill="hold"/>
                                        <p:tgtEl>
                                          <p:spTgt spid="20"/>
                                        </p:tgtEl>
                                        <p:attrNameLst>
                                          <p:attrName>ppt_y</p:attrName>
                                        </p:attrNameLst>
                                      </p:cBhvr>
                                      <p:to>
                                        <p:strVal val="(#ppt_y+0.4)"/>
                                      </p:to>
                                    </p:set>
                                    <p:anim from="(#ppt_y+0.4)" to="(#ppt_y)" calcmode="lin" valueType="num">
                                      <p:cBhvr>
                                        <p:cTn id="13" dur="1845" accel="100000" fill="hold">
                                          <p:stCondLst>
                                            <p:cond delay="1155"/>
                                          </p:stCondLst>
                                        </p:cTn>
                                        <p:tgtEl>
                                          <p:spTgt spid="20"/>
                                        </p:tgtEl>
                                        <p:attrNameLst>
                                          <p:attrName>ppt_y</p:attrName>
                                        </p:attrNameLst>
                                      </p:cBhvr>
                                    </p:anim>
                                  </p:childTnLst>
                                </p:cTn>
                              </p:par>
                              <p:par>
                                <p:cTn id="14" presetID="35" presetClass="entr" presetSubtype="0" fill="hold" grpId="0" nodeType="withEffect">
                                  <p:stCondLst>
                                    <p:cond delay="5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3000"/>
                                        <p:tgtEl>
                                          <p:spTgt spid="22"/>
                                        </p:tgtEl>
                                      </p:cBhvr>
                                    </p:animEffect>
                                    <p:anim calcmode="lin" valueType="num">
                                      <p:cBhvr>
                                        <p:cTn id="17" dur="3000" fill="hold"/>
                                        <p:tgtEl>
                                          <p:spTgt spid="22"/>
                                        </p:tgtEl>
                                        <p:attrNameLst>
                                          <p:attrName>style.rotation</p:attrName>
                                        </p:attrNameLst>
                                      </p:cBhvr>
                                      <p:tavLst>
                                        <p:tav tm="0">
                                          <p:val>
                                            <p:fltVal val="720"/>
                                          </p:val>
                                        </p:tav>
                                        <p:tav tm="100000">
                                          <p:val>
                                            <p:fltVal val="0"/>
                                          </p:val>
                                        </p:tav>
                                      </p:tavLst>
                                    </p:anim>
                                    <p:anim calcmode="lin" valueType="num">
                                      <p:cBhvr>
                                        <p:cTn id="18" dur="3000" fill="hold"/>
                                        <p:tgtEl>
                                          <p:spTgt spid="22"/>
                                        </p:tgtEl>
                                        <p:attrNameLst>
                                          <p:attrName>ppt_h</p:attrName>
                                        </p:attrNameLst>
                                      </p:cBhvr>
                                      <p:tavLst>
                                        <p:tav tm="0">
                                          <p:val>
                                            <p:fltVal val="0"/>
                                          </p:val>
                                        </p:tav>
                                        <p:tav tm="100000">
                                          <p:val>
                                            <p:strVal val="#ppt_h"/>
                                          </p:val>
                                        </p:tav>
                                      </p:tavLst>
                                    </p:anim>
                                    <p:anim calcmode="lin" valueType="num">
                                      <p:cBhvr>
                                        <p:cTn id="19" dur="3000" fill="hold"/>
                                        <p:tgtEl>
                                          <p:spTgt spid="22"/>
                                        </p:tgtEl>
                                        <p:attrNameLst>
                                          <p:attrName>ppt_w</p:attrName>
                                        </p:attrNameLst>
                                      </p:cBhvr>
                                      <p:tavLst>
                                        <p:tav tm="0">
                                          <p:val>
                                            <p:fltVal val="0"/>
                                          </p:val>
                                        </p:tav>
                                        <p:tav tm="100000">
                                          <p:val>
                                            <p:strVal val="#ppt_w"/>
                                          </p:val>
                                        </p:tav>
                                      </p:tavLst>
                                    </p:anim>
                                  </p:childTnLst>
                                </p:cTn>
                              </p:par>
                              <p:par>
                                <p:cTn id="20" presetID="9" presetClass="entr" presetSubtype="0" fill="hold" grpId="0" nodeType="withEffect">
                                  <p:stCondLst>
                                    <p:cond delay="600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3000"/>
                                        <p:tgtEl>
                                          <p:spTgt spid="29"/>
                                        </p:tgtEl>
                                      </p:cBhvr>
                                    </p:animEffect>
                                  </p:childTnLst>
                                </p:cTn>
                              </p:par>
                              <p:par>
                                <p:cTn id="23" presetID="9" presetClass="entr" presetSubtype="0" fill="hold" grpId="0" nodeType="withEffect">
                                  <p:stCondLst>
                                    <p:cond delay="1000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3000"/>
                                        <p:tgtEl>
                                          <p:spTgt spid="36"/>
                                        </p:tgtEl>
                                      </p:cBhvr>
                                    </p:animEffect>
                                  </p:childTnLst>
                                </p:cTn>
                              </p:par>
                              <p:par>
                                <p:cTn id="26" presetID="9" presetClass="entr" presetSubtype="0" fill="hold" nodeType="withEffect">
                                  <p:stCondLst>
                                    <p:cond delay="1500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3000"/>
                                        <p:tgtEl>
                                          <p:spTgt spid="42"/>
                                        </p:tgtEl>
                                      </p:cBhvr>
                                    </p:animEffect>
                                  </p:childTnLst>
                                </p:cTn>
                              </p:par>
                              <p:par>
                                <p:cTn id="29" presetID="9" presetClass="entr" presetSubtype="0" fill="hold" nodeType="withEffect">
                                  <p:stCondLst>
                                    <p:cond delay="15000"/>
                                  </p:stCondLst>
                                  <p:childTnLst>
                                    <p:set>
                                      <p:cBhvr>
                                        <p:cTn id="30" dur="1" fill="hold">
                                          <p:stCondLst>
                                            <p:cond delay="0"/>
                                          </p:stCondLst>
                                        </p:cTn>
                                        <p:tgtEl>
                                          <p:spTgt spid="41"/>
                                        </p:tgtEl>
                                        <p:attrNameLst>
                                          <p:attrName>style.visibility</p:attrName>
                                        </p:attrNameLst>
                                      </p:cBhvr>
                                      <p:to>
                                        <p:strVal val="visible"/>
                                      </p:to>
                                    </p:set>
                                    <p:animEffect transition="in" filter="dissolve">
                                      <p:cBhvr>
                                        <p:cTn id="31" dur="3000"/>
                                        <p:tgtEl>
                                          <p:spTgt spid="41"/>
                                        </p:tgtEl>
                                      </p:cBhvr>
                                    </p:animEffect>
                                  </p:childTnLst>
                                </p:cTn>
                              </p:par>
                              <p:par>
                                <p:cTn id="32" presetID="35" presetClass="entr" presetSubtype="0" fill="hold" grpId="0" nodeType="withEffect">
                                  <p:stCondLst>
                                    <p:cond delay="180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3000"/>
                                        <p:tgtEl>
                                          <p:spTgt spid="39"/>
                                        </p:tgtEl>
                                      </p:cBhvr>
                                    </p:animEffect>
                                    <p:anim calcmode="lin" valueType="num">
                                      <p:cBhvr>
                                        <p:cTn id="35" dur="3000" fill="hold"/>
                                        <p:tgtEl>
                                          <p:spTgt spid="39"/>
                                        </p:tgtEl>
                                        <p:attrNameLst>
                                          <p:attrName>style.rotation</p:attrName>
                                        </p:attrNameLst>
                                      </p:cBhvr>
                                      <p:tavLst>
                                        <p:tav tm="0">
                                          <p:val>
                                            <p:fltVal val="720"/>
                                          </p:val>
                                        </p:tav>
                                        <p:tav tm="100000">
                                          <p:val>
                                            <p:fltVal val="0"/>
                                          </p:val>
                                        </p:tav>
                                      </p:tavLst>
                                    </p:anim>
                                    <p:anim calcmode="lin" valueType="num">
                                      <p:cBhvr>
                                        <p:cTn id="36" dur="3000" fill="hold"/>
                                        <p:tgtEl>
                                          <p:spTgt spid="39"/>
                                        </p:tgtEl>
                                        <p:attrNameLst>
                                          <p:attrName>ppt_h</p:attrName>
                                        </p:attrNameLst>
                                      </p:cBhvr>
                                      <p:tavLst>
                                        <p:tav tm="0">
                                          <p:val>
                                            <p:fltVal val="0"/>
                                          </p:val>
                                        </p:tav>
                                        <p:tav tm="100000">
                                          <p:val>
                                            <p:strVal val="#ppt_h"/>
                                          </p:val>
                                        </p:tav>
                                      </p:tavLst>
                                    </p:anim>
                                    <p:anim calcmode="lin" valueType="num">
                                      <p:cBhvr>
                                        <p:cTn id="37" dur="3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6" grpId="0"/>
      <p:bldP spid="39"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pic>
        <p:nvPicPr>
          <p:cNvPr id="31" name="Picture 30" descr="Screen shot 2021-01-10 at 5.46.29 PM.png"/>
          <p:cNvPicPr>
            <a:picLocks noChangeAspect="1"/>
          </p:cNvPicPr>
          <p:nvPr/>
        </p:nvPicPr>
        <p:blipFill>
          <a:blip r:embed="rId3"/>
          <a:stretch>
            <a:fillRect/>
          </a:stretch>
        </p:blipFill>
        <p:spPr>
          <a:xfrm>
            <a:off x="1324141" y="1344968"/>
            <a:ext cx="6392782" cy="4435607"/>
          </a:xfrm>
          <a:prstGeom prst="rect">
            <a:avLst/>
          </a:prstGeom>
        </p:spPr>
      </p:pic>
      <p:sp>
        <p:nvSpPr>
          <p:cNvPr id="34" name="TextBox 33"/>
          <p:cNvSpPr txBox="1"/>
          <p:nvPr/>
        </p:nvSpPr>
        <p:spPr>
          <a:xfrm>
            <a:off x="289904" y="289920"/>
            <a:ext cx="8338140" cy="830997"/>
          </a:xfrm>
          <a:prstGeom prst="rect">
            <a:avLst/>
          </a:prstGeom>
          <a:noFill/>
        </p:spPr>
        <p:txBody>
          <a:bodyPr wrap="square" rtlCol="0">
            <a:spAutoFit/>
          </a:bodyPr>
          <a:lstStyle/>
          <a:p>
            <a:r>
              <a:rPr lang="en-US" sz="2400" i="1" dirty="0" smtClean="0">
                <a:solidFill>
                  <a:schemeClr val="bg1"/>
                </a:solidFill>
                <a:latin typeface="Arial Rounded MT Bold"/>
              </a:rPr>
              <a:t>    The UPC Product Codes all have had the 666       	  `    		          embedded in them for years.  </a:t>
            </a:r>
            <a:endParaRPr lang="en-US" sz="2400" i="1" dirty="0">
              <a:solidFill>
                <a:schemeClr val="bg1"/>
              </a:solidFill>
              <a:latin typeface="Arial Rounded MT Bold"/>
            </a:endParaRPr>
          </a:p>
        </p:txBody>
      </p:sp>
      <p:sp>
        <p:nvSpPr>
          <p:cNvPr id="43" name="Frame 42"/>
          <p:cNvSpPr/>
          <p:nvPr/>
        </p:nvSpPr>
        <p:spPr>
          <a:xfrm>
            <a:off x="4320924" y="1518630"/>
            <a:ext cx="551356" cy="3387495"/>
          </a:xfrm>
          <a:prstGeom prst="fram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1601365" y="5657672"/>
            <a:ext cx="5908484" cy="1200328"/>
          </a:xfrm>
          <a:prstGeom prst="rect">
            <a:avLst/>
          </a:prstGeom>
          <a:noFill/>
        </p:spPr>
        <p:txBody>
          <a:bodyPr wrap="square" rtlCol="0">
            <a:spAutoFit/>
          </a:bodyPr>
          <a:lstStyle/>
          <a:p>
            <a:r>
              <a:rPr lang="en-US" sz="2400" i="1" dirty="0" smtClean="0">
                <a:solidFill>
                  <a:schemeClr val="bg1"/>
                </a:solidFill>
                <a:latin typeface="Arial Rounded MT Bold"/>
              </a:rPr>
              <a:t>Note that the lines above 6 are the same diameter as those above bars on the un-numbered center and ends. </a:t>
            </a:r>
            <a:endParaRPr lang="en-US" sz="2400" i="1" dirty="0">
              <a:solidFill>
                <a:schemeClr val="bg1"/>
              </a:solidFill>
              <a:latin typeface="Arial Rounded MT Bold"/>
            </a:endParaRPr>
          </a:p>
        </p:txBody>
      </p:sp>
      <p:sp>
        <p:nvSpPr>
          <p:cNvPr id="45" name="Up Arrow 44"/>
          <p:cNvSpPr/>
          <p:nvPr/>
        </p:nvSpPr>
        <p:spPr>
          <a:xfrm rot="20593763">
            <a:off x="1890729" y="4639218"/>
            <a:ext cx="484632" cy="552147"/>
          </a:xfrm>
          <a:prstGeom prst="upArrow">
            <a:avLst>
              <a:gd name="adj1" fmla="val 42676"/>
              <a:gd name="adj2" fmla="val 50000"/>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Up Arrow 45"/>
          <p:cNvSpPr/>
          <p:nvPr/>
        </p:nvSpPr>
        <p:spPr>
          <a:xfrm rot="1166023">
            <a:off x="6313908" y="4607889"/>
            <a:ext cx="484632" cy="552147"/>
          </a:xfrm>
          <a:prstGeom prst="upArrow">
            <a:avLst>
              <a:gd name="adj1" fmla="val 42676"/>
              <a:gd name="adj2" fmla="val 50000"/>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Up Arrow 46"/>
          <p:cNvSpPr/>
          <p:nvPr/>
        </p:nvSpPr>
        <p:spPr>
          <a:xfrm rot="1166023">
            <a:off x="3971021" y="4630051"/>
            <a:ext cx="484632" cy="552147"/>
          </a:xfrm>
          <a:prstGeom prst="upArrow">
            <a:avLst>
              <a:gd name="adj1" fmla="val 42676"/>
              <a:gd name="adj2" fmla="val 50000"/>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35" presetClass="entr" presetSubtype="0" fill="hold" nodeType="withEffect">
                                  <p:stCondLst>
                                    <p:cond delay="400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3000"/>
                                        <p:tgtEl>
                                          <p:spTgt spid="31"/>
                                        </p:tgtEl>
                                      </p:cBhvr>
                                    </p:animEffect>
                                    <p:anim calcmode="lin" valueType="num">
                                      <p:cBhvr>
                                        <p:cTn id="12" dur="3000" fill="hold"/>
                                        <p:tgtEl>
                                          <p:spTgt spid="31"/>
                                        </p:tgtEl>
                                        <p:attrNameLst>
                                          <p:attrName>style.rotation</p:attrName>
                                        </p:attrNameLst>
                                      </p:cBhvr>
                                      <p:tavLst>
                                        <p:tav tm="0">
                                          <p:val>
                                            <p:fltVal val="720"/>
                                          </p:val>
                                        </p:tav>
                                        <p:tav tm="100000">
                                          <p:val>
                                            <p:fltVal val="0"/>
                                          </p:val>
                                        </p:tav>
                                      </p:tavLst>
                                    </p:anim>
                                    <p:anim calcmode="lin" valueType="num">
                                      <p:cBhvr>
                                        <p:cTn id="13" dur="3000" fill="hold"/>
                                        <p:tgtEl>
                                          <p:spTgt spid="31"/>
                                        </p:tgtEl>
                                        <p:attrNameLst>
                                          <p:attrName>ppt_h</p:attrName>
                                        </p:attrNameLst>
                                      </p:cBhvr>
                                      <p:tavLst>
                                        <p:tav tm="0">
                                          <p:val>
                                            <p:fltVal val="0"/>
                                          </p:val>
                                        </p:tav>
                                        <p:tav tm="100000">
                                          <p:val>
                                            <p:strVal val="#ppt_h"/>
                                          </p:val>
                                        </p:tav>
                                      </p:tavLst>
                                    </p:anim>
                                    <p:anim calcmode="lin" valueType="num">
                                      <p:cBhvr>
                                        <p:cTn id="14" dur="3000" fill="hold"/>
                                        <p:tgtEl>
                                          <p:spTgt spid="31"/>
                                        </p:tgtEl>
                                        <p:attrNameLst>
                                          <p:attrName>ppt_w</p:attrName>
                                        </p:attrNameLst>
                                      </p:cBhvr>
                                      <p:tavLst>
                                        <p:tav tm="0">
                                          <p:val>
                                            <p:fltVal val="0"/>
                                          </p:val>
                                        </p:tav>
                                        <p:tav tm="100000">
                                          <p:val>
                                            <p:strVal val="#ppt_w"/>
                                          </p:val>
                                        </p:tav>
                                      </p:tavLst>
                                    </p:anim>
                                  </p:childTnLst>
                                </p:cTn>
                              </p:par>
                              <p:par>
                                <p:cTn id="15" presetID="27" presetClass="entr" presetSubtype="0" fill="hold" grpId="0" nodeType="withEffect">
                                  <p:stCondLst>
                                    <p:cond delay="9000"/>
                                  </p:stCondLst>
                                  <p:iterate type="lt">
                                    <p:tmPct val="50000"/>
                                  </p:iterate>
                                  <p:childTnLst>
                                    <p:set>
                                      <p:cBhvr>
                                        <p:cTn id="16" dur="1" fill="hold">
                                          <p:stCondLst>
                                            <p:cond delay="0"/>
                                          </p:stCondLst>
                                        </p:cTn>
                                        <p:tgtEl>
                                          <p:spTgt spid="44"/>
                                        </p:tgtEl>
                                        <p:attrNameLst>
                                          <p:attrName>style.visibility</p:attrName>
                                        </p:attrNameLst>
                                      </p:cBhvr>
                                      <p:to>
                                        <p:strVal val="visible"/>
                                      </p:to>
                                    </p:set>
                                    <p:anim calcmode="discrete" valueType="clr">
                                      <p:cBhvr override="childStyle">
                                        <p:cTn id="1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4"/>
                                        </p:tgtEl>
                                        <p:attrNameLst>
                                          <p:attrName>fillcolor</p:attrName>
                                        </p:attrNameLst>
                                      </p:cBhvr>
                                      <p:tavLst>
                                        <p:tav tm="0">
                                          <p:val>
                                            <p:clrVal>
                                              <a:schemeClr val="accent2"/>
                                            </p:clrVal>
                                          </p:val>
                                        </p:tav>
                                        <p:tav tm="50000">
                                          <p:val>
                                            <p:clrVal>
                                              <a:schemeClr val="hlink"/>
                                            </p:clrVal>
                                          </p:val>
                                        </p:tav>
                                      </p:tavLst>
                                    </p:anim>
                                    <p:set>
                                      <p:cBhvr>
                                        <p:cTn id="19" dur="80"/>
                                        <p:tgtEl>
                                          <p:spTgt spid="44"/>
                                        </p:tgtEl>
                                        <p:attrNameLst>
                                          <p:attrName>fill.type</p:attrName>
                                        </p:attrNameLst>
                                      </p:cBhvr>
                                      <p:to>
                                        <p:strVal val="solid"/>
                                      </p:to>
                                    </p:set>
                                  </p:childTnLst>
                                </p:cTn>
                              </p:par>
                              <p:par>
                                <p:cTn id="20" presetID="2" presetClass="entr" presetSubtype="9" accel="50000" decel="50000" fill="hold" grpId="0" nodeType="withEffect">
                                  <p:stCondLst>
                                    <p:cond delay="150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3000" fill="hold"/>
                                        <p:tgtEl>
                                          <p:spTgt spid="45"/>
                                        </p:tgtEl>
                                        <p:attrNameLst>
                                          <p:attrName>ppt_x</p:attrName>
                                        </p:attrNameLst>
                                      </p:cBhvr>
                                      <p:tavLst>
                                        <p:tav tm="0">
                                          <p:val>
                                            <p:strVal val="0-#ppt_w/2"/>
                                          </p:val>
                                        </p:tav>
                                        <p:tav tm="100000">
                                          <p:val>
                                            <p:strVal val="#ppt_x"/>
                                          </p:val>
                                        </p:tav>
                                      </p:tavLst>
                                    </p:anim>
                                    <p:anim calcmode="lin" valueType="num">
                                      <p:cBhvr additive="base">
                                        <p:cTn id="23" dur="3000" fill="hold"/>
                                        <p:tgtEl>
                                          <p:spTgt spid="45"/>
                                        </p:tgtEl>
                                        <p:attrNameLst>
                                          <p:attrName>ppt_y</p:attrName>
                                        </p:attrNameLst>
                                      </p:cBhvr>
                                      <p:tavLst>
                                        <p:tav tm="0">
                                          <p:val>
                                            <p:strVal val="0-#ppt_h/2"/>
                                          </p:val>
                                        </p:tav>
                                        <p:tav tm="100000">
                                          <p:val>
                                            <p:strVal val="#ppt_y"/>
                                          </p:val>
                                        </p:tav>
                                      </p:tavLst>
                                    </p:anim>
                                  </p:childTnLst>
                                </p:cTn>
                              </p:par>
                              <p:par>
                                <p:cTn id="24" presetID="2" presetClass="entr" presetSubtype="3" accel="50000" decel="50000" fill="hold" grpId="0" nodeType="withEffect">
                                  <p:stCondLst>
                                    <p:cond delay="1500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3000" fill="hold"/>
                                        <p:tgtEl>
                                          <p:spTgt spid="47"/>
                                        </p:tgtEl>
                                        <p:attrNameLst>
                                          <p:attrName>ppt_x</p:attrName>
                                        </p:attrNameLst>
                                      </p:cBhvr>
                                      <p:tavLst>
                                        <p:tav tm="0">
                                          <p:val>
                                            <p:strVal val="1+#ppt_w/2"/>
                                          </p:val>
                                        </p:tav>
                                        <p:tav tm="100000">
                                          <p:val>
                                            <p:strVal val="#ppt_x"/>
                                          </p:val>
                                        </p:tav>
                                      </p:tavLst>
                                    </p:anim>
                                    <p:anim calcmode="lin" valueType="num">
                                      <p:cBhvr additive="base">
                                        <p:cTn id="27" dur="3000" fill="hold"/>
                                        <p:tgtEl>
                                          <p:spTgt spid="47"/>
                                        </p:tgtEl>
                                        <p:attrNameLst>
                                          <p:attrName>ppt_y</p:attrName>
                                        </p:attrNameLst>
                                      </p:cBhvr>
                                      <p:tavLst>
                                        <p:tav tm="0">
                                          <p:val>
                                            <p:strVal val="0-#ppt_h/2"/>
                                          </p:val>
                                        </p:tav>
                                        <p:tav tm="100000">
                                          <p:val>
                                            <p:strVal val="#ppt_y"/>
                                          </p:val>
                                        </p:tav>
                                      </p:tavLst>
                                    </p:anim>
                                  </p:childTnLst>
                                </p:cTn>
                              </p:par>
                              <p:par>
                                <p:cTn id="28" presetID="2" presetClass="entr" presetSubtype="6" accel="50000" decel="50000" fill="hold" grpId="0" nodeType="withEffect">
                                  <p:stCondLst>
                                    <p:cond delay="1500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1+#ppt_w/2"/>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4" grpId="0"/>
      <p:bldP spid="45" grpId="0" animBg="1"/>
      <p:bldP spid="46" grpId="0" animBg="1"/>
      <p:bldP spid="47" grpId="0"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pic>
        <p:nvPicPr>
          <p:cNvPr id="31" name="Picture 30" descr="Screen shot 2021-01-10 at 5.46.29 PM.png"/>
          <p:cNvPicPr>
            <a:picLocks noChangeAspect="1"/>
          </p:cNvPicPr>
          <p:nvPr/>
        </p:nvPicPr>
        <p:blipFill>
          <a:blip r:embed="rId3"/>
          <a:stretch>
            <a:fillRect/>
          </a:stretch>
        </p:blipFill>
        <p:spPr>
          <a:xfrm>
            <a:off x="1324141" y="1344968"/>
            <a:ext cx="6392782" cy="4435607"/>
          </a:xfrm>
          <a:prstGeom prst="rect">
            <a:avLst/>
          </a:prstGeom>
        </p:spPr>
      </p:pic>
      <p:sp>
        <p:nvSpPr>
          <p:cNvPr id="34" name="TextBox 33"/>
          <p:cNvSpPr txBox="1"/>
          <p:nvPr/>
        </p:nvSpPr>
        <p:spPr>
          <a:xfrm>
            <a:off x="289904" y="289920"/>
            <a:ext cx="8338140"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44" name="TextBox 43"/>
          <p:cNvSpPr txBox="1"/>
          <p:nvPr/>
        </p:nvSpPr>
        <p:spPr>
          <a:xfrm>
            <a:off x="1601365" y="5780575"/>
            <a:ext cx="5908484" cy="830997"/>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The 666 is hidden in every UPC bar code on every product sold in the USA</a:t>
            </a:r>
            <a:r>
              <a:rPr lang="en-US" sz="2400" i="1" dirty="0" smtClean="0">
                <a:solidFill>
                  <a:schemeClr val="bg1"/>
                </a:solidFill>
                <a:latin typeface="Arial Rounded MT Bold"/>
              </a:rPr>
              <a:t>.</a:t>
            </a:r>
            <a:endParaRPr lang="en-US" sz="2400" i="1" dirty="0">
              <a:solidFill>
                <a:schemeClr val="bg1"/>
              </a:solidFill>
              <a:latin typeface="Arial Rounded MT Bold"/>
            </a:endParaRPr>
          </a:p>
        </p:txBody>
      </p:sp>
      <p:sp>
        <p:nvSpPr>
          <p:cNvPr id="23" name="TextBox 22"/>
          <p:cNvSpPr txBox="1"/>
          <p:nvPr/>
        </p:nvSpPr>
        <p:spPr>
          <a:xfrm>
            <a:off x="1797048" y="4552414"/>
            <a:ext cx="472907" cy="1323439"/>
          </a:xfrm>
          <a:prstGeom prst="rect">
            <a:avLst/>
          </a:prstGeom>
          <a:noFill/>
        </p:spPr>
        <p:txBody>
          <a:bodyPr wrap="square" rtlCol="0">
            <a:spAutoFit/>
          </a:bodyPr>
          <a:lstStyle/>
          <a:p>
            <a:r>
              <a:rPr lang="en-US" sz="4000" i="1" dirty="0" smtClean="0">
                <a:solidFill>
                  <a:srgbClr val="0000FF"/>
                </a:solidFill>
                <a:latin typeface="Arial Rounded MT Bold"/>
              </a:rPr>
              <a:t>6</a:t>
            </a:r>
            <a:endParaRPr lang="en-US" sz="4000" i="1" dirty="0">
              <a:solidFill>
                <a:srgbClr val="0000FF"/>
              </a:solidFill>
              <a:latin typeface="Arial Rounded MT Bold"/>
            </a:endParaRPr>
          </a:p>
        </p:txBody>
      </p:sp>
      <p:sp>
        <p:nvSpPr>
          <p:cNvPr id="24" name="TextBox 23"/>
          <p:cNvSpPr txBox="1"/>
          <p:nvPr/>
        </p:nvSpPr>
        <p:spPr>
          <a:xfrm>
            <a:off x="4084470" y="4465256"/>
            <a:ext cx="472907" cy="1323439"/>
          </a:xfrm>
          <a:prstGeom prst="rect">
            <a:avLst/>
          </a:prstGeom>
          <a:noFill/>
        </p:spPr>
        <p:txBody>
          <a:bodyPr wrap="square" rtlCol="0">
            <a:spAutoFit/>
          </a:bodyPr>
          <a:lstStyle/>
          <a:p>
            <a:r>
              <a:rPr lang="en-US" sz="4000" i="1" dirty="0" smtClean="0">
                <a:solidFill>
                  <a:srgbClr val="0000FF"/>
                </a:solidFill>
                <a:latin typeface="Arial Rounded MT Bold"/>
              </a:rPr>
              <a:t>6</a:t>
            </a:r>
            <a:endParaRPr lang="en-US" sz="4000" i="1" dirty="0">
              <a:solidFill>
                <a:srgbClr val="0000FF"/>
              </a:solidFill>
              <a:latin typeface="Arial Rounded MT Bold"/>
            </a:endParaRPr>
          </a:p>
        </p:txBody>
      </p:sp>
      <p:sp>
        <p:nvSpPr>
          <p:cNvPr id="26" name="TextBox 25"/>
          <p:cNvSpPr txBox="1"/>
          <p:nvPr/>
        </p:nvSpPr>
        <p:spPr>
          <a:xfrm>
            <a:off x="6371892" y="4465256"/>
            <a:ext cx="472907" cy="1323439"/>
          </a:xfrm>
          <a:prstGeom prst="rect">
            <a:avLst/>
          </a:prstGeom>
          <a:noFill/>
        </p:spPr>
        <p:txBody>
          <a:bodyPr wrap="square" rtlCol="0">
            <a:spAutoFit/>
          </a:bodyPr>
          <a:lstStyle/>
          <a:p>
            <a:r>
              <a:rPr lang="en-US" sz="4000" i="1" dirty="0" smtClean="0">
                <a:solidFill>
                  <a:srgbClr val="0000FF"/>
                </a:solidFill>
                <a:latin typeface="Arial Rounded MT Bold"/>
              </a:rPr>
              <a:t>6</a:t>
            </a:r>
            <a:endParaRPr lang="en-US" sz="4000" i="1" dirty="0">
              <a:solidFill>
                <a:srgbClr val="0000FF"/>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50000" decel="5000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0" fill="hold"/>
                                        <p:tgtEl>
                                          <p:spTgt spid="23"/>
                                        </p:tgtEl>
                                        <p:attrNameLst>
                                          <p:attrName>ppt_x</p:attrName>
                                        </p:attrNameLst>
                                      </p:cBhvr>
                                      <p:tavLst>
                                        <p:tav tm="0">
                                          <p:val>
                                            <p:strVal val="1+#ppt_w/2"/>
                                          </p:val>
                                        </p:tav>
                                        <p:tav tm="100000">
                                          <p:val>
                                            <p:strVal val="#ppt_x"/>
                                          </p:val>
                                        </p:tav>
                                      </p:tavLst>
                                    </p:anim>
                                    <p:anim calcmode="lin" valueType="num">
                                      <p:cBhvr additive="base">
                                        <p:cTn id="8" dur="5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2" accel="50000" decel="50000" fill="hold" grpId="0" nodeType="withEffect">
                                  <p:stCondLst>
                                    <p:cond delay="30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000" fill="hold"/>
                                        <p:tgtEl>
                                          <p:spTgt spid="24"/>
                                        </p:tgtEl>
                                        <p:attrNameLst>
                                          <p:attrName>ppt_x</p:attrName>
                                        </p:attrNameLst>
                                      </p:cBhvr>
                                      <p:tavLst>
                                        <p:tav tm="0">
                                          <p:val>
                                            <p:strVal val="0-#ppt_w/2"/>
                                          </p:val>
                                        </p:tav>
                                        <p:tav tm="100000">
                                          <p:val>
                                            <p:strVal val="#ppt_x"/>
                                          </p:val>
                                        </p:tav>
                                      </p:tavLst>
                                    </p:anim>
                                    <p:anim calcmode="lin" valueType="num">
                                      <p:cBhvr additive="base">
                                        <p:cTn id="12" dur="2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3" accel="50000" decel="50000" fill="hold" grpId="0" nodeType="withEffect">
                                  <p:stCondLst>
                                    <p:cond delay="30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40" presetClass="entr" presetSubtype="0" fill="hold" grpId="0" nodeType="withEffect">
                                  <p:stCondLst>
                                    <p:cond delay="6000"/>
                                  </p:stCondLst>
                                  <p:iterate type="lt">
                                    <p:tmPct val="10000"/>
                                  </p:iterate>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1"/>
                                          </p:val>
                                        </p:tav>
                                        <p:tav tm="100000">
                                          <p:val>
                                            <p:strVal val="#ppt_x"/>
                                          </p:val>
                                        </p:tav>
                                      </p:tavLst>
                                    </p:anim>
                                    <p:anim calcmode="lin" valueType="num">
                                      <p:cBhvr>
                                        <p:cTn id="21" dur="10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3" grpId="0"/>
      <p:bldP spid="24" grpId="0"/>
      <p:bldP spid="26"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4" name="TextBox 33"/>
          <p:cNvSpPr txBox="1"/>
          <p:nvPr/>
        </p:nvSpPr>
        <p:spPr>
          <a:xfrm>
            <a:off x="289904" y="289920"/>
            <a:ext cx="8338140"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22" name="TextBox 21"/>
          <p:cNvSpPr txBox="1"/>
          <p:nvPr/>
        </p:nvSpPr>
        <p:spPr>
          <a:xfrm>
            <a:off x="289901" y="289920"/>
            <a:ext cx="8600755" cy="2246769"/>
          </a:xfrm>
          <a:prstGeom prst="rect">
            <a:avLst/>
          </a:prstGeom>
          <a:noFill/>
        </p:spPr>
        <p:txBody>
          <a:bodyPr wrap="square" rtlCol="0">
            <a:spAutoFit/>
          </a:bodyPr>
          <a:lstStyle/>
          <a:p>
            <a:r>
              <a:rPr lang="en-US" sz="2000" b="1" i="1" dirty="0" smtClean="0">
                <a:solidFill>
                  <a:srgbClr val="FFFF00"/>
                </a:solidFill>
                <a:latin typeface="Arial Rounded MT Bold"/>
              </a:rPr>
              <a:t>“And I saw a beast coming up out of the sea,…And I saw one of his heads as it it had been slain, and his fatal wound was healed.  And the whole earth was amazed and followed after the beast; …and they worshipped the beast, saying,…who is able to wage war with him? …And there was given to him a mouth speaking arrogant words and blasphemies; …And he opened his mouth in blasphemies  against God, to blaspheme His Name… Revelation 13</a:t>
            </a:r>
            <a:endParaRPr lang="en-US" sz="2000" b="1" i="1" dirty="0">
              <a:solidFill>
                <a:srgbClr val="FFFF00"/>
              </a:solidFill>
              <a:latin typeface="Arial Rounded MT Bold"/>
            </a:endParaRPr>
          </a:p>
        </p:txBody>
      </p:sp>
      <p:pic>
        <p:nvPicPr>
          <p:cNvPr id="20" name="Picture 19" descr="Screen shot 2021-01-11 at 7.59.48 PM.png"/>
          <p:cNvPicPr>
            <a:picLocks noChangeAspect="1"/>
          </p:cNvPicPr>
          <p:nvPr/>
        </p:nvPicPr>
        <p:blipFill>
          <a:blip r:embed="rId3"/>
          <a:stretch>
            <a:fillRect/>
          </a:stretch>
        </p:blipFill>
        <p:spPr>
          <a:xfrm>
            <a:off x="4679851" y="2600954"/>
            <a:ext cx="3822778" cy="3335800"/>
          </a:xfrm>
          <a:prstGeom prst="rect">
            <a:avLst/>
          </a:prstGeom>
        </p:spPr>
      </p:pic>
      <p:sp>
        <p:nvSpPr>
          <p:cNvPr id="24" name="TextBox 23"/>
          <p:cNvSpPr txBox="1"/>
          <p:nvPr/>
        </p:nvSpPr>
        <p:spPr>
          <a:xfrm>
            <a:off x="155611" y="6027003"/>
            <a:ext cx="8628044" cy="1200328"/>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				He may look like this on the outside.</a:t>
            </a:r>
          </a:p>
          <a:p>
            <a:r>
              <a:rPr lang="en-US" sz="2400" i="1" dirty="0" smtClean="0">
                <a:solidFill>
                  <a:schemeClr val="tx2">
                    <a:lumMod val="20000"/>
                    <a:lumOff val="80000"/>
                  </a:schemeClr>
                </a:solidFill>
                <a:latin typeface="Arial Rounded MT Bold"/>
              </a:rPr>
              <a:t>       But he must be a monster on the inside. Revelation 13 </a:t>
            </a:r>
          </a:p>
          <a:p>
            <a:endParaRPr lang="en-US" sz="2400" i="1" dirty="0">
              <a:solidFill>
                <a:schemeClr val="tx2">
                  <a:lumMod val="20000"/>
                  <a:lumOff val="80000"/>
                </a:schemeClr>
              </a:solidFill>
              <a:latin typeface="Arial Rounded MT Bold"/>
            </a:endParaRPr>
          </a:p>
        </p:txBody>
      </p:sp>
      <p:pic>
        <p:nvPicPr>
          <p:cNvPr id="26" name="Picture 25" descr="Screen shot 2021-01-11 at 8.25.37 PM.png"/>
          <p:cNvPicPr>
            <a:picLocks noChangeAspect="1"/>
          </p:cNvPicPr>
          <p:nvPr/>
        </p:nvPicPr>
        <p:blipFill>
          <a:blip r:embed="rId4"/>
          <a:stretch>
            <a:fillRect/>
          </a:stretch>
        </p:blipFill>
        <p:spPr>
          <a:xfrm>
            <a:off x="560388" y="2557463"/>
            <a:ext cx="3517900" cy="2946400"/>
          </a:xfrm>
          <a:prstGeom prst="rect">
            <a:avLst/>
          </a:prstGeom>
        </p:spPr>
      </p:pic>
      <p:sp>
        <p:nvSpPr>
          <p:cNvPr id="27" name="TextBox 26"/>
          <p:cNvSpPr txBox="1"/>
          <p:nvPr/>
        </p:nvSpPr>
        <p:spPr>
          <a:xfrm>
            <a:off x="851233" y="5168325"/>
            <a:ext cx="3041739" cy="461665"/>
          </a:xfrm>
          <a:prstGeom prst="rect">
            <a:avLst/>
          </a:prstGeom>
          <a:noFill/>
        </p:spPr>
        <p:txBody>
          <a:bodyPr wrap="square" rtlCol="0">
            <a:spAutoFit/>
          </a:bodyPr>
          <a:lstStyle/>
          <a:p>
            <a:r>
              <a:rPr lang="en-US" sz="2400" i="1" dirty="0" smtClean="0">
                <a:solidFill>
                  <a:schemeClr val="bg1"/>
                </a:solidFill>
                <a:latin typeface="Arial Rounded MT Bold"/>
              </a:rPr>
              <a:t>The New Nimrod?</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anim calcmode="discrete" valueType="clr">
                                      <p:cBhvr override="childStyle">
                                        <p:cTn id="7"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
                                        </p:tgtEl>
                                        <p:attrNameLst>
                                          <p:attrName>fillcolor</p:attrName>
                                        </p:attrNameLst>
                                      </p:cBhvr>
                                      <p:tavLst>
                                        <p:tav tm="0">
                                          <p:val>
                                            <p:clrVal>
                                              <a:schemeClr val="accent2"/>
                                            </p:clrVal>
                                          </p:val>
                                        </p:tav>
                                        <p:tav tm="50000">
                                          <p:val>
                                            <p:clrVal>
                                              <a:schemeClr val="hlink"/>
                                            </p:clrVal>
                                          </p:val>
                                        </p:tav>
                                      </p:tavLst>
                                    </p:anim>
                                    <p:set>
                                      <p:cBhvr>
                                        <p:cTn id="9" dur="80"/>
                                        <p:tgtEl>
                                          <p:spTgt spid="2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anim calcmode="lin" valueType="num">
                                      <p:cBhvr>
                                        <p:cTn id="15" dur="2000" fill="hold"/>
                                        <p:tgtEl>
                                          <p:spTgt spid="20"/>
                                        </p:tgtEl>
                                        <p:attrNameLst>
                                          <p:attrName>style.rotation</p:attrName>
                                        </p:attrNameLst>
                                      </p:cBhvr>
                                      <p:tavLst>
                                        <p:tav tm="0">
                                          <p:val>
                                            <p:fltVal val="720"/>
                                          </p:val>
                                        </p:tav>
                                        <p:tav tm="100000">
                                          <p:val>
                                            <p:fltVal val="0"/>
                                          </p:val>
                                        </p:tav>
                                      </p:tavLst>
                                    </p:anim>
                                    <p:anim calcmode="lin" valueType="num">
                                      <p:cBhvr>
                                        <p:cTn id="16" dur="2000" fill="hold"/>
                                        <p:tgtEl>
                                          <p:spTgt spid="20"/>
                                        </p:tgtEl>
                                        <p:attrNameLst>
                                          <p:attrName>ppt_h</p:attrName>
                                        </p:attrNameLst>
                                      </p:cBhvr>
                                      <p:tavLst>
                                        <p:tav tm="0">
                                          <p:val>
                                            <p:fltVal val="0"/>
                                          </p:val>
                                        </p:tav>
                                        <p:tav tm="100000">
                                          <p:val>
                                            <p:strVal val="#ppt_h"/>
                                          </p:val>
                                        </p:tav>
                                      </p:tavLst>
                                    </p:anim>
                                    <p:anim calcmode="lin" valueType="num">
                                      <p:cBhvr>
                                        <p:cTn id="17" dur="2000" fill="hold"/>
                                        <p:tgtEl>
                                          <p:spTgt spid="2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Lying Wonders Coming Upon the World</a:t>
            </a:r>
            <a:endParaRPr lang="en-US" sz="2400" b="1" i="1" dirty="0">
              <a:solidFill>
                <a:srgbClr val="FFFF00"/>
              </a:solidFill>
              <a:latin typeface="Arial Rounded MT Bold"/>
            </a:endParaRPr>
          </a:p>
        </p:txBody>
      </p:sp>
      <p:sp>
        <p:nvSpPr>
          <p:cNvPr id="38" name="TextBox 37"/>
          <p:cNvSpPr txBox="1"/>
          <p:nvPr/>
        </p:nvSpPr>
        <p:spPr>
          <a:xfrm>
            <a:off x="552195" y="923330"/>
            <a:ext cx="7730439" cy="1631216"/>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a:t>
            </a:r>
            <a:r>
              <a:rPr lang="en-US" sz="2000" i="1" dirty="0" smtClean="0">
                <a:solidFill>
                  <a:srgbClr val="FFFF00"/>
                </a:solidFill>
                <a:latin typeface="Arial Rounded MT Bold"/>
              </a:rPr>
              <a:t>For the mystery of iniquity is already at work</a:t>
            </a:r>
            <a:r>
              <a:rPr lang="en-US" sz="2000" i="1" dirty="0" smtClean="0">
                <a:solidFill>
                  <a:schemeClr val="tx2">
                    <a:lumMod val="20000"/>
                    <a:lumOff val="80000"/>
                  </a:schemeClr>
                </a:solidFill>
                <a:latin typeface="Arial Rounded MT Bold"/>
              </a:rPr>
              <a:t>; only he who now restrains will do so until he is taken out of the way.  And then that lawless one will be reveled whom the Lord will slay with the breath of His mouth and bring to an end by the appearance of His coming;</a:t>
            </a:r>
            <a:endParaRPr lang="en-US" sz="2000" i="1" dirty="0">
              <a:solidFill>
                <a:schemeClr val="tx2">
                  <a:lumMod val="20000"/>
                  <a:lumOff val="80000"/>
                </a:schemeClr>
              </a:solidFill>
              <a:latin typeface="Arial Rounded MT Bold"/>
            </a:endParaRPr>
          </a:p>
        </p:txBody>
      </p:sp>
      <p:sp>
        <p:nvSpPr>
          <p:cNvPr id="39" name="TextBox 38"/>
          <p:cNvSpPr txBox="1"/>
          <p:nvPr/>
        </p:nvSpPr>
        <p:spPr>
          <a:xfrm>
            <a:off x="552195" y="2450942"/>
            <a:ext cx="7730439" cy="1631216"/>
          </a:xfrm>
          <a:prstGeom prst="rect">
            <a:avLst/>
          </a:prstGeom>
          <a:noFill/>
        </p:spPr>
        <p:txBody>
          <a:bodyPr wrap="square" rtlCol="0">
            <a:spAutoFit/>
          </a:bodyPr>
          <a:lstStyle/>
          <a:p>
            <a:r>
              <a:rPr lang="en-US" sz="2000" i="1" dirty="0" smtClean="0">
                <a:solidFill>
                  <a:schemeClr val="bg1"/>
                </a:solidFill>
                <a:latin typeface="Arial Rounded MT Bold"/>
              </a:rPr>
              <a:t>that is, </a:t>
            </a:r>
            <a:r>
              <a:rPr lang="en-US" sz="2000" i="1" dirty="0" smtClean="0">
                <a:solidFill>
                  <a:schemeClr val="accent6">
                    <a:lumMod val="40000"/>
                    <a:lumOff val="60000"/>
                  </a:schemeClr>
                </a:solidFill>
                <a:latin typeface="Arial Rounded MT Bold"/>
              </a:rPr>
              <a:t>the one whose coming is in accord with the activity of Satan</a:t>
            </a:r>
            <a:r>
              <a:rPr lang="en-US" sz="2000" i="1" dirty="0" smtClean="0">
                <a:solidFill>
                  <a:schemeClr val="bg1"/>
                </a:solidFill>
                <a:latin typeface="Arial Rounded MT Bold"/>
              </a:rPr>
              <a:t>, with all power and signs and false wonders, and with all the deception of wickedness for those who perish, because they did not receive the love of the truth so as to be saved.”                                                    2 These. 2:7-10</a:t>
            </a:r>
            <a:endParaRPr lang="en-US" sz="2000" i="1" dirty="0">
              <a:solidFill>
                <a:schemeClr val="bg1"/>
              </a:solidFill>
              <a:latin typeface="Arial Rounded MT Bold"/>
            </a:endParaRPr>
          </a:p>
        </p:txBody>
      </p:sp>
      <p:sp>
        <p:nvSpPr>
          <p:cNvPr id="29" name="TextBox 28"/>
          <p:cNvSpPr txBox="1"/>
          <p:nvPr/>
        </p:nvSpPr>
        <p:spPr>
          <a:xfrm>
            <a:off x="552195" y="4696089"/>
            <a:ext cx="7747755" cy="1754327"/>
          </a:xfrm>
          <a:prstGeom prst="rect">
            <a:avLst/>
          </a:prstGeom>
          <a:noFill/>
        </p:spPr>
        <p:txBody>
          <a:bodyPr wrap="square" rtlCol="0">
            <a:spAutoFit/>
          </a:bodyPr>
          <a:lstStyle/>
          <a:p>
            <a:r>
              <a:rPr lang="en-US" i="1" dirty="0" smtClean="0">
                <a:solidFill>
                  <a:srgbClr val="FFFF00"/>
                </a:solidFill>
                <a:latin typeface="Arial Rounded MT Bold"/>
              </a:rPr>
              <a:t>“And </a:t>
            </a:r>
            <a:r>
              <a:rPr lang="en-US" i="1" dirty="0" smtClean="0">
                <a:solidFill>
                  <a:schemeClr val="tx2">
                    <a:lumMod val="20000"/>
                    <a:lumOff val="80000"/>
                  </a:schemeClr>
                </a:solidFill>
                <a:latin typeface="Arial Rounded MT Bold"/>
              </a:rPr>
              <a:t>there will be signs in sun and moon and stars</a:t>
            </a:r>
            <a:r>
              <a:rPr lang="en-US" i="1" dirty="0" smtClean="0">
                <a:solidFill>
                  <a:srgbClr val="FFFF00"/>
                </a:solidFill>
                <a:latin typeface="Arial Rounded MT Bold"/>
              </a:rPr>
              <a:t>, and upon the earth dismay among nations, in perplexity at the roaring of the sea and the waves , men fainting from fear and the expectation of the things which are coming upon the world; for the powers of the heavens will be shaken.”  Luke 21:25</a:t>
            </a:r>
          </a:p>
          <a:p>
            <a:endParaRPr lang="en-US" dirty="0"/>
          </a:p>
        </p:txBody>
      </p:sp>
      <p:sp>
        <p:nvSpPr>
          <p:cNvPr id="37" name="TextBox 36"/>
          <p:cNvSpPr txBox="1"/>
          <p:nvPr/>
        </p:nvSpPr>
        <p:spPr>
          <a:xfrm>
            <a:off x="1918652" y="3880481"/>
            <a:ext cx="5256027" cy="584776"/>
          </a:xfrm>
          <a:prstGeom prst="rect">
            <a:avLst/>
          </a:prstGeom>
          <a:noFill/>
        </p:spPr>
        <p:txBody>
          <a:bodyPr wrap="square" rtlCol="0">
            <a:spAutoFit/>
          </a:bodyPr>
          <a:lstStyle/>
          <a:p>
            <a:r>
              <a:rPr lang="en-US" sz="3200" b="1" i="1" dirty="0" smtClean="0">
                <a:solidFill>
                  <a:schemeClr val="accent6">
                    <a:lumMod val="40000"/>
                    <a:lumOff val="60000"/>
                  </a:schemeClr>
                </a:solidFill>
                <a:latin typeface="Arial Rounded MT Bold"/>
              </a:rPr>
              <a:t>             Anti-Christ</a:t>
            </a:r>
            <a:endParaRPr lang="en-US" sz="3200" b="1" i="1" dirty="0">
              <a:solidFill>
                <a:schemeClr val="accent6">
                  <a:lumMod val="40000"/>
                  <a:lumOff val="60000"/>
                </a:schemeClr>
              </a:solidFill>
              <a:latin typeface="Arial Rounded MT Bold"/>
            </a:endParaRPr>
          </a:p>
        </p:txBody>
      </p:sp>
      <p:pic>
        <p:nvPicPr>
          <p:cNvPr id="40" name="Picture 39" descr="Screen shot 2021-01-13 at 11.52.52 PM.png"/>
          <p:cNvPicPr>
            <a:picLocks noChangeAspect="1"/>
          </p:cNvPicPr>
          <p:nvPr/>
        </p:nvPicPr>
        <p:blipFill>
          <a:blip r:embed="rId3"/>
          <a:stretch>
            <a:fillRect/>
          </a:stretch>
        </p:blipFill>
        <p:spPr>
          <a:xfrm>
            <a:off x="7587441" y="5629990"/>
            <a:ext cx="1390386" cy="9411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300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3000"/>
                                        <p:tgtEl>
                                          <p:spTgt spid="38"/>
                                        </p:tgtEl>
                                      </p:cBhvr>
                                    </p:animEffect>
                                  </p:childTnLst>
                                </p:cTn>
                              </p:par>
                              <p:par>
                                <p:cTn id="13" presetID="55" presetClass="entr" presetSubtype="0" fill="hold" grpId="0" nodeType="withEffect">
                                  <p:stCondLst>
                                    <p:cond delay="13000"/>
                                  </p:stCondLst>
                                  <p:childTnLst>
                                    <p:set>
                                      <p:cBhvr>
                                        <p:cTn id="14" dur="1" fill="hold">
                                          <p:stCondLst>
                                            <p:cond delay="0"/>
                                          </p:stCondLst>
                                        </p:cTn>
                                        <p:tgtEl>
                                          <p:spTgt spid="39"/>
                                        </p:tgtEl>
                                        <p:attrNameLst>
                                          <p:attrName>style.visibility</p:attrName>
                                        </p:attrNameLst>
                                      </p:cBhvr>
                                      <p:to>
                                        <p:strVal val="visible"/>
                                      </p:to>
                                    </p:set>
                                    <p:anim calcmode="lin" valueType="num">
                                      <p:cBhvr>
                                        <p:cTn id="15" dur="2000" fill="hold"/>
                                        <p:tgtEl>
                                          <p:spTgt spid="39"/>
                                        </p:tgtEl>
                                        <p:attrNameLst>
                                          <p:attrName>ppt_w</p:attrName>
                                        </p:attrNameLst>
                                      </p:cBhvr>
                                      <p:tavLst>
                                        <p:tav tm="0">
                                          <p:val>
                                            <p:strVal val="#ppt_w*0.70"/>
                                          </p:val>
                                        </p:tav>
                                        <p:tav tm="100000">
                                          <p:val>
                                            <p:strVal val="#ppt_w"/>
                                          </p:val>
                                        </p:tav>
                                      </p:tavLst>
                                    </p:anim>
                                    <p:anim calcmode="lin" valueType="num">
                                      <p:cBhvr>
                                        <p:cTn id="16" dur="2000" fill="hold"/>
                                        <p:tgtEl>
                                          <p:spTgt spid="39"/>
                                        </p:tgtEl>
                                        <p:attrNameLst>
                                          <p:attrName>ppt_h</p:attrName>
                                        </p:attrNameLst>
                                      </p:cBhvr>
                                      <p:tavLst>
                                        <p:tav tm="0">
                                          <p:val>
                                            <p:strVal val="#ppt_h"/>
                                          </p:val>
                                        </p:tav>
                                        <p:tav tm="100000">
                                          <p:val>
                                            <p:strVal val="#ppt_h"/>
                                          </p:val>
                                        </p:tav>
                                      </p:tavLst>
                                    </p:anim>
                                    <p:animEffect transition="in" filter="fade">
                                      <p:cBhvr>
                                        <p:cTn id="17" dur="2000"/>
                                        <p:tgtEl>
                                          <p:spTgt spid="39"/>
                                        </p:tgtEl>
                                      </p:cBhvr>
                                    </p:animEffect>
                                  </p:childTnLst>
                                </p:cTn>
                              </p:par>
                              <p:par>
                                <p:cTn id="18" presetID="15" presetClass="entr" presetSubtype="0" fill="hold" grpId="0" nodeType="withEffect">
                                  <p:stCondLst>
                                    <p:cond delay="2000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p:bldP spid="39" grpId="0"/>
      <p:bldP spid="29" grpId="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4" name="TextBox 33"/>
          <p:cNvSpPr txBox="1"/>
          <p:nvPr/>
        </p:nvSpPr>
        <p:spPr>
          <a:xfrm>
            <a:off x="289904" y="289920"/>
            <a:ext cx="8338140"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44" name="TextBox 43"/>
          <p:cNvSpPr txBox="1"/>
          <p:nvPr/>
        </p:nvSpPr>
        <p:spPr>
          <a:xfrm>
            <a:off x="1601365" y="5780575"/>
            <a:ext cx="590848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2" name="TextBox 21"/>
          <p:cNvSpPr txBox="1"/>
          <p:nvPr/>
        </p:nvSpPr>
        <p:spPr>
          <a:xfrm>
            <a:off x="289901" y="289920"/>
            <a:ext cx="8600755" cy="1815882"/>
          </a:xfrm>
          <a:prstGeom prst="rect">
            <a:avLst/>
          </a:prstGeom>
          <a:noFill/>
        </p:spPr>
        <p:txBody>
          <a:bodyPr wrap="square" rtlCol="0">
            <a:spAutoFit/>
          </a:bodyPr>
          <a:lstStyle/>
          <a:p>
            <a:r>
              <a:rPr lang="en-US" sz="2800" b="1" i="1" dirty="0" smtClean="0">
                <a:solidFill>
                  <a:srgbClr val="FFFF00"/>
                </a:solidFill>
                <a:latin typeface="Arial Rounded MT Bold"/>
              </a:rPr>
              <a:t>And he causes all, the small and the great, and the rich and the poor, and the free men and the slaves, to be given a mark on their right hand, or on their forehead, </a:t>
            </a:r>
            <a:endParaRPr lang="en-US" sz="2800" b="1" i="1" dirty="0">
              <a:solidFill>
                <a:srgbClr val="FFFF00"/>
              </a:solidFill>
              <a:latin typeface="Arial Rounded MT Bold"/>
            </a:endParaRPr>
          </a:p>
        </p:txBody>
      </p:sp>
      <p:pic>
        <p:nvPicPr>
          <p:cNvPr id="20" name="Picture 19" descr="Screen shot 2021-01-10 at 10.15.08 PM.png"/>
          <p:cNvPicPr>
            <a:picLocks noChangeAspect="1"/>
          </p:cNvPicPr>
          <p:nvPr/>
        </p:nvPicPr>
        <p:blipFill>
          <a:blip r:embed="rId3"/>
          <a:stretch>
            <a:fillRect/>
          </a:stretch>
        </p:blipFill>
        <p:spPr>
          <a:xfrm>
            <a:off x="1" y="-7938"/>
            <a:ext cx="9144000" cy="68659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anim calcmode="discrete" valueType="clr">
                                      <p:cBhvr override="childStyle">
                                        <p:cTn id="7"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
                                        </p:tgtEl>
                                        <p:attrNameLst>
                                          <p:attrName>fillcolor</p:attrName>
                                        </p:attrNameLst>
                                      </p:cBhvr>
                                      <p:tavLst>
                                        <p:tav tm="0">
                                          <p:val>
                                            <p:clrVal>
                                              <a:schemeClr val="accent2"/>
                                            </p:clrVal>
                                          </p:val>
                                        </p:tav>
                                        <p:tav tm="50000">
                                          <p:val>
                                            <p:clrVal>
                                              <a:schemeClr val="hlink"/>
                                            </p:clrVal>
                                          </p:val>
                                        </p:tav>
                                      </p:tavLst>
                                    </p:anim>
                                    <p:set>
                                      <p:cBhvr>
                                        <p:cTn id="9" dur="80"/>
                                        <p:tgtEl>
                                          <p:spTgt spid="22"/>
                                        </p:tgtEl>
                                        <p:attrNameLst>
                                          <p:attrName>fill.type</p:attrName>
                                        </p:attrNameLst>
                                      </p:cBhvr>
                                      <p:to>
                                        <p:strVal val="solid"/>
                                      </p:to>
                                    </p:set>
                                  </p:childTnLst>
                                </p:cTn>
                              </p:par>
                              <p:par>
                                <p:cTn id="10" presetID="9" presetClass="entr" presetSubtype="0" fill="hold" nodeType="withEffect">
                                  <p:stCondLst>
                                    <p:cond delay="600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12" name="TextBox 11"/>
          <p:cNvSpPr txBox="1"/>
          <p:nvPr/>
        </p:nvSpPr>
        <p:spPr>
          <a:xfrm>
            <a:off x="289902" y="2804885"/>
            <a:ext cx="8338141" cy="400110"/>
          </a:xfrm>
          <a:prstGeom prst="rect">
            <a:avLst/>
          </a:prstGeom>
          <a:noFill/>
        </p:spPr>
        <p:txBody>
          <a:bodyPr wrap="square" rtlCol="0">
            <a:spAutoFit/>
          </a:bodyPr>
          <a:lstStyle/>
          <a:p>
            <a:endParaRPr lang="en-US" sz="2000" b="1" i="1" dirty="0">
              <a:solidFill>
                <a:schemeClr val="bg1"/>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4" name="TextBox 33"/>
          <p:cNvSpPr txBox="1"/>
          <p:nvPr/>
        </p:nvSpPr>
        <p:spPr>
          <a:xfrm>
            <a:off x="289904" y="289920"/>
            <a:ext cx="8338140"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44" name="TextBox 43"/>
          <p:cNvSpPr txBox="1"/>
          <p:nvPr/>
        </p:nvSpPr>
        <p:spPr>
          <a:xfrm>
            <a:off x="1601365" y="5780575"/>
            <a:ext cx="590848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2" name="TextBox 21"/>
          <p:cNvSpPr txBox="1"/>
          <p:nvPr/>
        </p:nvSpPr>
        <p:spPr>
          <a:xfrm>
            <a:off x="289901" y="289920"/>
            <a:ext cx="8600755" cy="1815882"/>
          </a:xfrm>
          <a:prstGeom prst="rect">
            <a:avLst/>
          </a:prstGeom>
          <a:noFill/>
        </p:spPr>
        <p:txBody>
          <a:bodyPr wrap="square" rtlCol="0">
            <a:spAutoFit/>
          </a:bodyPr>
          <a:lstStyle/>
          <a:p>
            <a:r>
              <a:rPr lang="en-US" sz="2800" b="1" i="1" dirty="0" smtClean="0">
                <a:solidFill>
                  <a:srgbClr val="FFFF00"/>
                </a:solidFill>
                <a:latin typeface="Arial Rounded MT Bold"/>
              </a:rPr>
              <a:t>And he causes all, the small and the great, and the rich and the poor, and the free men and the slaves, to be given a mark on their right hand, or on their forehead, </a:t>
            </a:r>
            <a:endParaRPr lang="en-US" sz="2800" b="1" i="1" dirty="0">
              <a:solidFill>
                <a:srgbClr val="FFFF00"/>
              </a:solidFill>
              <a:latin typeface="Arial Rounded MT Bold"/>
            </a:endParaRPr>
          </a:p>
        </p:txBody>
      </p:sp>
      <p:pic>
        <p:nvPicPr>
          <p:cNvPr id="20" name="Picture 19" descr="Screen shot 2021-01-10 at 10.15.08 PM.png"/>
          <p:cNvPicPr>
            <a:picLocks noChangeAspect="1"/>
          </p:cNvPicPr>
          <p:nvPr/>
        </p:nvPicPr>
        <p:blipFill>
          <a:blip r:embed="rId3"/>
          <a:stretch>
            <a:fillRect/>
          </a:stretch>
        </p:blipFill>
        <p:spPr>
          <a:xfrm>
            <a:off x="1" y="-7938"/>
            <a:ext cx="9144000" cy="6865938"/>
          </a:xfrm>
          <a:prstGeom prst="rect">
            <a:avLst/>
          </a:prstGeom>
        </p:spPr>
      </p:pic>
      <p:sp>
        <p:nvSpPr>
          <p:cNvPr id="23" name="TextBox 22"/>
          <p:cNvSpPr txBox="1"/>
          <p:nvPr/>
        </p:nvSpPr>
        <p:spPr>
          <a:xfrm>
            <a:off x="289901" y="5168325"/>
            <a:ext cx="8600755" cy="1569660"/>
          </a:xfrm>
          <a:prstGeom prst="rect">
            <a:avLst/>
          </a:prstGeom>
          <a:noFill/>
        </p:spPr>
        <p:txBody>
          <a:bodyPr wrap="square" rtlCol="0">
            <a:spAutoFit/>
          </a:bodyPr>
          <a:lstStyle/>
          <a:p>
            <a:r>
              <a:rPr lang="en-US" sz="2400" b="1" i="1" dirty="0" smtClean="0">
                <a:latin typeface="Arial Rounded MT Bold"/>
              </a:rPr>
              <a:t>and he provides that no one should be able to buy or to sell, except to one who has the mark, either the name of the beast or the number of his name….his number is six hundred and sixty-six.”                                       Revelation 13</a:t>
            </a:r>
            <a:endParaRPr lang="en-US" sz="2400" b="1" i="1" dirty="0">
              <a:latin typeface="Arial Rounded MT Bold"/>
            </a:endParaRPr>
          </a:p>
        </p:txBody>
      </p:sp>
      <p:sp>
        <p:nvSpPr>
          <p:cNvPr id="24" name="TextBox 23"/>
          <p:cNvSpPr txBox="1"/>
          <p:nvPr/>
        </p:nvSpPr>
        <p:spPr>
          <a:xfrm>
            <a:off x="3702189" y="2422080"/>
            <a:ext cx="594512" cy="523220"/>
          </a:xfrm>
          <a:prstGeom prst="rect">
            <a:avLst/>
          </a:prstGeom>
          <a:noFill/>
        </p:spPr>
        <p:txBody>
          <a:bodyPr wrap="square" rtlCol="0">
            <a:spAutoFit/>
          </a:bodyPr>
          <a:lstStyle/>
          <a:p>
            <a:r>
              <a:rPr lang="en-US" sz="2800" dirty="0" smtClean="0">
                <a:solidFill>
                  <a:srgbClr val="1AE548"/>
                </a:solidFill>
                <a:latin typeface="Arial Rounded MT Bold"/>
              </a:rPr>
              <a:t>6</a:t>
            </a:r>
            <a:endParaRPr lang="en-US" sz="2800" dirty="0">
              <a:solidFill>
                <a:srgbClr val="1AE548"/>
              </a:solidFill>
              <a:latin typeface="Arial Rounded MT Bold"/>
            </a:endParaRPr>
          </a:p>
        </p:txBody>
      </p:sp>
      <p:sp>
        <p:nvSpPr>
          <p:cNvPr id="26" name="TextBox 25"/>
          <p:cNvSpPr txBox="1"/>
          <p:nvPr/>
        </p:nvSpPr>
        <p:spPr>
          <a:xfrm>
            <a:off x="6198386" y="2312870"/>
            <a:ext cx="594512" cy="523220"/>
          </a:xfrm>
          <a:prstGeom prst="rect">
            <a:avLst/>
          </a:prstGeom>
          <a:noFill/>
        </p:spPr>
        <p:txBody>
          <a:bodyPr wrap="square" rtlCol="0">
            <a:spAutoFit/>
          </a:bodyPr>
          <a:lstStyle/>
          <a:p>
            <a:r>
              <a:rPr lang="en-US" sz="2800" dirty="0" smtClean="0">
                <a:solidFill>
                  <a:srgbClr val="1AE548"/>
                </a:solidFill>
                <a:latin typeface="Arial Rounded MT Bold"/>
              </a:rPr>
              <a:t>6</a:t>
            </a:r>
            <a:endParaRPr lang="en-US" sz="2800" dirty="0">
              <a:solidFill>
                <a:srgbClr val="1AE548"/>
              </a:solidFill>
              <a:latin typeface="Arial Rounded MT Bold"/>
            </a:endParaRPr>
          </a:p>
        </p:txBody>
      </p:sp>
      <p:sp>
        <p:nvSpPr>
          <p:cNvPr id="27" name="TextBox 26"/>
          <p:cNvSpPr txBox="1"/>
          <p:nvPr/>
        </p:nvSpPr>
        <p:spPr>
          <a:xfrm>
            <a:off x="7655303" y="1898860"/>
            <a:ext cx="1254661" cy="523220"/>
          </a:xfrm>
          <a:prstGeom prst="rect">
            <a:avLst/>
          </a:prstGeom>
          <a:noFill/>
        </p:spPr>
        <p:txBody>
          <a:bodyPr wrap="square" rtlCol="0">
            <a:spAutoFit/>
          </a:bodyPr>
          <a:lstStyle/>
          <a:p>
            <a:r>
              <a:rPr lang="en-US" sz="2800" dirty="0" smtClean="0">
                <a:solidFill>
                  <a:srgbClr val="1AE548"/>
                </a:solidFill>
                <a:latin typeface="Arial Rounded MT Bold"/>
              </a:rPr>
              <a:t>   6 </a:t>
            </a:r>
            <a:endParaRPr lang="en-US" sz="2800" dirty="0">
              <a:solidFill>
                <a:srgbClr val="1AE548"/>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5" name="TextBox 4"/>
          <p:cNvSpPr txBox="1"/>
          <p:nvPr/>
        </p:nvSpPr>
        <p:spPr>
          <a:xfrm>
            <a:off x="283744" y="283709"/>
            <a:ext cx="8106982" cy="1754327"/>
          </a:xfrm>
          <a:prstGeom prst="rect">
            <a:avLst/>
          </a:prstGeom>
          <a:noFill/>
        </p:spPr>
        <p:txBody>
          <a:bodyPr wrap="square" rtlCol="0">
            <a:spAutoFit/>
          </a:bodyPr>
          <a:lstStyle/>
          <a:p>
            <a:r>
              <a:rPr lang="en-US" sz="2800" i="1" dirty="0" smtClean="0">
                <a:solidFill>
                  <a:srgbClr val="FFFF00"/>
                </a:solidFill>
                <a:latin typeface="Arial Rounded MT Bold"/>
              </a:rPr>
              <a:t> </a:t>
            </a:r>
            <a:r>
              <a:rPr lang="en-US" sz="2400" i="1" dirty="0" smtClean="0">
                <a:solidFill>
                  <a:srgbClr val="FFFF00"/>
                </a:solidFill>
                <a:latin typeface="Arial Rounded MT Bold"/>
              </a:rPr>
              <a:t>Paul, who wrote much of the Bible, under the power of the Holy Spirit, reveals 8 mysteries the Bible  explains.</a:t>
            </a:r>
            <a:r>
              <a:rPr lang="en-US" sz="2800" i="1" dirty="0" smtClean="0">
                <a:solidFill>
                  <a:srgbClr val="FFFF00"/>
                </a:solidFill>
                <a:latin typeface="Arial Rounded MT Bold"/>
              </a:rPr>
              <a:t>.  Tonight we deal with the last …the 			8</a:t>
            </a:r>
            <a:r>
              <a:rPr lang="en-US" sz="2800" i="1" baseline="30000" dirty="0" smtClean="0">
                <a:solidFill>
                  <a:srgbClr val="FFFF00"/>
                </a:solidFill>
                <a:latin typeface="Arial Rounded MT Bold"/>
              </a:rPr>
              <a:t>th</a:t>
            </a:r>
            <a:r>
              <a:rPr lang="en-US" sz="2800" i="1" dirty="0" smtClean="0">
                <a:solidFill>
                  <a:srgbClr val="FFFF00"/>
                </a:solidFill>
                <a:latin typeface="Arial Rounded MT Bold"/>
              </a:rPr>
              <a:t> Mystery of the Bible.</a:t>
            </a:r>
            <a:endParaRPr lang="en-US" sz="2800" i="1" dirty="0">
              <a:solidFill>
                <a:srgbClr val="FFFF00"/>
              </a:solidFill>
              <a:latin typeface="Arial Rounded MT Bold"/>
            </a:endParaRPr>
          </a:p>
        </p:txBody>
      </p:sp>
      <p:sp>
        <p:nvSpPr>
          <p:cNvPr id="8" name="TextBox 7"/>
          <p:cNvSpPr txBox="1"/>
          <p:nvPr/>
        </p:nvSpPr>
        <p:spPr>
          <a:xfrm>
            <a:off x="486420" y="3588093"/>
            <a:ext cx="8225208" cy="461665"/>
          </a:xfrm>
          <a:prstGeom prst="rect">
            <a:avLst/>
          </a:prstGeom>
          <a:noFill/>
        </p:spPr>
        <p:txBody>
          <a:bodyPr wrap="square" rtlCol="0">
            <a:spAutoFit/>
          </a:bodyPr>
          <a:lstStyle/>
          <a:p>
            <a:endParaRPr lang="en-US" sz="2400" i="1" dirty="0">
              <a:solidFill>
                <a:schemeClr val="tx2">
                  <a:lumMod val="20000"/>
                  <a:lumOff val="80000"/>
                </a:schemeClr>
              </a:solidFill>
              <a:latin typeface="Arial Rounded MT Bold"/>
            </a:endParaRPr>
          </a:p>
        </p:txBody>
      </p:sp>
      <p:sp>
        <p:nvSpPr>
          <p:cNvPr id="6" name="TextBox 5"/>
          <p:cNvSpPr txBox="1"/>
          <p:nvPr/>
        </p:nvSpPr>
        <p:spPr>
          <a:xfrm>
            <a:off x="851233" y="2053516"/>
            <a:ext cx="7539493" cy="461665"/>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1. The Mystery of Israel (Chosen Servant)</a:t>
            </a:r>
            <a:endParaRPr lang="en-US" sz="2400" i="1" dirty="0">
              <a:solidFill>
                <a:schemeClr val="tx2">
                  <a:lumMod val="20000"/>
                  <a:lumOff val="80000"/>
                </a:schemeClr>
              </a:solidFill>
              <a:latin typeface="Arial Rounded MT Bold"/>
            </a:endParaRPr>
          </a:p>
        </p:txBody>
      </p:sp>
      <p:sp>
        <p:nvSpPr>
          <p:cNvPr id="7" name="TextBox 6"/>
          <p:cNvSpPr txBox="1"/>
          <p:nvPr/>
        </p:nvSpPr>
        <p:spPr>
          <a:xfrm>
            <a:off x="851233" y="2603208"/>
            <a:ext cx="7539493" cy="461665"/>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2. The Mystery of His Will</a:t>
            </a:r>
            <a:endParaRPr lang="en-US" sz="2400" i="1" dirty="0">
              <a:solidFill>
                <a:schemeClr val="tx2">
                  <a:lumMod val="20000"/>
                  <a:lumOff val="80000"/>
                </a:schemeClr>
              </a:solidFill>
              <a:latin typeface="Arial Rounded MT Bold"/>
            </a:endParaRPr>
          </a:p>
        </p:txBody>
      </p:sp>
      <p:sp>
        <p:nvSpPr>
          <p:cNvPr id="10" name="TextBox 9"/>
          <p:cNvSpPr txBox="1"/>
          <p:nvPr/>
        </p:nvSpPr>
        <p:spPr>
          <a:xfrm>
            <a:off x="851233" y="3126428"/>
            <a:ext cx="7539493" cy="461665"/>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3. The Mystery of Faith</a:t>
            </a:r>
            <a:endParaRPr lang="en-US" sz="2400" i="1" dirty="0">
              <a:solidFill>
                <a:schemeClr val="tx2">
                  <a:lumMod val="20000"/>
                  <a:lumOff val="80000"/>
                </a:schemeClr>
              </a:solidFill>
              <a:latin typeface="Arial Rounded MT Bold"/>
            </a:endParaRPr>
          </a:p>
        </p:txBody>
      </p:sp>
      <p:sp>
        <p:nvSpPr>
          <p:cNvPr id="11" name="TextBox 10"/>
          <p:cNvSpPr txBox="1"/>
          <p:nvPr/>
        </p:nvSpPr>
        <p:spPr>
          <a:xfrm>
            <a:off x="851233" y="3818925"/>
            <a:ext cx="7539493" cy="461665"/>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4. The Mystery of the Kingdom</a:t>
            </a:r>
            <a:endParaRPr lang="en-US" sz="2400" i="1" dirty="0">
              <a:solidFill>
                <a:schemeClr val="tx2">
                  <a:lumMod val="20000"/>
                  <a:lumOff val="80000"/>
                </a:schemeClr>
              </a:solidFill>
              <a:latin typeface="Arial Rounded MT Bold"/>
            </a:endParaRPr>
          </a:p>
        </p:txBody>
      </p:sp>
      <p:sp>
        <p:nvSpPr>
          <p:cNvPr id="12" name="TextBox 11"/>
          <p:cNvSpPr txBox="1"/>
          <p:nvPr/>
        </p:nvSpPr>
        <p:spPr>
          <a:xfrm>
            <a:off x="851233" y="4484148"/>
            <a:ext cx="7539493" cy="461665"/>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5. The Mystery of the Church</a:t>
            </a:r>
            <a:endParaRPr lang="en-US" sz="2400" i="1" dirty="0">
              <a:solidFill>
                <a:schemeClr val="tx2">
                  <a:lumMod val="20000"/>
                  <a:lumOff val="80000"/>
                </a:schemeClr>
              </a:solidFill>
              <a:latin typeface="Arial Rounded MT Bold"/>
            </a:endParaRPr>
          </a:p>
        </p:txBody>
      </p:sp>
      <p:sp>
        <p:nvSpPr>
          <p:cNvPr id="13" name="TextBox 12"/>
          <p:cNvSpPr txBox="1"/>
          <p:nvPr/>
        </p:nvSpPr>
        <p:spPr>
          <a:xfrm>
            <a:off x="851233" y="5159646"/>
            <a:ext cx="7539493" cy="461665"/>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6. The Mystery of Godliness</a:t>
            </a:r>
            <a:endParaRPr lang="en-US" sz="2400" i="1" dirty="0">
              <a:solidFill>
                <a:schemeClr val="tx2">
                  <a:lumMod val="20000"/>
                  <a:lumOff val="80000"/>
                </a:schemeClr>
              </a:solidFill>
              <a:latin typeface="Arial Rounded MT Bold"/>
            </a:endParaRPr>
          </a:p>
        </p:txBody>
      </p:sp>
      <p:sp>
        <p:nvSpPr>
          <p:cNvPr id="14" name="TextBox 13"/>
          <p:cNvSpPr txBox="1"/>
          <p:nvPr/>
        </p:nvSpPr>
        <p:spPr>
          <a:xfrm>
            <a:off x="851233" y="5808125"/>
            <a:ext cx="7539493" cy="461665"/>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7. The Mystery of Christ</a:t>
            </a:r>
            <a:endParaRPr lang="en-US" sz="2400" i="1" dirty="0">
              <a:solidFill>
                <a:schemeClr val="tx2">
                  <a:lumMod val="20000"/>
                  <a:lumOff val="80000"/>
                </a:schemeClr>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6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grpId="0" nodeType="withEffect">
                                  <p:stCondLst>
                                    <p:cond delay="90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accel="50000" decel="50000" fill="hold" grpId="0" nodeType="withEffect">
                                  <p:stCondLst>
                                    <p:cond delay="120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accel="50000" decel="50000" fill="hold" grpId="0" nodeType="withEffect">
                                  <p:stCondLst>
                                    <p:cond delay="150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accel="50000" decel="50000" fill="hold" grpId="0" nodeType="withEffect">
                                  <p:stCondLst>
                                    <p:cond delay="180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accel="50000" decel="50000" fill="hold" grpId="0" nodeType="withEffect">
                                  <p:stCondLst>
                                    <p:cond delay="2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3" grpId="0"/>
      <p:bldP spid="14"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pic>
        <p:nvPicPr>
          <p:cNvPr id="34" name="Picture 33" descr="Screen shot 2021-01-10 at 7.45.13 AM.png"/>
          <p:cNvPicPr>
            <a:picLocks noChangeAspect="1"/>
          </p:cNvPicPr>
          <p:nvPr/>
        </p:nvPicPr>
        <p:blipFill>
          <a:blip r:embed="rId3"/>
          <a:stretch>
            <a:fillRect/>
          </a:stretch>
        </p:blipFill>
        <p:spPr>
          <a:xfrm>
            <a:off x="2416175" y="1301750"/>
            <a:ext cx="3759200" cy="3530600"/>
          </a:xfrm>
          <a:prstGeom prst="rect">
            <a:avLst/>
          </a:prstGeom>
        </p:spPr>
      </p:pic>
      <p:sp>
        <p:nvSpPr>
          <p:cNvPr id="35" name="TextBox 34"/>
          <p:cNvSpPr txBox="1"/>
          <p:nvPr/>
        </p:nvSpPr>
        <p:spPr>
          <a:xfrm>
            <a:off x="3445467" y="2804885"/>
            <a:ext cx="1864606" cy="707886"/>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New World    	Order</a:t>
            </a:r>
            <a:endParaRPr lang="en-US" sz="2000" i="1" dirty="0">
              <a:solidFill>
                <a:schemeClr val="tx2">
                  <a:lumMod val="20000"/>
                  <a:lumOff val="80000"/>
                </a:schemeClr>
              </a:solidFill>
              <a:latin typeface="Arial Rounded MT Bold"/>
            </a:endParaRPr>
          </a:p>
        </p:txBody>
      </p:sp>
      <p:sp>
        <p:nvSpPr>
          <p:cNvPr id="40" name="Frame 39"/>
          <p:cNvSpPr/>
          <p:nvPr/>
        </p:nvSpPr>
        <p:spPr>
          <a:xfrm>
            <a:off x="545486" y="4283810"/>
            <a:ext cx="2451737" cy="822960"/>
          </a:xfrm>
          <a:prstGeom prst="frame">
            <a:avLst/>
          </a:prstGeom>
          <a:ln/>
        </p:spPr>
        <p:style>
          <a:lnRef idx="1">
            <a:schemeClr val="accent1"/>
          </a:lnRef>
          <a:fillRef idx="3">
            <a:schemeClr val="accent1"/>
          </a:fillRef>
          <a:effectRef idx="2">
            <a:schemeClr val="accent1"/>
          </a:effectRef>
          <a:fontRef idx="minor">
            <a:schemeClr val="lt1"/>
          </a:fontRef>
        </p:style>
      </p:sp>
      <p:sp>
        <p:nvSpPr>
          <p:cNvPr id="41" name="Frame 40"/>
          <p:cNvSpPr/>
          <p:nvPr/>
        </p:nvSpPr>
        <p:spPr>
          <a:xfrm>
            <a:off x="2997224" y="664250"/>
            <a:ext cx="2640900" cy="822960"/>
          </a:xfrm>
          <a:prstGeom prst="frame">
            <a:avLst/>
          </a:prstGeom>
          <a:ln/>
        </p:spPr>
        <p:style>
          <a:lnRef idx="1">
            <a:schemeClr val="accent1"/>
          </a:lnRef>
          <a:fillRef idx="3">
            <a:schemeClr val="accent1"/>
          </a:fillRef>
          <a:effectRef idx="2">
            <a:schemeClr val="accent1"/>
          </a:effectRef>
          <a:fontRef idx="minor">
            <a:schemeClr val="lt1"/>
          </a:fontRef>
        </p:style>
      </p:sp>
      <p:sp>
        <p:nvSpPr>
          <p:cNvPr id="43" name="Frame 42"/>
          <p:cNvSpPr/>
          <p:nvPr/>
        </p:nvSpPr>
        <p:spPr>
          <a:xfrm>
            <a:off x="5638123" y="4284609"/>
            <a:ext cx="2451737" cy="822960"/>
          </a:xfrm>
          <a:prstGeom prst="frame">
            <a:avLst/>
          </a:prstGeom>
          <a:ln/>
        </p:spPr>
        <p:style>
          <a:lnRef idx="1">
            <a:schemeClr val="accent1"/>
          </a:lnRef>
          <a:fillRef idx="3">
            <a:schemeClr val="accent1"/>
          </a:fillRef>
          <a:effectRef idx="2">
            <a:schemeClr val="accent1"/>
          </a:effectRef>
          <a:fontRef idx="minor">
            <a:schemeClr val="lt1"/>
          </a:fontRef>
        </p:style>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Monetary Control</a:t>
            </a:r>
            <a:endParaRPr lang="en-US" sz="2000" i="1" dirty="0">
              <a:solidFill>
                <a:srgbClr val="17CA41"/>
              </a:solidFill>
              <a:latin typeface="Arial Rounded MT Bold"/>
            </a:endParaRPr>
          </a:p>
        </p:txBody>
      </p:sp>
      <p:sp>
        <p:nvSpPr>
          <p:cNvPr id="45" name="TextBox 44"/>
          <p:cNvSpPr txBox="1"/>
          <p:nvPr/>
        </p:nvSpPr>
        <p:spPr>
          <a:xfrm>
            <a:off x="851234" y="4511423"/>
            <a:ext cx="1959186" cy="400110"/>
          </a:xfrm>
          <a:prstGeom prst="rect">
            <a:avLst/>
          </a:prstGeom>
          <a:noFill/>
        </p:spPr>
        <p:txBody>
          <a:bodyPr wrap="square" rtlCol="0">
            <a:spAutoFit/>
          </a:bodyPr>
          <a:lstStyle/>
          <a:p>
            <a:r>
              <a:rPr lang="en-US" sz="2000" i="1" dirty="0" smtClean="0">
                <a:solidFill>
                  <a:srgbClr val="FFFF00"/>
                </a:solidFill>
              </a:rPr>
              <a:t>Political Control</a:t>
            </a:r>
            <a:endParaRPr lang="en-US" sz="2000" i="1" dirty="0">
              <a:solidFill>
                <a:srgbClr val="FFFF00"/>
              </a:solidFill>
            </a:endParaRPr>
          </a:p>
        </p:txBody>
      </p:sp>
      <p:sp>
        <p:nvSpPr>
          <p:cNvPr id="46" name="TextBox 45"/>
          <p:cNvSpPr txBox="1"/>
          <p:nvPr/>
        </p:nvSpPr>
        <p:spPr>
          <a:xfrm>
            <a:off x="5638124" y="4542201"/>
            <a:ext cx="2451736" cy="400110"/>
          </a:xfrm>
          <a:prstGeom prst="rect">
            <a:avLst/>
          </a:prstGeom>
          <a:noFill/>
        </p:spPr>
        <p:txBody>
          <a:bodyPr wrap="square" rtlCol="0">
            <a:spAutoFit/>
          </a:bodyPr>
          <a:lstStyle/>
          <a:p>
            <a:r>
              <a:rPr lang="en-US" sz="2000" i="1" dirty="0" smtClean="0">
                <a:solidFill>
                  <a:schemeClr val="bg1"/>
                </a:solidFill>
                <a:latin typeface="Arial Rounded MT Bold"/>
              </a:rPr>
              <a:t>Religious Control</a:t>
            </a:r>
            <a:endParaRPr lang="en-US" sz="2000" i="1" dirty="0">
              <a:solidFill>
                <a:schemeClr val="bg1"/>
              </a:solidFill>
              <a:latin typeface="Arial Rounded MT Bold"/>
            </a:endParaRPr>
          </a:p>
        </p:txBody>
      </p:sp>
      <p:pic>
        <p:nvPicPr>
          <p:cNvPr id="24" name="Picture 23" descr="Screen shot 2021-01-11 at 9.24.39 PM.png"/>
          <p:cNvPicPr>
            <a:picLocks noChangeAspect="1"/>
          </p:cNvPicPr>
          <p:nvPr/>
        </p:nvPicPr>
        <p:blipFill>
          <a:blip r:embed="rId4"/>
          <a:stretch>
            <a:fillRect/>
          </a:stretch>
        </p:blipFill>
        <p:spPr>
          <a:xfrm>
            <a:off x="289904" y="4243100"/>
            <a:ext cx="2999730" cy="1155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7" name="Picture 26" descr="Screen shot 2021-01-11 at 2.22.19 PM.png"/>
          <p:cNvPicPr>
            <a:picLocks noChangeAspect="1"/>
          </p:cNvPicPr>
          <p:nvPr/>
        </p:nvPicPr>
        <p:blipFill>
          <a:blip r:embed="rId3"/>
          <a:stretch>
            <a:fillRect/>
          </a:stretch>
        </p:blipFill>
        <p:spPr>
          <a:xfrm>
            <a:off x="3445467" y="1573065"/>
            <a:ext cx="2247900" cy="774700"/>
          </a:xfrm>
          <a:prstGeom prst="rect">
            <a:avLst/>
          </a:prstGeom>
        </p:spPr>
      </p:pic>
      <p:pic>
        <p:nvPicPr>
          <p:cNvPr id="20" name="Picture 19" descr="Screen shot 2021-01-11 at 8.41.32 PM.png"/>
          <p:cNvPicPr>
            <a:picLocks noChangeAspect="1"/>
          </p:cNvPicPr>
          <p:nvPr/>
        </p:nvPicPr>
        <p:blipFill>
          <a:blip r:embed="rId4"/>
          <a:stretch>
            <a:fillRect/>
          </a:stretch>
        </p:blipFill>
        <p:spPr>
          <a:xfrm>
            <a:off x="23044" y="0"/>
            <a:ext cx="9120955" cy="6858000"/>
          </a:xfrm>
          <a:prstGeom prst="rect">
            <a:avLst/>
          </a:prstGeom>
        </p:spPr>
      </p:pic>
      <p:sp>
        <p:nvSpPr>
          <p:cNvPr id="22" name="TextBox 21"/>
          <p:cNvSpPr txBox="1"/>
          <p:nvPr/>
        </p:nvSpPr>
        <p:spPr>
          <a:xfrm>
            <a:off x="289902" y="3064873"/>
            <a:ext cx="8338141" cy="1631216"/>
          </a:xfrm>
          <a:prstGeom prst="rect">
            <a:avLst/>
          </a:prstGeom>
          <a:noFill/>
        </p:spPr>
        <p:txBody>
          <a:bodyPr wrap="square" rtlCol="0">
            <a:spAutoFit/>
          </a:bodyPr>
          <a:lstStyle/>
          <a:p>
            <a:r>
              <a:rPr lang="en-US" sz="2000" b="1" i="1" dirty="0" smtClean="0">
                <a:solidFill>
                  <a:srgbClr val="FFFF00"/>
                </a:solidFill>
                <a:latin typeface="Arial Rounded MT Bold"/>
              </a:rPr>
              <a:t>“And he carried me away in the Spirit into a wilderness; and I saw a woman sitting on a scarlet beast, full of blasphemous names…And the woman was clothed in purple…and adorned with gold and precious stones…having in her hand a gold cup full of abominations and of the unclean things of her immorality… Rev 17</a:t>
            </a:r>
            <a:endParaRPr lang="en-US" sz="2000" b="1"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925" decel="100000"/>
                                        <p:tgtEl>
                                          <p:spTgt spid="27"/>
                                        </p:tgtEl>
                                      </p:cBhvr>
                                    </p:animEffect>
                                    <p:animScale>
                                      <p:cBhvr>
                                        <p:cTn id="8" dur="1925" decel="100000"/>
                                        <p:tgtEl>
                                          <p:spTgt spid="27"/>
                                        </p:tgtEl>
                                      </p:cBhvr>
                                      <p:from x="10000" y="10000"/>
                                      <p:to x="200000" y="450000"/>
                                    </p:animScale>
                                    <p:animScale>
                                      <p:cBhvr>
                                        <p:cTn id="9" dur="3075" accel="100000" fill="hold">
                                          <p:stCondLst>
                                            <p:cond delay="1925"/>
                                          </p:stCondLst>
                                        </p:cTn>
                                        <p:tgtEl>
                                          <p:spTgt spid="27"/>
                                        </p:tgtEl>
                                      </p:cBhvr>
                                      <p:from x="200000" y="450000"/>
                                      <p:to x="100000" y="100000"/>
                                    </p:animScale>
                                    <p:set>
                                      <p:cBhvr>
                                        <p:cTn id="10" dur="1925" fill="hold"/>
                                        <p:tgtEl>
                                          <p:spTgt spid="27"/>
                                        </p:tgtEl>
                                        <p:attrNameLst>
                                          <p:attrName>ppt_x</p:attrName>
                                        </p:attrNameLst>
                                      </p:cBhvr>
                                      <p:to>
                                        <p:strVal val="(0.5)"/>
                                      </p:to>
                                    </p:set>
                                    <p:anim from="(0.5)" to="(#ppt_x)" calcmode="lin" valueType="num">
                                      <p:cBhvr>
                                        <p:cTn id="11" dur="3075" accel="100000" fill="hold">
                                          <p:stCondLst>
                                            <p:cond delay="1925"/>
                                          </p:stCondLst>
                                        </p:cTn>
                                        <p:tgtEl>
                                          <p:spTgt spid="27"/>
                                        </p:tgtEl>
                                        <p:attrNameLst>
                                          <p:attrName>ppt_x</p:attrName>
                                        </p:attrNameLst>
                                      </p:cBhvr>
                                    </p:anim>
                                    <p:set>
                                      <p:cBhvr>
                                        <p:cTn id="12" dur="1925" fill="hold"/>
                                        <p:tgtEl>
                                          <p:spTgt spid="27"/>
                                        </p:tgtEl>
                                        <p:attrNameLst>
                                          <p:attrName>ppt_y</p:attrName>
                                        </p:attrNameLst>
                                      </p:cBhvr>
                                      <p:to>
                                        <p:strVal val="(#ppt_y+0.4)"/>
                                      </p:to>
                                    </p:set>
                                    <p:anim from="(#ppt_y+0.4)" to="(#ppt_y)" calcmode="lin" valueType="num">
                                      <p:cBhvr>
                                        <p:cTn id="13" dur="3075" accel="100000" fill="hold">
                                          <p:stCondLst>
                                            <p:cond delay="1925"/>
                                          </p:stCondLst>
                                        </p:cTn>
                                        <p:tgtEl>
                                          <p:spTgt spid="27"/>
                                        </p:tgtEl>
                                        <p:attrNameLst>
                                          <p:attrName>ppt_y</p:attrName>
                                        </p:attrNameLst>
                                      </p:cBhvr>
                                    </p:anim>
                                  </p:childTnLst>
                                </p:cTn>
                              </p:par>
                              <p:par>
                                <p:cTn id="14" presetID="9" presetClass="entr" presetSubtype="0" fill="hold" nodeType="withEffect">
                                  <p:stCondLst>
                                    <p:cond delay="400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0"/>
                                        <p:tgtEl>
                                          <p:spTgt spid="20"/>
                                        </p:tgtEl>
                                      </p:cBhvr>
                                    </p:animEffect>
                                  </p:childTnLst>
                                </p:cTn>
                              </p:par>
                              <p:par>
                                <p:cTn id="17" presetID="22" presetClass="entr" presetSubtype="1" fill="hold" grpId="0" nodeType="withEffect">
                                  <p:stCondLst>
                                    <p:cond delay="1300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7" name="Picture 26" descr="Screen shot 2021-01-11 at 2.22.19 PM.png"/>
          <p:cNvPicPr>
            <a:picLocks noChangeAspect="1"/>
          </p:cNvPicPr>
          <p:nvPr/>
        </p:nvPicPr>
        <p:blipFill>
          <a:blip r:embed="rId3"/>
          <a:stretch>
            <a:fillRect/>
          </a:stretch>
        </p:blipFill>
        <p:spPr>
          <a:xfrm>
            <a:off x="3445467" y="1573065"/>
            <a:ext cx="2247900" cy="774700"/>
          </a:xfrm>
          <a:prstGeom prst="rect">
            <a:avLst/>
          </a:prstGeom>
        </p:spPr>
      </p:pic>
      <p:pic>
        <p:nvPicPr>
          <p:cNvPr id="20" name="Picture 19" descr="Screen shot 2021-01-11 at 8.41.32 PM.png"/>
          <p:cNvPicPr>
            <a:picLocks noChangeAspect="1"/>
          </p:cNvPicPr>
          <p:nvPr/>
        </p:nvPicPr>
        <p:blipFill>
          <a:blip r:embed="rId4"/>
          <a:stretch>
            <a:fillRect/>
          </a:stretch>
        </p:blipFill>
        <p:spPr>
          <a:xfrm>
            <a:off x="23044" y="0"/>
            <a:ext cx="9120955" cy="6858000"/>
          </a:xfrm>
          <a:prstGeom prst="rect">
            <a:avLst/>
          </a:prstGeom>
        </p:spPr>
      </p:pic>
      <p:sp>
        <p:nvSpPr>
          <p:cNvPr id="22" name="TextBox 21"/>
          <p:cNvSpPr txBox="1"/>
          <p:nvPr/>
        </p:nvSpPr>
        <p:spPr>
          <a:xfrm>
            <a:off x="23044" y="3064873"/>
            <a:ext cx="8604999" cy="1323439"/>
          </a:xfrm>
          <a:prstGeom prst="rect">
            <a:avLst/>
          </a:prstGeom>
          <a:noFill/>
        </p:spPr>
        <p:txBody>
          <a:bodyPr wrap="square" rtlCol="0">
            <a:spAutoFit/>
          </a:bodyPr>
          <a:lstStyle/>
          <a:p>
            <a:r>
              <a:rPr lang="en-US" sz="2000" b="1" i="1" dirty="0" smtClean="0">
                <a:solidFill>
                  <a:srgbClr val="FFFF00"/>
                </a:solidFill>
                <a:latin typeface="Arial Rounded MT Bold"/>
              </a:rPr>
              <a:t>and upon her forehead a name was written,        Mystery Babylon</a:t>
            </a:r>
          </a:p>
          <a:p>
            <a:r>
              <a:rPr lang="en-US" sz="2000" b="1" i="1" dirty="0" smtClean="0">
                <a:solidFill>
                  <a:srgbClr val="FFFF00"/>
                </a:solidFill>
                <a:latin typeface="Arial Rounded MT Bold"/>
              </a:rPr>
              <a:t> …, THE MOTHER OF HARLOTS AND OF THE ABOMINATIONS OF THE EARTH. And I saw the woman drunk with the blood of the saints, and with the blood of the witnesses of Jesus  Revelation 17</a:t>
            </a:r>
            <a:endParaRPr lang="en-US" sz="2000" b="1"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00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7" name="Picture 26" descr="Screen shot 2021-01-11 at 2.22.19 PM.png"/>
          <p:cNvPicPr>
            <a:picLocks noChangeAspect="1"/>
          </p:cNvPicPr>
          <p:nvPr/>
        </p:nvPicPr>
        <p:blipFill>
          <a:blip r:embed="rId3"/>
          <a:stretch>
            <a:fillRect/>
          </a:stretch>
        </p:blipFill>
        <p:spPr>
          <a:xfrm>
            <a:off x="3445467" y="1573065"/>
            <a:ext cx="2247900" cy="774700"/>
          </a:xfrm>
          <a:prstGeom prst="rect">
            <a:avLst/>
          </a:prstGeom>
        </p:spPr>
      </p:pic>
      <p:pic>
        <p:nvPicPr>
          <p:cNvPr id="20" name="Picture 19" descr="Screen shot 2021-01-11 at 8.41.32 PM.png"/>
          <p:cNvPicPr>
            <a:picLocks noChangeAspect="1"/>
          </p:cNvPicPr>
          <p:nvPr/>
        </p:nvPicPr>
        <p:blipFill>
          <a:blip r:embed="rId4"/>
          <a:stretch>
            <a:fillRect/>
          </a:stretch>
        </p:blipFill>
        <p:spPr>
          <a:xfrm>
            <a:off x="23044" y="0"/>
            <a:ext cx="9120955" cy="6858000"/>
          </a:xfrm>
          <a:prstGeom prst="rect">
            <a:avLst/>
          </a:prstGeom>
        </p:spPr>
      </p:pic>
      <p:sp>
        <p:nvSpPr>
          <p:cNvPr id="22" name="TextBox 21"/>
          <p:cNvSpPr txBox="1"/>
          <p:nvPr/>
        </p:nvSpPr>
        <p:spPr>
          <a:xfrm>
            <a:off x="23044" y="3064873"/>
            <a:ext cx="8604999" cy="1015663"/>
          </a:xfrm>
          <a:prstGeom prst="rect">
            <a:avLst/>
          </a:prstGeom>
          <a:noFill/>
        </p:spPr>
        <p:txBody>
          <a:bodyPr wrap="square" rtlCol="0">
            <a:spAutoFit/>
          </a:bodyPr>
          <a:lstStyle/>
          <a:p>
            <a:r>
              <a:rPr lang="en-US" sz="2000" b="1" i="1" dirty="0" smtClean="0">
                <a:solidFill>
                  <a:schemeClr val="bg1"/>
                </a:solidFill>
                <a:latin typeface="Arial Rounded MT Bold"/>
              </a:rPr>
              <a:t>There are actually three woman in the Bible …this Harlot, the woman with her feet on the moon and her face in the        sun. And the Bride of Christ married to Christ at the marriage supper of the Lamb. </a:t>
            </a:r>
            <a:endParaRPr lang="en-US" sz="2000" b="1"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anim calcmode="discrete" valueType="clr">
                                      <p:cBhvr override="childStyle">
                                        <p:cTn id="7"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
                                        </p:tgtEl>
                                        <p:attrNameLst>
                                          <p:attrName>fillcolor</p:attrName>
                                        </p:attrNameLst>
                                      </p:cBhvr>
                                      <p:tavLst>
                                        <p:tav tm="0">
                                          <p:val>
                                            <p:clrVal>
                                              <a:schemeClr val="accent2"/>
                                            </p:clrVal>
                                          </p:val>
                                        </p:tav>
                                        <p:tav tm="50000">
                                          <p:val>
                                            <p:clrVal>
                                              <a:schemeClr val="hlink"/>
                                            </p:clrVal>
                                          </p:val>
                                        </p:tav>
                                      </p:tavLst>
                                    </p:anim>
                                    <p:set>
                                      <p:cBhvr>
                                        <p:cTn id="9"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7" name="Picture 26" descr="Screen shot 2021-01-11 at 2.22.19 PM.png"/>
          <p:cNvPicPr>
            <a:picLocks noChangeAspect="1"/>
          </p:cNvPicPr>
          <p:nvPr/>
        </p:nvPicPr>
        <p:blipFill>
          <a:blip r:embed="rId3"/>
          <a:stretch>
            <a:fillRect/>
          </a:stretch>
        </p:blipFill>
        <p:spPr>
          <a:xfrm>
            <a:off x="3445467" y="1573065"/>
            <a:ext cx="2247900" cy="774700"/>
          </a:xfrm>
          <a:prstGeom prst="rect">
            <a:avLst/>
          </a:prstGeom>
        </p:spPr>
      </p:pic>
      <p:pic>
        <p:nvPicPr>
          <p:cNvPr id="20" name="Picture 19" descr="Screen shot 2021-01-11 at 8.41.32 PM.png"/>
          <p:cNvPicPr>
            <a:picLocks noChangeAspect="1"/>
          </p:cNvPicPr>
          <p:nvPr/>
        </p:nvPicPr>
        <p:blipFill>
          <a:blip r:embed="rId4"/>
          <a:stretch>
            <a:fillRect/>
          </a:stretch>
        </p:blipFill>
        <p:spPr>
          <a:xfrm>
            <a:off x="289902" y="151307"/>
            <a:ext cx="3117809" cy="2344265"/>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The Harlot</a:t>
            </a:r>
            <a:endParaRPr lang="en-US" sz="2000" i="1" dirty="0">
              <a:solidFill>
                <a:schemeClr val="bg1"/>
              </a:solidFill>
              <a:latin typeface="Arial Rounded MT Bold"/>
            </a:endParaRPr>
          </a:p>
        </p:txBody>
      </p:sp>
      <p:pic>
        <p:nvPicPr>
          <p:cNvPr id="24" name="Picture 23" descr="Screen shot 2021-01-11 at 9.08.51 PM.png"/>
          <p:cNvPicPr>
            <a:picLocks noChangeAspect="1"/>
          </p:cNvPicPr>
          <p:nvPr/>
        </p:nvPicPr>
        <p:blipFill>
          <a:blip r:embed="rId5"/>
          <a:stretch>
            <a:fillRect/>
          </a:stretch>
        </p:blipFill>
        <p:spPr>
          <a:xfrm>
            <a:off x="5678351" y="18026"/>
            <a:ext cx="3662996" cy="2786859"/>
          </a:xfrm>
          <a:prstGeom prst="rect">
            <a:avLst/>
          </a:prstGeom>
        </p:spPr>
      </p:pic>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r>
              <a:rPr lang="en-US" sz="2000" i="1" dirty="0" smtClean="0">
                <a:solidFill>
                  <a:schemeClr val="bg1"/>
                </a:solidFill>
                <a:latin typeface="Arial Rounded MT Bold"/>
              </a:rPr>
              <a:t>The Bride</a:t>
            </a:r>
            <a:endParaRPr lang="en-US" sz="2000" i="1" dirty="0">
              <a:latin typeface="Arial Rounded MT Bold"/>
            </a:endParaRPr>
          </a:p>
        </p:txBody>
      </p:sp>
      <p:pic>
        <p:nvPicPr>
          <p:cNvPr id="29" name="Picture 28" descr="Screen shot 2021-01-11 at 9.15.46 PM.png"/>
          <p:cNvPicPr>
            <a:picLocks noChangeAspect="1"/>
          </p:cNvPicPr>
          <p:nvPr/>
        </p:nvPicPr>
        <p:blipFill>
          <a:blip r:embed="rId6"/>
          <a:stretch>
            <a:fillRect/>
          </a:stretch>
        </p:blipFill>
        <p:spPr>
          <a:xfrm>
            <a:off x="3230339" y="2558725"/>
            <a:ext cx="2375124" cy="4299275"/>
          </a:xfrm>
          <a:prstGeom prst="rect">
            <a:avLst/>
          </a:prstGeom>
        </p:spPr>
      </p:pic>
      <p:sp>
        <p:nvSpPr>
          <p:cNvPr id="31" name="TextBox 30"/>
          <p:cNvSpPr txBox="1"/>
          <p:nvPr/>
        </p:nvSpPr>
        <p:spPr>
          <a:xfrm>
            <a:off x="5846728" y="5398800"/>
            <a:ext cx="1870195" cy="707886"/>
          </a:xfrm>
          <a:prstGeom prst="rect">
            <a:avLst/>
          </a:prstGeom>
          <a:noFill/>
        </p:spPr>
        <p:txBody>
          <a:bodyPr wrap="square" rtlCol="0">
            <a:spAutoFit/>
          </a:bodyPr>
          <a:lstStyle/>
          <a:p>
            <a:r>
              <a:rPr lang="en-US" sz="2000" i="1" dirty="0" smtClean="0">
                <a:solidFill>
                  <a:schemeClr val="bg1"/>
                </a:solidFill>
                <a:latin typeface="Arial Rounded MT Bold"/>
              </a:rPr>
              <a:t>The Rev. 12 Woman</a:t>
            </a:r>
            <a:endParaRPr lang="en-US" sz="20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style.rotation</p:attrName>
                                        </p:attrNameLst>
                                      </p:cBhvr>
                                      <p:tavLst>
                                        <p:tav tm="0">
                                          <p:val>
                                            <p:fltVal val="720"/>
                                          </p:val>
                                        </p:tav>
                                        <p:tav tm="100000">
                                          <p:val>
                                            <p:fltVal val="0"/>
                                          </p:val>
                                        </p:tav>
                                      </p:tavLst>
                                    </p:anim>
                                    <p:anim calcmode="lin" valueType="num">
                                      <p:cBhvr>
                                        <p:cTn id="9" dur="2000" fill="hold"/>
                                        <p:tgtEl>
                                          <p:spTgt spid="20"/>
                                        </p:tgtEl>
                                        <p:attrNameLst>
                                          <p:attrName>ppt_h</p:attrName>
                                        </p:attrNameLst>
                                      </p:cBhvr>
                                      <p:tavLst>
                                        <p:tav tm="0">
                                          <p:val>
                                            <p:fltVal val="0"/>
                                          </p:val>
                                        </p:tav>
                                        <p:tav tm="100000">
                                          <p:val>
                                            <p:strVal val="#ppt_h"/>
                                          </p:val>
                                        </p:tav>
                                      </p:tavLst>
                                    </p:anim>
                                    <p:anim calcmode="lin" valueType="num">
                                      <p:cBhvr>
                                        <p:cTn id="10" dur="2000" fill="hold"/>
                                        <p:tgtEl>
                                          <p:spTgt spid="20"/>
                                        </p:tgtEl>
                                        <p:attrNameLst>
                                          <p:attrName>ppt_w</p:attrName>
                                        </p:attrNameLst>
                                      </p:cBhvr>
                                      <p:tavLst>
                                        <p:tav tm="0">
                                          <p:val>
                                            <p:fltVal val="0"/>
                                          </p:val>
                                        </p:tav>
                                        <p:tav tm="100000">
                                          <p:val>
                                            <p:strVal val="#ppt_w"/>
                                          </p:val>
                                        </p:tav>
                                      </p:tavLst>
                                    </p:anim>
                                  </p:childTnLst>
                                </p:cTn>
                              </p:par>
                              <p:par>
                                <p:cTn id="11" presetID="2" presetClass="entr" presetSubtype="3" accel="50000" decel="5000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0" fill="hold"/>
                                        <p:tgtEl>
                                          <p:spTgt spid="23"/>
                                        </p:tgtEl>
                                        <p:attrNameLst>
                                          <p:attrName>ppt_x</p:attrName>
                                        </p:attrNameLst>
                                      </p:cBhvr>
                                      <p:tavLst>
                                        <p:tav tm="0">
                                          <p:val>
                                            <p:strVal val="1+#ppt_w/2"/>
                                          </p:val>
                                        </p:tav>
                                        <p:tav tm="100000">
                                          <p:val>
                                            <p:strVal val="#ppt_x"/>
                                          </p:val>
                                        </p:tav>
                                      </p:tavLst>
                                    </p:anim>
                                    <p:anim calcmode="lin" valueType="num">
                                      <p:cBhvr additive="base">
                                        <p:cTn id="14" dur="5000" fill="hold"/>
                                        <p:tgtEl>
                                          <p:spTgt spid="23"/>
                                        </p:tgtEl>
                                        <p:attrNameLst>
                                          <p:attrName>ppt_y</p:attrName>
                                        </p:attrNameLst>
                                      </p:cBhvr>
                                      <p:tavLst>
                                        <p:tav tm="0">
                                          <p:val>
                                            <p:strVal val="0-#ppt_h/2"/>
                                          </p:val>
                                        </p:tav>
                                        <p:tav tm="100000">
                                          <p:val>
                                            <p:strVal val="#ppt_y"/>
                                          </p:val>
                                        </p:tav>
                                      </p:tavLst>
                                    </p:anim>
                                  </p:childTnLst>
                                </p:cTn>
                              </p:par>
                              <p:par>
                                <p:cTn id="15" presetID="51" presetClass="entr" presetSubtype="0" fill="hold" nodeType="withEffect">
                                  <p:stCondLst>
                                    <p:cond delay="8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155" decel="100000"/>
                                        <p:tgtEl>
                                          <p:spTgt spid="24"/>
                                        </p:tgtEl>
                                      </p:cBhvr>
                                    </p:animEffect>
                                    <p:animScale>
                                      <p:cBhvr>
                                        <p:cTn id="18" dur="1155" decel="100000"/>
                                        <p:tgtEl>
                                          <p:spTgt spid="24"/>
                                        </p:tgtEl>
                                      </p:cBhvr>
                                      <p:from x="10000" y="10000"/>
                                      <p:to x="200000" y="450000"/>
                                    </p:animScale>
                                    <p:animScale>
                                      <p:cBhvr>
                                        <p:cTn id="19" dur="1845" accel="100000" fill="hold">
                                          <p:stCondLst>
                                            <p:cond delay="1155"/>
                                          </p:stCondLst>
                                        </p:cTn>
                                        <p:tgtEl>
                                          <p:spTgt spid="24"/>
                                        </p:tgtEl>
                                      </p:cBhvr>
                                      <p:from x="200000" y="450000"/>
                                      <p:to x="100000" y="100000"/>
                                    </p:animScale>
                                    <p:set>
                                      <p:cBhvr>
                                        <p:cTn id="20" dur="1155" fill="hold"/>
                                        <p:tgtEl>
                                          <p:spTgt spid="24"/>
                                        </p:tgtEl>
                                        <p:attrNameLst>
                                          <p:attrName>ppt_x</p:attrName>
                                        </p:attrNameLst>
                                      </p:cBhvr>
                                      <p:to>
                                        <p:strVal val="(0.5)"/>
                                      </p:to>
                                    </p:set>
                                    <p:anim from="(0.5)" to="(#ppt_x)" calcmode="lin" valueType="num">
                                      <p:cBhvr>
                                        <p:cTn id="21" dur="1845" accel="100000" fill="hold">
                                          <p:stCondLst>
                                            <p:cond delay="1155"/>
                                          </p:stCondLst>
                                        </p:cTn>
                                        <p:tgtEl>
                                          <p:spTgt spid="24"/>
                                        </p:tgtEl>
                                        <p:attrNameLst>
                                          <p:attrName>ppt_x</p:attrName>
                                        </p:attrNameLst>
                                      </p:cBhvr>
                                    </p:anim>
                                    <p:set>
                                      <p:cBhvr>
                                        <p:cTn id="22" dur="1155" fill="hold"/>
                                        <p:tgtEl>
                                          <p:spTgt spid="24"/>
                                        </p:tgtEl>
                                        <p:attrNameLst>
                                          <p:attrName>ppt_y</p:attrName>
                                        </p:attrNameLst>
                                      </p:cBhvr>
                                      <p:to>
                                        <p:strVal val="(#ppt_y+0.4)"/>
                                      </p:to>
                                    </p:set>
                                    <p:anim from="(#ppt_y+0.4)" to="(#ppt_y)" calcmode="lin" valueType="num">
                                      <p:cBhvr>
                                        <p:cTn id="23" dur="1845" accel="100000" fill="hold">
                                          <p:stCondLst>
                                            <p:cond delay="1155"/>
                                          </p:stCondLst>
                                        </p:cTn>
                                        <p:tgtEl>
                                          <p:spTgt spid="24"/>
                                        </p:tgtEl>
                                        <p:attrNameLst>
                                          <p:attrName>ppt_y</p:attrName>
                                        </p:attrNameLst>
                                      </p:cBhvr>
                                    </p:anim>
                                  </p:childTnLst>
                                </p:cTn>
                              </p:par>
                              <p:par>
                                <p:cTn id="24" presetID="9" presetClass="entr" presetSubtype="0" fill="hold" nodeType="withEffect">
                                  <p:stCondLst>
                                    <p:cond delay="1600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0"/>
                                        <p:tgtEl>
                                          <p:spTgt spid="29"/>
                                        </p:tgtEl>
                                      </p:cBhvr>
                                    </p:animEffect>
                                  </p:childTnLst>
                                </p:cTn>
                              </p:par>
                              <p:par>
                                <p:cTn id="27" presetID="2" presetClass="entr" presetSubtype="8" accel="50000" decel="50000" fill="hold" grpId="0" nodeType="withEffect">
                                  <p:stCondLst>
                                    <p:cond delay="1800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0" fill="hold"/>
                                        <p:tgtEl>
                                          <p:spTgt spid="31"/>
                                        </p:tgtEl>
                                        <p:attrNameLst>
                                          <p:attrName>ppt_x</p:attrName>
                                        </p:attrNameLst>
                                      </p:cBhvr>
                                      <p:tavLst>
                                        <p:tav tm="0">
                                          <p:val>
                                            <p:strVal val="0-#ppt_w/2"/>
                                          </p:val>
                                        </p:tav>
                                        <p:tav tm="100000">
                                          <p:val>
                                            <p:strVal val="#ppt_x"/>
                                          </p:val>
                                        </p:tav>
                                      </p:tavLst>
                                    </p:anim>
                                    <p:anim calcmode="lin" valueType="num">
                                      <p:cBhvr additive="base">
                                        <p:cTn id="30" dur="5000" fill="hold"/>
                                        <p:tgtEl>
                                          <p:spTgt spid="31"/>
                                        </p:tgtEl>
                                        <p:attrNameLst>
                                          <p:attrName>ppt_y</p:attrName>
                                        </p:attrNameLst>
                                      </p:cBhvr>
                                      <p:tavLst>
                                        <p:tav tm="0">
                                          <p:val>
                                            <p:strVal val="#ppt_y"/>
                                          </p:val>
                                        </p:tav>
                                        <p:tav tm="100000">
                                          <p:val>
                                            <p:strVal val="#ppt_y"/>
                                          </p:val>
                                        </p:tav>
                                      </p:tavLst>
                                    </p:anim>
                                  </p:childTnLst>
                                </p:cTn>
                              </p:par>
                              <p:par>
                                <p:cTn id="31" presetID="2" presetClass="entr" presetSubtype="4" accel="50000" decel="50000" fill="hold" grpId="0" nodeType="withEffect">
                                  <p:stCondLst>
                                    <p:cond delay="1100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0" fill="hold"/>
                                        <p:tgtEl>
                                          <p:spTgt spid="26"/>
                                        </p:tgtEl>
                                        <p:attrNameLst>
                                          <p:attrName>ppt_x</p:attrName>
                                        </p:attrNameLst>
                                      </p:cBhvr>
                                      <p:tavLst>
                                        <p:tav tm="0">
                                          <p:val>
                                            <p:strVal val="#ppt_x"/>
                                          </p:val>
                                        </p:tav>
                                        <p:tav tm="100000">
                                          <p:val>
                                            <p:strVal val="#ppt_x"/>
                                          </p:val>
                                        </p:tav>
                                      </p:tavLst>
                                    </p:anim>
                                    <p:anim calcmode="lin" valueType="num">
                                      <p:cBhvr additive="base">
                                        <p:cTn id="34" dur="5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1" grpId="0"/>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7" name="Picture 26" descr="Screen shot 2021-01-11 at 2.22.19 PM.png"/>
          <p:cNvPicPr>
            <a:picLocks noChangeAspect="1"/>
          </p:cNvPicPr>
          <p:nvPr/>
        </p:nvPicPr>
        <p:blipFill>
          <a:blip r:embed="rId3"/>
          <a:stretch>
            <a:fillRect/>
          </a:stretch>
        </p:blipFill>
        <p:spPr>
          <a:xfrm>
            <a:off x="3445467" y="1573065"/>
            <a:ext cx="2247900" cy="774700"/>
          </a:xfrm>
          <a:prstGeom prst="rect">
            <a:avLst/>
          </a:prstGeom>
        </p:spPr>
      </p:pic>
      <p:pic>
        <p:nvPicPr>
          <p:cNvPr id="20" name="Picture 19" descr="Screen shot 2021-01-11 at 8.41.32 PM.png"/>
          <p:cNvPicPr>
            <a:picLocks noChangeAspect="1"/>
          </p:cNvPicPr>
          <p:nvPr/>
        </p:nvPicPr>
        <p:blipFill>
          <a:blip r:embed="rId4"/>
          <a:stretch>
            <a:fillRect/>
          </a:stretch>
        </p:blipFill>
        <p:spPr>
          <a:xfrm>
            <a:off x="289902" y="151307"/>
            <a:ext cx="3117809" cy="2344265"/>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The Harlot</a:t>
            </a:r>
            <a:endParaRPr lang="en-US" sz="2000" i="1" dirty="0">
              <a:solidFill>
                <a:schemeClr val="bg1"/>
              </a:solidFill>
              <a:latin typeface="Arial Rounded MT Bold"/>
            </a:endParaRPr>
          </a:p>
        </p:txBody>
      </p:sp>
      <p:pic>
        <p:nvPicPr>
          <p:cNvPr id="24" name="Picture 23" descr="Screen shot 2021-01-11 at 9.08.51 PM.png"/>
          <p:cNvPicPr>
            <a:picLocks noChangeAspect="1"/>
          </p:cNvPicPr>
          <p:nvPr/>
        </p:nvPicPr>
        <p:blipFill>
          <a:blip r:embed="rId5"/>
          <a:stretch>
            <a:fillRect/>
          </a:stretch>
        </p:blipFill>
        <p:spPr>
          <a:xfrm>
            <a:off x="5678351" y="18026"/>
            <a:ext cx="3662996" cy="2786859"/>
          </a:xfrm>
          <a:prstGeom prst="rect">
            <a:avLst/>
          </a:prstGeom>
        </p:spPr>
      </p:pic>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r>
              <a:rPr lang="en-US" sz="2000" i="1" dirty="0" smtClean="0">
                <a:solidFill>
                  <a:schemeClr val="bg1"/>
                </a:solidFill>
                <a:latin typeface="Arial Rounded MT Bold"/>
              </a:rPr>
              <a:t>The Bride</a:t>
            </a:r>
            <a:endParaRPr lang="en-US" sz="2000" i="1" dirty="0">
              <a:latin typeface="Arial Rounded MT Bold"/>
            </a:endParaRPr>
          </a:p>
        </p:txBody>
      </p:sp>
      <p:pic>
        <p:nvPicPr>
          <p:cNvPr id="29" name="Picture 28" descr="Screen shot 2021-01-11 at 9.15.46 PM.png"/>
          <p:cNvPicPr>
            <a:picLocks noChangeAspect="1"/>
          </p:cNvPicPr>
          <p:nvPr/>
        </p:nvPicPr>
        <p:blipFill>
          <a:blip r:embed="rId6"/>
          <a:stretch>
            <a:fillRect/>
          </a:stretch>
        </p:blipFill>
        <p:spPr>
          <a:xfrm>
            <a:off x="3230339" y="2558725"/>
            <a:ext cx="2375124" cy="4299275"/>
          </a:xfrm>
          <a:prstGeom prst="rect">
            <a:avLst/>
          </a:prstGeom>
        </p:spPr>
      </p:pic>
      <p:sp>
        <p:nvSpPr>
          <p:cNvPr id="31" name="TextBox 30"/>
          <p:cNvSpPr txBox="1"/>
          <p:nvPr/>
        </p:nvSpPr>
        <p:spPr>
          <a:xfrm>
            <a:off x="5846728" y="5398800"/>
            <a:ext cx="1870195" cy="707886"/>
          </a:xfrm>
          <a:prstGeom prst="rect">
            <a:avLst/>
          </a:prstGeom>
          <a:noFill/>
        </p:spPr>
        <p:txBody>
          <a:bodyPr wrap="square" rtlCol="0">
            <a:spAutoFit/>
          </a:bodyPr>
          <a:lstStyle/>
          <a:p>
            <a:r>
              <a:rPr lang="en-US" sz="2000" i="1" dirty="0" smtClean="0">
                <a:solidFill>
                  <a:schemeClr val="bg1"/>
                </a:solidFill>
                <a:latin typeface="Arial Rounded MT Bold"/>
              </a:rPr>
              <a:t>The Rev. 12 Woman</a:t>
            </a:r>
            <a:endParaRPr lang="en-US" sz="2000" i="1" dirty="0">
              <a:solidFill>
                <a:schemeClr val="bg1"/>
              </a:solidFill>
              <a:latin typeface="Arial Rounded MT Bold"/>
            </a:endParaRPr>
          </a:p>
        </p:txBody>
      </p:sp>
      <p:sp>
        <p:nvSpPr>
          <p:cNvPr id="34" name="TextBox 33"/>
          <p:cNvSpPr txBox="1"/>
          <p:nvPr/>
        </p:nvSpPr>
        <p:spPr>
          <a:xfrm>
            <a:off x="0" y="3415965"/>
            <a:ext cx="2997224" cy="2554545"/>
          </a:xfrm>
          <a:prstGeom prst="rect">
            <a:avLst/>
          </a:prstGeom>
          <a:noFill/>
        </p:spPr>
        <p:txBody>
          <a:bodyPr wrap="square" rtlCol="0">
            <a:spAutoFit/>
          </a:bodyPr>
          <a:lstStyle/>
          <a:p>
            <a:r>
              <a:rPr lang="en-US" sz="2000" i="1" dirty="0" smtClean="0">
                <a:solidFill>
                  <a:schemeClr val="bg1"/>
                </a:solidFill>
                <a:latin typeface="Arial Rounded MT Bold"/>
              </a:rPr>
              <a:t> </a:t>
            </a:r>
            <a:r>
              <a:rPr lang="en-US" sz="2000" i="1" dirty="0" smtClean="0">
                <a:solidFill>
                  <a:srgbClr val="FD7A5B"/>
                </a:solidFill>
                <a:latin typeface="Arial Rounded MT Bold"/>
              </a:rPr>
              <a:t>The Harlot represents a people unfaithful to Christ.  They have joined the Mystery of Iniquity to persecute and behead believers during the last of the last days</a:t>
            </a:r>
            <a:r>
              <a:rPr lang="en-US" sz="2000" i="1" dirty="0" smtClean="0">
                <a:solidFill>
                  <a:schemeClr val="bg1"/>
                </a:solidFill>
                <a:latin typeface="Arial Rounded MT Bold"/>
              </a:rPr>
              <a:t>.</a:t>
            </a:r>
            <a:endParaRPr lang="en-US" sz="20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4"/>
                                        </p:tgtEl>
                                        <p:attrNameLst>
                                          <p:attrName>style.visibility</p:attrName>
                                        </p:attrNameLst>
                                      </p:cBhvr>
                                      <p:to>
                                        <p:strVal val="visible"/>
                                      </p:to>
                                    </p:set>
                                    <p:anim calcmode="discrete" valueType="clr">
                                      <p:cBhvr override="childStyle">
                                        <p:cTn id="7"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
                                        </p:tgtEl>
                                        <p:attrNameLst>
                                          <p:attrName>fillcolor</p:attrName>
                                        </p:attrNameLst>
                                      </p:cBhvr>
                                      <p:tavLst>
                                        <p:tav tm="0">
                                          <p:val>
                                            <p:clrVal>
                                              <a:schemeClr val="accent2"/>
                                            </p:clrVal>
                                          </p:val>
                                        </p:tav>
                                        <p:tav tm="50000">
                                          <p:val>
                                            <p:clrVal>
                                              <a:schemeClr val="hlink"/>
                                            </p:clrVal>
                                          </p:val>
                                        </p:tav>
                                      </p:tavLst>
                                    </p:anim>
                                    <p:set>
                                      <p:cBhvr>
                                        <p:cTn id="9" dur="80"/>
                                        <p:tgtEl>
                                          <p:spTgt spid="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7" name="Picture 26" descr="Screen shot 2021-01-11 at 2.22.19 PM.png"/>
          <p:cNvPicPr>
            <a:picLocks noChangeAspect="1"/>
          </p:cNvPicPr>
          <p:nvPr/>
        </p:nvPicPr>
        <p:blipFill>
          <a:blip r:embed="rId3"/>
          <a:stretch>
            <a:fillRect/>
          </a:stretch>
        </p:blipFill>
        <p:spPr>
          <a:xfrm>
            <a:off x="3445467" y="1573065"/>
            <a:ext cx="2247900" cy="774700"/>
          </a:xfrm>
          <a:prstGeom prst="rect">
            <a:avLst/>
          </a:prstGeom>
        </p:spPr>
      </p:pic>
      <p:pic>
        <p:nvPicPr>
          <p:cNvPr id="20" name="Picture 19" descr="Screen shot 2021-01-11 at 8.41.32 PM.png"/>
          <p:cNvPicPr>
            <a:picLocks noChangeAspect="1"/>
          </p:cNvPicPr>
          <p:nvPr/>
        </p:nvPicPr>
        <p:blipFill>
          <a:blip r:embed="rId4"/>
          <a:stretch>
            <a:fillRect/>
          </a:stretch>
        </p:blipFill>
        <p:spPr>
          <a:xfrm>
            <a:off x="289902" y="151307"/>
            <a:ext cx="3117809" cy="2344265"/>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The Harlot</a:t>
            </a:r>
            <a:endParaRPr lang="en-US" sz="2000" i="1" dirty="0">
              <a:solidFill>
                <a:schemeClr val="bg1"/>
              </a:solidFill>
              <a:latin typeface="Arial Rounded MT Bold"/>
            </a:endParaRPr>
          </a:p>
        </p:txBody>
      </p:sp>
      <p:pic>
        <p:nvPicPr>
          <p:cNvPr id="24" name="Picture 23" descr="Screen shot 2021-01-11 at 9.08.51 PM.png"/>
          <p:cNvPicPr>
            <a:picLocks noChangeAspect="1"/>
          </p:cNvPicPr>
          <p:nvPr/>
        </p:nvPicPr>
        <p:blipFill>
          <a:blip r:embed="rId5"/>
          <a:stretch>
            <a:fillRect/>
          </a:stretch>
        </p:blipFill>
        <p:spPr>
          <a:xfrm>
            <a:off x="5678351" y="18026"/>
            <a:ext cx="3662996" cy="2786859"/>
          </a:xfrm>
          <a:prstGeom prst="rect">
            <a:avLst/>
          </a:prstGeom>
        </p:spPr>
      </p:pic>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r>
              <a:rPr lang="en-US" sz="2000" i="1" dirty="0" smtClean="0">
                <a:solidFill>
                  <a:schemeClr val="bg1"/>
                </a:solidFill>
                <a:latin typeface="Arial Rounded MT Bold"/>
              </a:rPr>
              <a:t>The Bride</a:t>
            </a:r>
            <a:endParaRPr lang="en-US" sz="2000" i="1" dirty="0">
              <a:latin typeface="Arial Rounded MT Bold"/>
            </a:endParaRPr>
          </a:p>
        </p:txBody>
      </p:sp>
      <p:pic>
        <p:nvPicPr>
          <p:cNvPr id="29" name="Picture 28" descr="Screen shot 2021-01-11 at 9.15.46 PM.png"/>
          <p:cNvPicPr>
            <a:picLocks noChangeAspect="1"/>
          </p:cNvPicPr>
          <p:nvPr/>
        </p:nvPicPr>
        <p:blipFill>
          <a:blip r:embed="rId6"/>
          <a:stretch>
            <a:fillRect/>
          </a:stretch>
        </p:blipFill>
        <p:spPr>
          <a:xfrm>
            <a:off x="3230339" y="2558725"/>
            <a:ext cx="2375124" cy="4299275"/>
          </a:xfrm>
          <a:prstGeom prst="rect">
            <a:avLst/>
          </a:prstGeom>
        </p:spPr>
      </p:pic>
      <p:sp>
        <p:nvSpPr>
          <p:cNvPr id="31" name="TextBox 30"/>
          <p:cNvSpPr txBox="1"/>
          <p:nvPr/>
        </p:nvSpPr>
        <p:spPr>
          <a:xfrm>
            <a:off x="5846728" y="5398800"/>
            <a:ext cx="1870195" cy="707886"/>
          </a:xfrm>
          <a:prstGeom prst="rect">
            <a:avLst/>
          </a:prstGeom>
          <a:noFill/>
        </p:spPr>
        <p:txBody>
          <a:bodyPr wrap="square" rtlCol="0">
            <a:spAutoFit/>
          </a:bodyPr>
          <a:lstStyle/>
          <a:p>
            <a:r>
              <a:rPr lang="en-US" sz="2000" i="1" dirty="0" smtClean="0">
                <a:solidFill>
                  <a:schemeClr val="bg1"/>
                </a:solidFill>
                <a:latin typeface="Arial Rounded MT Bold"/>
              </a:rPr>
              <a:t>The Rev. 12 Woman</a:t>
            </a:r>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1631216"/>
          </a:xfrm>
          <a:prstGeom prst="rect">
            <a:avLst/>
          </a:prstGeom>
          <a:noFill/>
        </p:spPr>
        <p:txBody>
          <a:bodyPr wrap="square" rtlCol="0">
            <a:spAutoFit/>
          </a:bodyPr>
          <a:lstStyle/>
          <a:p>
            <a:r>
              <a:rPr lang="en-US" sz="2000" i="1" dirty="0" smtClean="0">
                <a:solidFill>
                  <a:schemeClr val="bg1"/>
                </a:solidFill>
                <a:latin typeface="Arial Rounded MT Bold"/>
              </a:rPr>
              <a:t>The Bride represents a people who have trusted Christ as their Savior. More about this to come !</a:t>
            </a:r>
            <a:endParaRPr lang="en-US" sz="20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
                                        </p:tgtEl>
                                        <p:attrNameLst>
                                          <p:attrName>style.visibility</p:attrName>
                                        </p:attrNameLst>
                                      </p:cBhvr>
                                      <p:to>
                                        <p:strVal val="visible"/>
                                      </p:to>
                                    </p:set>
                                    <p:anim calcmode="discrete" valueType="clr">
                                      <p:cBhvr override="childStyle">
                                        <p:cTn id="7"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
                                        </p:tgtEl>
                                        <p:attrNameLst>
                                          <p:attrName>fillcolor</p:attrName>
                                        </p:attrNameLst>
                                      </p:cBhvr>
                                      <p:tavLst>
                                        <p:tav tm="0">
                                          <p:val>
                                            <p:clrVal>
                                              <a:schemeClr val="accent2"/>
                                            </p:clrVal>
                                          </p:val>
                                        </p:tav>
                                        <p:tav tm="50000">
                                          <p:val>
                                            <p:clrVal>
                                              <a:schemeClr val="hlink"/>
                                            </p:clrVal>
                                          </p:val>
                                        </p:tav>
                                      </p:tavLst>
                                    </p:anim>
                                    <p:set>
                                      <p:cBhvr>
                                        <p:cTn id="9"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7" name="Picture 26" descr="Screen shot 2021-01-11 at 2.22.19 PM.png"/>
          <p:cNvPicPr>
            <a:picLocks noChangeAspect="1"/>
          </p:cNvPicPr>
          <p:nvPr/>
        </p:nvPicPr>
        <p:blipFill>
          <a:blip r:embed="rId3"/>
          <a:stretch>
            <a:fillRect/>
          </a:stretch>
        </p:blipFill>
        <p:spPr>
          <a:xfrm>
            <a:off x="3445467" y="1573065"/>
            <a:ext cx="2247900" cy="774700"/>
          </a:xfrm>
          <a:prstGeom prst="rect">
            <a:avLst/>
          </a:prstGeom>
        </p:spPr>
      </p:pic>
      <p:pic>
        <p:nvPicPr>
          <p:cNvPr id="20" name="Picture 19" descr="Screen shot 2021-01-11 at 8.41.32 PM.png"/>
          <p:cNvPicPr>
            <a:picLocks noChangeAspect="1"/>
          </p:cNvPicPr>
          <p:nvPr/>
        </p:nvPicPr>
        <p:blipFill>
          <a:blip r:embed="rId4"/>
          <a:stretch>
            <a:fillRect/>
          </a:stretch>
        </p:blipFill>
        <p:spPr>
          <a:xfrm>
            <a:off x="289902" y="151307"/>
            <a:ext cx="3117809" cy="2344265"/>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The Harlot</a:t>
            </a:r>
            <a:endParaRPr lang="en-US" sz="2000" i="1" dirty="0">
              <a:solidFill>
                <a:schemeClr val="bg1"/>
              </a:solidFill>
              <a:latin typeface="Arial Rounded MT Bold"/>
            </a:endParaRPr>
          </a:p>
        </p:txBody>
      </p:sp>
      <p:pic>
        <p:nvPicPr>
          <p:cNvPr id="24" name="Picture 23" descr="Screen shot 2021-01-11 at 9.08.51 PM.png"/>
          <p:cNvPicPr>
            <a:picLocks noChangeAspect="1"/>
          </p:cNvPicPr>
          <p:nvPr/>
        </p:nvPicPr>
        <p:blipFill>
          <a:blip r:embed="rId5"/>
          <a:stretch>
            <a:fillRect/>
          </a:stretch>
        </p:blipFill>
        <p:spPr>
          <a:xfrm>
            <a:off x="5678351" y="18026"/>
            <a:ext cx="3662996" cy="2786859"/>
          </a:xfrm>
          <a:prstGeom prst="rect">
            <a:avLst/>
          </a:prstGeom>
        </p:spPr>
      </p:pic>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r>
              <a:rPr lang="en-US" sz="2000" i="1" dirty="0" smtClean="0">
                <a:solidFill>
                  <a:schemeClr val="bg1"/>
                </a:solidFill>
                <a:latin typeface="Arial Rounded MT Bold"/>
              </a:rPr>
              <a:t>The Bride</a:t>
            </a:r>
            <a:endParaRPr lang="en-US" sz="2000" i="1" dirty="0">
              <a:latin typeface="Arial Rounded MT Bold"/>
            </a:endParaRPr>
          </a:p>
        </p:txBody>
      </p:sp>
      <p:pic>
        <p:nvPicPr>
          <p:cNvPr id="29" name="Picture 28" descr="Screen shot 2021-01-11 at 9.15.46 PM.png"/>
          <p:cNvPicPr>
            <a:picLocks noChangeAspect="1"/>
          </p:cNvPicPr>
          <p:nvPr/>
        </p:nvPicPr>
        <p:blipFill>
          <a:blip r:embed="rId6"/>
          <a:stretch>
            <a:fillRect/>
          </a:stretch>
        </p:blipFill>
        <p:spPr>
          <a:xfrm>
            <a:off x="3230339" y="2558725"/>
            <a:ext cx="2375124" cy="4299275"/>
          </a:xfrm>
          <a:prstGeom prst="rect">
            <a:avLst/>
          </a:prstGeom>
        </p:spPr>
      </p:pic>
      <p:sp>
        <p:nvSpPr>
          <p:cNvPr id="31" name="TextBox 30"/>
          <p:cNvSpPr txBox="1"/>
          <p:nvPr/>
        </p:nvSpPr>
        <p:spPr>
          <a:xfrm>
            <a:off x="5693367" y="5183356"/>
            <a:ext cx="1870195" cy="707886"/>
          </a:xfrm>
          <a:prstGeom prst="rect">
            <a:avLst/>
          </a:prstGeom>
          <a:noFill/>
        </p:spPr>
        <p:txBody>
          <a:bodyPr wrap="square" rtlCol="0">
            <a:spAutoFit/>
          </a:bodyPr>
          <a:lstStyle/>
          <a:p>
            <a:r>
              <a:rPr lang="en-US" sz="2000" i="1" dirty="0" smtClean="0">
                <a:solidFill>
                  <a:schemeClr val="bg1"/>
                </a:solidFill>
                <a:latin typeface="Arial Rounded MT Bold"/>
              </a:rPr>
              <a:t>The Rev. 12 Woman</a:t>
            </a:r>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6" name="TextBox 35"/>
          <p:cNvSpPr txBox="1"/>
          <p:nvPr/>
        </p:nvSpPr>
        <p:spPr>
          <a:xfrm>
            <a:off x="-13805" y="3690998"/>
            <a:ext cx="3230339" cy="2554545"/>
          </a:xfrm>
          <a:prstGeom prst="rect">
            <a:avLst/>
          </a:prstGeom>
          <a:noFill/>
        </p:spPr>
        <p:txBody>
          <a:bodyPr wrap="square" rtlCol="0">
            <a:spAutoFit/>
          </a:bodyPr>
          <a:lstStyle/>
          <a:p>
            <a:r>
              <a:rPr lang="en-US" sz="2000" i="1" dirty="0" smtClean="0">
                <a:solidFill>
                  <a:srgbClr val="FFFF00"/>
                </a:solidFill>
                <a:latin typeface="Arial Rounded MT Bold"/>
              </a:rPr>
              <a:t>The Woman with moon at her feet and the stars in her hair is Israel. (Remember Joseph’s dream ?) She is pregnant with Jesus and the Devil awaits His birth to kill him. Rev. 12</a:t>
            </a:r>
            <a:endParaRPr lang="en-US" sz="2000" i="1" dirty="0">
              <a:solidFill>
                <a:srgbClr val="FFFF00"/>
              </a:solidFill>
              <a:latin typeface="Arial Rounded MT Bold"/>
            </a:endParaRPr>
          </a:p>
        </p:txBody>
      </p:sp>
      <p:pic>
        <p:nvPicPr>
          <p:cNvPr id="37" name="Picture 36" descr="Screen shot 2021-03-26 at 3.31.21 PM.png"/>
          <p:cNvPicPr>
            <a:picLocks noChangeAspect="1"/>
          </p:cNvPicPr>
          <p:nvPr/>
        </p:nvPicPr>
        <p:blipFill>
          <a:blip r:embed="rId7"/>
          <a:stretch>
            <a:fillRect/>
          </a:stretch>
        </p:blipFill>
        <p:spPr>
          <a:xfrm>
            <a:off x="5658109" y="3690998"/>
            <a:ext cx="2464175" cy="29959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6"/>
                                        </p:tgtEl>
                                        <p:attrNameLst>
                                          <p:attrName>style.visibility</p:attrName>
                                        </p:attrNameLst>
                                      </p:cBhvr>
                                      <p:to>
                                        <p:strVal val="visible"/>
                                      </p:to>
                                    </p:set>
                                    <p:anim calcmode="discrete" valueType="clr">
                                      <p:cBhvr override="childStyle">
                                        <p:cTn id="7"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
                                        </p:tgtEl>
                                        <p:attrNameLst>
                                          <p:attrName>fillcolor</p:attrName>
                                        </p:attrNameLst>
                                      </p:cBhvr>
                                      <p:tavLst>
                                        <p:tav tm="0">
                                          <p:val>
                                            <p:clrVal>
                                              <a:schemeClr val="accent2"/>
                                            </p:clrVal>
                                          </p:val>
                                        </p:tav>
                                        <p:tav tm="50000">
                                          <p:val>
                                            <p:clrVal>
                                              <a:schemeClr val="hlink"/>
                                            </p:clrVal>
                                          </p:val>
                                        </p:tav>
                                      </p:tavLst>
                                    </p:anim>
                                    <p:set>
                                      <p:cBhvr>
                                        <p:cTn id="9" dur="80"/>
                                        <p:tgtEl>
                                          <p:spTgt spid="36"/>
                                        </p:tgtEl>
                                        <p:attrNameLst>
                                          <p:attrName>fill.type</p:attrName>
                                        </p:attrNameLst>
                                      </p:cBhvr>
                                      <p:to>
                                        <p:strVal val="solid"/>
                                      </p:to>
                                    </p:set>
                                  </p:childTnLst>
                                </p:cTn>
                              </p:par>
                              <p:par>
                                <p:cTn id="10" presetID="9" presetClass="entr" presetSubtype="0" fill="hold" nodeType="withEffect">
                                  <p:stCondLst>
                                    <p:cond delay="800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7" name="Picture 26" descr="Screen shot 2021-01-11 at 2.22.19 PM.png"/>
          <p:cNvPicPr>
            <a:picLocks noChangeAspect="1"/>
          </p:cNvPicPr>
          <p:nvPr/>
        </p:nvPicPr>
        <p:blipFill>
          <a:blip r:embed="rId3"/>
          <a:stretch>
            <a:fillRect/>
          </a:stretch>
        </p:blipFill>
        <p:spPr>
          <a:xfrm>
            <a:off x="200191" y="74315"/>
            <a:ext cx="2247900" cy="774700"/>
          </a:xfrm>
          <a:prstGeom prst="rect">
            <a:avLst/>
          </a:prstGeom>
        </p:spPr>
      </p:pic>
      <p:pic>
        <p:nvPicPr>
          <p:cNvPr id="20" name="Picture 19" descr="Screen shot 2021-01-11 at 8.41.32 PM.png"/>
          <p:cNvPicPr>
            <a:picLocks noChangeAspect="1"/>
          </p:cNvPicPr>
          <p:nvPr/>
        </p:nvPicPr>
        <p:blipFill>
          <a:blip r:embed="rId4"/>
          <a:stretch>
            <a:fillRect/>
          </a:stretch>
        </p:blipFill>
        <p:spPr>
          <a:xfrm>
            <a:off x="289902" y="1004174"/>
            <a:ext cx="8428557" cy="6337390"/>
          </a:xfrm>
          <a:prstGeom prst="rect">
            <a:avLst/>
          </a:prstGeom>
        </p:spPr>
      </p:pic>
      <p:sp>
        <p:nvSpPr>
          <p:cNvPr id="23" name="TextBox 22"/>
          <p:cNvSpPr txBox="1"/>
          <p:nvPr/>
        </p:nvSpPr>
        <p:spPr>
          <a:xfrm>
            <a:off x="552195" y="6088587"/>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7" name="TextBox 36"/>
          <p:cNvSpPr txBox="1"/>
          <p:nvPr/>
        </p:nvSpPr>
        <p:spPr>
          <a:xfrm>
            <a:off x="2567706" y="74315"/>
            <a:ext cx="6322951" cy="830997"/>
          </a:xfrm>
          <a:prstGeom prst="rect">
            <a:avLst/>
          </a:prstGeom>
          <a:noFill/>
        </p:spPr>
        <p:txBody>
          <a:bodyPr wrap="square" rtlCol="0">
            <a:spAutoFit/>
          </a:bodyPr>
          <a:lstStyle/>
          <a:p>
            <a:r>
              <a:rPr lang="en-US" sz="2400" i="1" dirty="0" smtClean="0">
                <a:solidFill>
                  <a:srgbClr val="FFFF00"/>
                </a:solidFill>
                <a:latin typeface="Arial Rounded MT Bold"/>
              </a:rPr>
              <a:t>Today we focus on this woman. She is Mystery Babylon the mother of Harlots. </a:t>
            </a:r>
            <a:endParaRPr lang="en-US" sz="2400" i="1" dirty="0">
              <a:solidFill>
                <a:srgbClr val="FFFF00"/>
              </a:solidFill>
              <a:latin typeface="Arial Rounded MT Bold"/>
            </a:endParaRPr>
          </a:p>
        </p:txBody>
      </p:sp>
      <p:sp>
        <p:nvSpPr>
          <p:cNvPr id="29" name="TextBox 28"/>
          <p:cNvSpPr txBox="1"/>
          <p:nvPr/>
        </p:nvSpPr>
        <p:spPr>
          <a:xfrm>
            <a:off x="4918236" y="5922020"/>
            <a:ext cx="2798687" cy="830997"/>
          </a:xfrm>
          <a:prstGeom prst="rect">
            <a:avLst/>
          </a:prstGeom>
          <a:noFill/>
        </p:spPr>
        <p:txBody>
          <a:bodyPr wrap="square" rtlCol="0">
            <a:spAutoFit/>
          </a:bodyPr>
          <a:lstStyle/>
          <a:p>
            <a:r>
              <a:rPr lang="en-US" sz="2400" i="1" dirty="0" smtClean="0">
                <a:solidFill>
                  <a:schemeClr val="bg1"/>
                </a:solidFill>
                <a:latin typeface="Arial Rounded MT Bold"/>
              </a:rPr>
              <a:t>The Woman who rides the Beast</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50000" decel="5000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3000" fill="hold"/>
                                        <p:tgtEl>
                                          <p:spTgt spid="37"/>
                                        </p:tgtEl>
                                        <p:attrNameLst>
                                          <p:attrName>ppt_x</p:attrName>
                                        </p:attrNameLst>
                                      </p:cBhvr>
                                      <p:tavLst>
                                        <p:tav tm="0">
                                          <p:val>
                                            <p:strVal val="1+#ppt_w/2"/>
                                          </p:val>
                                        </p:tav>
                                        <p:tav tm="100000">
                                          <p:val>
                                            <p:strVal val="#ppt_x"/>
                                          </p:val>
                                        </p:tav>
                                      </p:tavLst>
                                    </p:anim>
                                    <p:anim calcmode="lin" valueType="num">
                                      <p:cBhvr additive="base">
                                        <p:cTn id="8" dur="30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9" accel="50000" decel="50000" fill="hold" grpId="0" nodeType="withEffect">
                                  <p:stCondLst>
                                    <p:cond delay="40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3000" fill="hold"/>
                                        <p:tgtEl>
                                          <p:spTgt spid="29"/>
                                        </p:tgtEl>
                                        <p:attrNameLst>
                                          <p:attrName>ppt_x</p:attrName>
                                        </p:attrNameLst>
                                      </p:cBhvr>
                                      <p:tavLst>
                                        <p:tav tm="0">
                                          <p:val>
                                            <p:strVal val="0-#ppt_w/2"/>
                                          </p:val>
                                        </p:tav>
                                        <p:tav tm="100000">
                                          <p:val>
                                            <p:strVal val="#ppt_x"/>
                                          </p:val>
                                        </p:tav>
                                      </p:tavLst>
                                    </p:anim>
                                    <p:anim calcmode="lin" valueType="num">
                                      <p:cBhvr additive="base">
                                        <p:cTn id="12" dur="3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9" grpId="0"/>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0" name="Picture 19" descr="Screen shot 2021-01-11 at 8.41.32 PM.png"/>
          <p:cNvPicPr>
            <a:picLocks noChangeAspect="1"/>
          </p:cNvPicPr>
          <p:nvPr/>
        </p:nvPicPr>
        <p:blipFill>
          <a:blip r:embed="rId3"/>
          <a:stretch>
            <a:fillRect/>
          </a:stretch>
        </p:blipFill>
        <p:spPr>
          <a:xfrm>
            <a:off x="851234" y="45650"/>
            <a:ext cx="7427021" cy="5584340"/>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7" name="TextBox 36"/>
          <p:cNvSpPr txBox="1"/>
          <p:nvPr/>
        </p:nvSpPr>
        <p:spPr>
          <a:xfrm>
            <a:off x="0" y="5398800"/>
            <a:ext cx="9144000" cy="1323439"/>
          </a:xfrm>
          <a:prstGeom prst="rect">
            <a:avLst/>
          </a:prstGeom>
          <a:noFill/>
        </p:spPr>
        <p:txBody>
          <a:bodyPr wrap="square" rtlCol="0">
            <a:spAutoFit/>
          </a:bodyPr>
          <a:lstStyle/>
          <a:p>
            <a:r>
              <a:rPr lang="en-US" sz="2000" i="1" dirty="0" smtClean="0">
                <a:solidFill>
                  <a:schemeClr val="bg1"/>
                </a:solidFill>
                <a:latin typeface="Arial Rounded MT Bold"/>
              </a:rPr>
              <a:t>This “Woman” is a Harlot because she is supposed to be married to Christ and yet she entertains her “lovers” of all religions and along with the New World Order she is deep into the occult. She thinks she can ride the Beast, the AntiChrist.  (But eventually he destroys her)</a:t>
            </a:r>
            <a:endParaRPr lang="en-US" sz="20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anim calcmode="discrete" valueType="clr">
                                      <p:cBhvr override="childStyle">
                                        <p:cTn id="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
                                        </p:tgtEl>
                                        <p:attrNameLst>
                                          <p:attrName>fillcolor</p:attrName>
                                        </p:attrNameLst>
                                      </p:cBhvr>
                                      <p:tavLst>
                                        <p:tav tm="0">
                                          <p:val>
                                            <p:clrVal>
                                              <a:schemeClr val="accent2"/>
                                            </p:clrVal>
                                          </p:val>
                                        </p:tav>
                                        <p:tav tm="50000">
                                          <p:val>
                                            <p:clrVal>
                                              <a:schemeClr val="hlink"/>
                                            </p:clrVal>
                                          </p:val>
                                        </p:tav>
                                      </p:tavLst>
                                    </p:anim>
                                    <p:set>
                                      <p:cBhvr>
                                        <p:cTn id="9"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8" name="TextBox 7"/>
          <p:cNvSpPr txBox="1"/>
          <p:nvPr/>
        </p:nvSpPr>
        <p:spPr>
          <a:xfrm>
            <a:off x="486420" y="2018433"/>
            <a:ext cx="8225208" cy="1200328"/>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And the 8th is:  </a:t>
            </a:r>
            <a:r>
              <a:rPr lang="en-US" sz="2400" i="1" dirty="0" smtClean="0">
                <a:solidFill>
                  <a:srgbClr val="FFFF00"/>
                </a:solidFill>
                <a:latin typeface="Arial Rounded MT Bold"/>
              </a:rPr>
              <a:t>The Mystery of Iniquity…</a:t>
            </a:r>
            <a:r>
              <a:rPr lang="en-US" sz="2400" i="1" dirty="0" smtClean="0">
                <a:solidFill>
                  <a:schemeClr val="tx2">
                    <a:lumMod val="20000"/>
                    <a:lumOff val="80000"/>
                  </a:schemeClr>
                </a:solidFill>
                <a:latin typeface="Arial Rounded MT Bold"/>
              </a:rPr>
              <a:t>how evil, which originated in the Garden, has worked in the history of the human race.  </a:t>
            </a:r>
            <a:endParaRPr lang="en-US" sz="2400" i="1" dirty="0">
              <a:solidFill>
                <a:schemeClr val="bg1"/>
              </a:solidFill>
              <a:latin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0" name="Picture 19" descr="Screen shot 2021-01-11 at 8.41.32 PM.png"/>
          <p:cNvPicPr>
            <a:picLocks noChangeAspect="1"/>
          </p:cNvPicPr>
          <p:nvPr/>
        </p:nvPicPr>
        <p:blipFill>
          <a:blip r:embed="rId3"/>
          <a:stretch>
            <a:fillRect/>
          </a:stretch>
        </p:blipFill>
        <p:spPr>
          <a:xfrm>
            <a:off x="851234" y="45650"/>
            <a:ext cx="7427021" cy="5584340"/>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7" name="TextBox 36"/>
          <p:cNvSpPr txBox="1"/>
          <p:nvPr/>
        </p:nvSpPr>
        <p:spPr>
          <a:xfrm>
            <a:off x="0" y="5876211"/>
            <a:ext cx="9144000" cy="707886"/>
          </a:xfrm>
          <a:prstGeom prst="rect">
            <a:avLst/>
          </a:prstGeom>
          <a:noFill/>
        </p:spPr>
        <p:txBody>
          <a:bodyPr wrap="square" rtlCol="0">
            <a:spAutoFit/>
          </a:bodyPr>
          <a:lstStyle/>
          <a:p>
            <a:r>
              <a:rPr lang="en-US" sz="2000" i="1" dirty="0" smtClean="0">
                <a:solidFill>
                  <a:schemeClr val="bg1"/>
                </a:solidFill>
                <a:latin typeface="Arial Rounded MT Bold"/>
              </a:rPr>
              <a:t>She represents false religion and she sits on the Seven Hills.  She is Rome.  She invites all religions into a worldwide religious amalgam.</a:t>
            </a:r>
            <a:endParaRPr lang="en-US" sz="20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anim calcmode="discrete" valueType="clr">
                                      <p:cBhvr override="childStyle">
                                        <p:cTn id="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
                                        </p:tgtEl>
                                        <p:attrNameLst>
                                          <p:attrName>fillcolor</p:attrName>
                                        </p:attrNameLst>
                                      </p:cBhvr>
                                      <p:tavLst>
                                        <p:tav tm="0">
                                          <p:val>
                                            <p:clrVal>
                                              <a:schemeClr val="accent2"/>
                                            </p:clrVal>
                                          </p:val>
                                        </p:tav>
                                        <p:tav tm="50000">
                                          <p:val>
                                            <p:clrVal>
                                              <a:schemeClr val="hlink"/>
                                            </p:clrVal>
                                          </p:val>
                                        </p:tav>
                                      </p:tavLst>
                                    </p:anim>
                                    <p:set>
                                      <p:cBhvr>
                                        <p:cTn id="9"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0" name="Picture 19" descr="Screen shot 2021-01-11 at 8.41.32 PM.png"/>
          <p:cNvPicPr>
            <a:picLocks noChangeAspect="1"/>
          </p:cNvPicPr>
          <p:nvPr/>
        </p:nvPicPr>
        <p:blipFill>
          <a:blip r:embed="rId3"/>
          <a:stretch>
            <a:fillRect/>
          </a:stretch>
        </p:blipFill>
        <p:spPr>
          <a:xfrm>
            <a:off x="851234" y="45650"/>
            <a:ext cx="7427021" cy="5584340"/>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7" name="TextBox 36"/>
          <p:cNvSpPr txBox="1"/>
          <p:nvPr/>
        </p:nvSpPr>
        <p:spPr>
          <a:xfrm>
            <a:off x="0" y="5168325"/>
            <a:ext cx="9144000" cy="400110"/>
          </a:xfrm>
          <a:prstGeom prst="rect">
            <a:avLst/>
          </a:prstGeom>
          <a:noFill/>
        </p:spPr>
        <p:txBody>
          <a:bodyPr wrap="square" rtlCol="0">
            <a:spAutoFit/>
          </a:bodyPr>
          <a:lstStyle/>
          <a:p>
            <a:r>
              <a:rPr lang="en-US" sz="2000" i="1" dirty="0" smtClean="0">
                <a:solidFill>
                  <a:schemeClr val="bg1"/>
                </a:solidFill>
                <a:latin typeface="Arial Rounded MT Bold"/>
              </a:rPr>
              <a:t>.</a:t>
            </a:r>
            <a:endParaRPr lang="en-US" sz="2000" i="1" dirty="0">
              <a:solidFill>
                <a:schemeClr val="bg1"/>
              </a:solidFill>
              <a:latin typeface="Arial Rounded MT Bold"/>
            </a:endParaRPr>
          </a:p>
        </p:txBody>
      </p:sp>
      <p:pic>
        <p:nvPicPr>
          <p:cNvPr id="27" name="Picture 26" descr="Screen shot 2021-03-07 at 1.58.24 PM.png"/>
          <p:cNvPicPr>
            <a:picLocks noChangeAspect="1"/>
          </p:cNvPicPr>
          <p:nvPr/>
        </p:nvPicPr>
        <p:blipFill>
          <a:blip r:embed="rId4"/>
          <a:stretch>
            <a:fillRect/>
          </a:stretch>
        </p:blipFill>
        <p:spPr>
          <a:xfrm>
            <a:off x="495882" y="2783034"/>
            <a:ext cx="7414179" cy="353444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anim calcmode="lin" valueType="num">
                                      <p:cBhvr>
                                        <p:cTn id="8" dur="3000" fill="hold"/>
                                        <p:tgtEl>
                                          <p:spTgt spid="27"/>
                                        </p:tgtEl>
                                        <p:attrNameLst>
                                          <p:attrName>style.rotation</p:attrName>
                                        </p:attrNameLst>
                                      </p:cBhvr>
                                      <p:tavLst>
                                        <p:tav tm="0">
                                          <p:val>
                                            <p:fltVal val="720"/>
                                          </p:val>
                                        </p:tav>
                                        <p:tav tm="100000">
                                          <p:val>
                                            <p:fltVal val="0"/>
                                          </p:val>
                                        </p:tav>
                                      </p:tavLst>
                                    </p:anim>
                                    <p:anim calcmode="lin" valueType="num">
                                      <p:cBhvr>
                                        <p:cTn id="9" dur="3000" fill="hold"/>
                                        <p:tgtEl>
                                          <p:spTgt spid="27"/>
                                        </p:tgtEl>
                                        <p:attrNameLst>
                                          <p:attrName>ppt_h</p:attrName>
                                        </p:attrNameLst>
                                      </p:cBhvr>
                                      <p:tavLst>
                                        <p:tav tm="0">
                                          <p:val>
                                            <p:fltVal val="0"/>
                                          </p:val>
                                        </p:tav>
                                        <p:tav tm="100000">
                                          <p:val>
                                            <p:strVal val="#ppt_h"/>
                                          </p:val>
                                        </p:tav>
                                      </p:tavLst>
                                    </p:anim>
                                    <p:anim calcmode="lin" valueType="num">
                                      <p:cBhvr>
                                        <p:cTn id="10" dur="3000" fill="hold"/>
                                        <p:tgtEl>
                                          <p:spTgt spid="27"/>
                                        </p:tgtEl>
                                        <p:attrNameLst>
                                          <p:attrName>ppt_w</p:attrName>
                                        </p:attrNameLst>
                                      </p:cBhvr>
                                      <p:tavLst>
                                        <p:tav tm="0">
                                          <p:val>
                                            <p:fltVal val="0"/>
                                          </p:val>
                                        </p:tav>
                                        <p:tav tm="100000">
                                          <p:val>
                                            <p:strVal val="#ppt_w"/>
                                          </p:val>
                                        </p:tav>
                                      </p:tavLst>
                                    </p:anim>
                                  </p:childTnLst>
                                </p:cTn>
                              </p:par>
                              <p:par>
                                <p:cTn id="11" presetID="9" presetClass="exit" presetSubtype="0" fill="hold" nodeType="withEffect">
                                  <p:stCondLst>
                                    <p:cond delay="6000"/>
                                  </p:stCondLst>
                                  <p:childTnLst>
                                    <p:animEffect transition="out" filter="dissolve">
                                      <p:cBhvr>
                                        <p:cTn id="12" dur="3000"/>
                                        <p:tgtEl>
                                          <p:spTgt spid="27"/>
                                        </p:tgtEl>
                                      </p:cBhvr>
                                    </p:animEffect>
                                    <p:set>
                                      <p:cBhvr>
                                        <p:cTn id="13" dur="1" fill="hold">
                                          <p:stCondLst>
                                            <p:cond delay="2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0" name="Picture 19" descr="Screen shot 2021-01-11 at 8.41.32 PM.png"/>
          <p:cNvPicPr>
            <a:picLocks noChangeAspect="1"/>
          </p:cNvPicPr>
          <p:nvPr/>
        </p:nvPicPr>
        <p:blipFill>
          <a:blip r:embed="rId3"/>
          <a:stretch>
            <a:fillRect/>
          </a:stretch>
        </p:blipFill>
        <p:spPr>
          <a:xfrm>
            <a:off x="851234" y="45650"/>
            <a:ext cx="7427021" cy="5584340"/>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7" name="TextBox 36"/>
          <p:cNvSpPr txBox="1"/>
          <p:nvPr/>
        </p:nvSpPr>
        <p:spPr>
          <a:xfrm>
            <a:off x="0" y="5168325"/>
            <a:ext cx="9144000" cy="400110"/>
          </a:xfrm>
          <a:prstGeom prst="rect">
            <a:avLst/>
          </a:prstGeom>
          <a:noFill/>
        </p:spPr>
        <p:txBody>
          <a:bodyPr wrap="square" rtlCol="0">
            <a:spAutoFit/>
          </a:bodyPr>
          <a:lstStyle/>
          <a:p>
            <a:r>
              <a:rPr lang="en-US" sz="2000" i="1" dirty="0" smtClean="0">
                <a:solidFill>
                  <a:schemeClr val="bg1"/>
                </a:solidFill>
                <a:latin typeface="Arial Rounded MT Bold"/>
              </a:rPr>
              <a:t>.</a:t>
            </a:r>
            <a:endParaRPr lang="en-US" sz="2000" i="1" dirty="0">
              <a:solidFill>
                <a:schemeClr val="bg1"/>
              </a:solidFill>
              <a:latin typeface="Arial Rounded MT Bold"/>
            </a:endParaRPr>
          </a:p>
        </p:txBody>
      </p:sp>
      <p:pic>
        <p:nvPicPr>
          <p:cNvPr id="36" name="Picture 35" descr="Screen shot 2021-03-08 at 12.55.21 PM.png"/>
          <p:cNvPicPr>
            <a:picLocks noChangeAspect="1"/>
          </p:cNvPicPr>
          <p:nvPr/>
        </p:nvPicPr>
        <p:blipFill>
          <a:blip r:embed="rId4"/>
          <a:stretch>
            <a:fillRect/>
          </a:stretch>
        </p:blipFill>
        <p:spPr>
          <a:xfrm>
            <a:off x="301625" y="1465263"/>
            <a:ext cx="8077200" cy="4559300"/>
          </a:xfrm>
          <a:prstGeom prst="rect">
            <a:avLst/>
          </a:prstGeom>
        </p:spPr>
      </p:pic>
      <p:sp>
        <p:nvSpPr>
          <p:cNvPr id="27" name="TextBox 26"/>
          <p:cNvSpPr txBox="1"/>
          <p:nvPr/>
        </p:nvSpPr>
        <p:spPr>
          <a:xfrm>
            <a:off x="851234" y="4696089"/>
            <a:ext cx="7427021" cy="1938992"/>
          </a:xfrm>
          <a:prstGeom prst="rect">
            <a:avLst/>
          </a:prstGeom>
          <a:noFill/>
        </p:spPr>
        <p:txBody>
          <a:bodyPr wrap="square" rtlCol="0">
            <a:spAutoFit/>
          </a:bodyPr>
          <a:lstStyle/>
          <a:p>
            <a:r>
              <a:rPr lang="en-US" sz="2400" b="1" i="1" dirty="0" smtClean="0">
                <a:solidFill>
                  <a:srgbClr val="FFFF00"/>
                </a:solidFill>
                <a:latin typeface="Arial Rounded MT Bold"/>
              </a:rPr>
              <a:t>On the altar at St Peters there is a Koran, there is Native American sweet grass, there is a </a:t>
            </a:r>
            <a:r>
              <a:rPr lang="en-US" sz="2400" b="1" i="1" dirty="0" err="1" smtClean="0">
                <a:solidFill>
                  <a:srgbClr val="FFFF00"/>
                </a:solidFill>
                <a:latin typeface="Arial Rounded MT Bold"/>
              </a:rPr>
              <a:t>Budha</a:t>
            </a:r>
            <a:r>
              <a:rPr lang="en-US" sz="2400" b="1" i="1" dirty="0" smtClean="0">
                <a:solidFill>
                  <a:srgbClr val="FFFF00"/>
                </a:solidFill>
                <a:latin typeface="Arial Rounded MT Bold"/>
              </a:rPr>
              <a:t>, there is are amulets from paganism, there are idols of Hinduism….ecumenism is not just Christians anymore. </a:t>
            </a:r>
            <a:endParaRPr lang="en-US" sz="2400" b="1"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3000"/>
                                        <p:tgtEl>
                                          <p:spTgt spid="36"/>
                                        </p:tgtEl>
                                      </p:cBhvr>
                                    </p:animEffect>
                                    <p:anim calcmode="lin" valueType="num">
                                      <p:cBhvr>
                                        <p:cTn id="8" dur="3000" fill="hold"/>
                                        <p:tgtEl>
                                          <p:spTgt spid="36"/>
                                        </p:tgtEl>
                                        <p:attrNameLst>
                                          <p:attrName>ppt_x</p:attrName>
                                        </p:attrNameLst>
                                      </p:cBhvr>
                                      <p:tavLst>
                                        <p:tav tm="0">
                                          <p:val>
                                            <p:strVal val="#ppt_x"/>
                                          </p:val>
                                        </p:tav>
                                        <p:tav tm="100000">
                                          <p:val>
                                            <p:strVal val="#ppt_x"/>
                                          </p:val>
                                        </p:tav>
                                      </p:tavLst>
                                    </p:anim>
                                    <p:anim calcmode="lin" valueType="num">
                                      <p:cBhvr>
                                        <p:cTn id="9" dur="2700" decel="100000" fill="hold"/>
                                        <p:tgtEl>
                                          <p:spTgt spid="3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36"/>
                                        </p:tgtEl>
                                        <p:attrNameLst>
                                          <p:attrName>ppt_y</p:attrName>
                                        </p:attrNameLst>
                                      </p:cBhvr>
                                      <p:tavLst>
                                        <p:tav tm="0">
                                          <p:val>
                                            <p:strVal val="#ppt_y-.03"/>
                                          </p:val>
                                        </p:tav>
                                        <p:tav tm="100000">
                                          <p:val>
                                            <p:strVal val="#ppt_y"/>
                                          </p:val>
                                        </p:tav>
                                      </p:tavLst>
                                    </p:anim>
                                  </p:childTnLst>
                                </p:cTn>
                              </p:par>
                              <p:par>
                                <p:cTn id="11" presetID="9" presetClass="exit" presetSubtype="0" fill="hold" nodeType="withEffect">
                                  <p:stCondLst>
                                    <p:cond delay="20000"/>
                                  </p:stCondLst>
                                  <p:childTnLst>
                                    <p:animEffect transition="out" filter="dissolve">
                                      <p:cBhvr>
                                        <p:cTn id="12" dur="2000"/>
                                        <p:tgtEl>
                                          <p:spTgt spid="36"/>
                                        </p:tgtEl>
                                      </p:cBhvr>
                                    </p:animEffect>
                                    <p:set>
                                      <p:cBhvr>
                                        <p:cTn id="13" dur="1" fill="hold">
                                          <p:stCondLst>
                                            <p:cond delay="1999"/>
                                          </p:stCondLst>
                                        </p:cTn>
                                        <p:tgtEl>
                                          <p:spTgt spid="36"/>
                                        </p:tgtEl>
                                        <p:attrNameLst>
                                          <p:attrName>style.visibility</p:attrName>
                                        </p:attrNameLst>
                                      </p:cBhvr>
                                      <p:to>
                                        <p:strVal val="hidden"/>
                                      </p:to>
                                    </p:set>
                                  </p:childTnLst>
                                </p:cTn>
                              </p:par>
                              <p:par>
                                <p:cTn id="14" presetID="31" presetClass="entr" presetSubtype="0" fill="hold" grpId="0" nodeType="withEffect">
                                  <p:stCondLst>
                                    <p:cond delay="4000"/>
                                  </p:stCondLst>
                                  <p:iterate type="lt">
                                    <p:tmPct val="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 calcmode="lin" valueType="num">
                                      <p:cBhvr>
                                        <p:cTn id="18" dur="1000" fill="hold"/>
                                        <p:tgtEl>
                                          <p:spTgt spid="27"/>
                                        </p:tgtEl>
                                        <p:attrNameLst>
                                          <p:attrName>style.rotation</p:attrName>
                                        </p:attrNameLst>
                                      </p:cBhvr>
                                      <p:tavLst>
                                        <p:tav tm="0">
                                          <p:val>
                                            <p:fltVal val="90"/>
                                          </p:val>
                                        </p:tav>
                                        <p:tav tm="100000">
                                          <p:val>
                                            <p:fltVal val="0"/>
                                          </p:val>
                                        </p:tav>
                                      </p:tavLst>
                                    </p:anim>
                                    <p:animEffect transition="in" filter="fade">
                                      <p:cBhvr>
                                        <p:cTn id="19" dur="1000"/>
                                        <p:tgtEl>
                                          <p:spTgt spid="27"/>
                                        </p:tgtEl>
                                      </p:cBhvr>
                                    </p:animEffect>
                                  </p:childTnLst>
                                </p:cTn>
                              </p:par>
                              <p:par>
                                <p:cTn id="20" presetID="9" presetClass="exit" presetSubtype="0" fill="hold" grpId="1" nodeType="withEffect">
                                  <p:stCondLst>
                                    <p:cond delay="18000"/>
                                  </p:stCondLst>
                                  <p:iterate type="lt">
                                    <p:tmPct val="0"/>
                                  </p:iterate>
                                  <p:childTnLst>
                                    <p:animEffect transition="out" filter="dissolve">
                                      <p:cBhvr>
                                        <p:cTn id="21" dur="2000"/>
                                        <p:tgtEl>
                                          <p:spTgt spid="27"/>
                                        </p:tgtEl>
                                      </p:cBhvr>
                                    </p:animEffect>
                                    <p:set>
                                      <p:cBhvr>
                                        <p:cTn id="22"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0" name="Picture 19" descr="Screen shot 2021-01-11 at 8.41.32 PM.png"/>
          <p:cNvPicPr>
            <a:picLocks noChangeAspect="1"/>
          </p:cNvPicPr>
          <p:nvPr/>
        </p:nvPicPr>
        <p:blipFill>
          <a:blip r:embed="rId3"/>
          <a:stretch>
            <a:fillRect/>
          </a:stretch>
        </p:blipFill>
        <p:spPr>
          <a:xfrm>
            <a:off x="851234" y="45650"/>
            <a:ext cx="7427021" cy="5584340"/>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7" name="TextBox 36"/>
          <p:cNvSpPr txBox="1"/>
          <p:nvPr/>
        </p:nvSpPr>
        <p:spPr>
          <a:xfrm>
            <a:off x="0" y="5168325"/>
            <a:ext cx="9144000" cy="400110"/>
          </a:xfrm>
          <a:prstGeom prst="rect">
            <a:avLst/>
          </a:prstGeom>
          <a:noFill/>
        </p:spPr>
        <p:txBody>
          <a:bodyPr wrap="square" rtlCol="0">
            <a:spAutoFit/>
          </a:bodyPr>
          <a:lstStyle/>
          <a:p>
            <a:r>
              <a:rPr lang="en-US" sz="2000" i="1" dirty="0" smtClean="0">
                <a:solidFill>
                  <a:schemeClr val="bg1"/>
                </a:solidFill>
                <a:latin typeface="Arial Rounded MT Bold"/>
              </a:rPr>
              <a:t>.</a:t>
            </a:r>
            <a:endParaRPr lang="en-US" sz="2000" i="1" dirty="0">
              <a:solidFill>
                <a:schemeClr val="bg1"/>
              </a:solidFill>
              <a:latin typeface="Arial Rounded MT Bold"/>
            </a:endParaRPr>
          </a:p>
        </p:txBody>
      </p:sp>
      <p:pic>
        <p:nvPicPr>
          <p:cNvPr id="27" name="Picture 26" descr="Screen shot 2021-03-08 at 12.58.20 PM.png"/>
          <p:cNvPicPr>
            <a:picLocks noChangeAspect="1"/>
          </p:cNvPicPr>
          <p:nvPr/>
        </p:nvPicPr>
        <p:blipFill>
          <a:blip r:embed="rId4"/>
          <a:stretch>
            <a:fillRect/>
          </a:stretch>
        </p:blipFill>
        <p:spPr>
          <a:xfrm>
            <a:off x="289902" y="1689503"/>
            <a:ext cx="8724900" cy="4597400"/>
          </a:xfrm>
          <a:prstGeom prst="rect">
            <a:avLst/>
          </a:prstGeom>
        </p:spPr>
      </p:pic>
      <p:pic>
        <p:nvPicPr>
          <p:cNvPr id="29" name="Picture 28" descr="Screen shot 2021-03-08 at 12.59.47 PM.png"/>
          <p:cNvPicPr>
            <a:picLocks noChangeAspect="1"/>
          </p:cNvPicPr>
          <p:nvPr/>
        </p:nvPicPr>
        <p:blipFill>
          <a:blip r:embed="rId5"/>
          <a:stretch>
            <a:fillRect/>
          </a:stretch>
        </p:blipFill>
        <p:spPr>
          <a:xfrm>
            <a:off x="-129198" y="2319110"/>
            <a:ext cx="9144000" cy="3479800"/>
          </a:xfrm>
          <a:prstGeom prst="rect">
            <a:avLst/>
          </a:prstGeom>
        </p:spPr>
      </p:pic>
      <p:sp>
        <p:nvSpPr>
          <p:cNvPr id="36" name="TextBox 35"/>
          <p:cNvSpPr txBox="1"/>
          <p:nvPr/>
        </p:nvSpPr>
        <p:spPr>
          <a:xfrm>
            <a:off x="289902" y="5014079"/>
            <a:ext cx="8600755" cy="461665"/>
          </a:xfrm>
          <a:prstGeom prst="rect">
            <a:avLst/>
          </a:prstGeom>
          <a:noFill/>
        </p:spPr>
        <p:txBody>
          <a:bodyPr wrap="square" rtlCol="0">
            <a:spAutoFit/>
          </a:bodyPr>
          <a:lstStyle/>
          <a:p>
            <a:r>
              <a:rPr lang="en-US" sz="2400" i="1" dirty="0" smtClean="0">
                <a:solidFill>
                  <a:srgbClr val="FFFF00"/>
                </a:solidFill>
                <a:latin typeface="Arial Rounded MT Bold"/>
              </a:rPr>
              <a:t>The high powered TV               evangelists are all on board </a:t>
            </a:r>
            <a:endParaRPr lang="en-US" sz="2400" i="1" dirty="0">
              <a:solidFill>
                <a:srgbClr val="FFFF00"/>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3000"/>
                                        <p:tgtEl>
                                          <p:spTgt spid="27"/>
                                        </p:tgtEl>
                                      </p:cBhvr>
                                    </p:animEffect>
                                  </p:childTnLst>
                                </p:cTn>
                              </p:par>
                              <p:par>
                                <p:cTn id="8" presetID="50" presetClass="entr" presetSubtype="0" decel="100000" fill="hold" grpId="0" nodeType="withEffect">
                                  <p:stCondLst>
                                    <p:cond delay="3000"/>
                                  </p:stCondLst>
                                  <p:childTnLst>
                                    <p:set>
                                      <p:cBhvr>
                                        <p:cTn id="9" dur="1" fill="hold">
                                          <p:stCondLst>
                                            <p:cond delay="0"/>
                                          </p:stCondLst>
                                        </p:cTn>
                                        <p:tgtEl>
                                          <p:spTgt spid="36"/>
                                        </p:tgtEl>
                                        <p:attrNameLst>
                                          <p:attrName>style.visibility</p:attrName>
                                        </p:attrNameLst>
                                      </p:cBhvr>
                                      <p:to>
                                        <p:strVal val="visible"/>
                                      </p:to>
                                    </p:set>
                                    <p:anim calcmode="lin" valueType="num">
                                      <p:cBhvr>
                                        <p:cTn id="10" dur="1000" fill="hold"/>
                                        <p:tgtEl>
                                          <p:spTgt spid="36"/>
                                        </p:tgtEl>
                                        <p:attrNameLst>
                                          <p:attrName>ppt_w</p:attrName>
                                        </p:attrNameLst>
                                      </p:cBhvr>
                                      <p:tavLst>
                                        <p:tav tm="0">
                                          <p:val>
                                            <p:strVal val="#ppt_w+.3"/>
                                          </p:val>
                                        </p:tav>
                                        <p:tav tm="100000">
                                          <p:val>
                                            <p:strVal val="#ppt_w"/>
                                          </p:val>
                                        </p:tav>
                                      </p:tavLst>
                                    </p:anim>
                                    <p:anim calcmode="lin" valueType="num">
                                      <p:cBhvr>
                                        <p:cTn id="11" dur="1000" fill="hold"/>
                                        <p:tgtEl>
                                          <p:spTgt spid="36"/>
                                        </p:tgtEl>
                                        <p:attrNameLst>
                                          <p:attrName>ppt_h</p:attrName>
                                        </p:attrNameLst>
                                      </p:cBhvr>
                                      <p:tavLst>
                                        <p:tav tm="0">
                                          <p:val>
                                            <p:strVal val="#ppt_h"/>
                                          </p:val>
                                        </p:tav>
                                        <p:tav tm="100000">
                                          <p:val>
                                            <p:strVal val="#ppt_h"/>
                                          </p:val>
                                        </p:tav>
                                      </p:tavLst>
                                    </p:anim>
                                    <p:animEffect transition="in" filter="fade">
                                      <p:cBhvr>
                                        <p:cTn id="12" dur="1000"/>
                                        <p:tgtEl>
                                          <p:spTgt spid="36"/>
                                        </p:tgtEl>
                                      </p:cBhvr>
                                    </p:animEffect>
                                  </p:childTnLst>
                                </p:cTn>
                              </p:par>
                              <p:par>
                                <p:cTn id="13" presetID="15" presetClass="entr" presetSubtype="0" fill="hold" nodeType="withEffect">
                                  <p:stCondLst>
                                    <p:cond delay="8000"/>
                                  </p:stCondLst>
                                  <p:childTnLst>
                                    <p:set>
                                      <p:cBhvr>
                                        <p:cTn id="14" dur="1" fill="hold">
                                          <p:stCondLst>
                                            <p:cond delay="0"/>
                                          </p:stCondLst>
                                        </p:cTn>
                                        <p:tgtEl>
                                          <p:spTgt spid="29"/>
                                        </p:tgtEl>
                                        <p:attrNameLst>
                                          <p:attrName>style.visibility</p:attrName>
                                        </p:attrNameLst>
                                      </p:cBhvr>
                                      <p:to>
                                        <p:strVal val="visible"/>
                                      </p:to>
                                    </p:set>
                                    <p:anim calcmode="lin" valueType="num">
                                      <p:cBhvr>
                                        <p:cTn id="15" dur="3000" fill="hold"/>
                                        <p:tgtEl>
                                          <p:spTgt spid="29"/>
                                        </p:tgtEl>
                                        <p:attrNameLst>
                                          <p:attrName>ppt_w</p:attrName>
                                        </p:attrNameLst>
                                      </p:cBhvr>
                                      <p:tavLst>
                                        <p:tav tm="0">
                                          <p:val>
                                            <p:fltVal val="0"/>
                                          </p:val>
                                        </p:tav>
                                        <p:tav tm="100000">
                                          <p:val>
                                            <p:strVal val="#ppt_w"/>
                                          </p:val>
                                        </p:tav>
                                      </p:tavLst>
                                    </p:anim>
                                    <p:anim calcmode="lin" valueType="num">
                                      <p:cBhvr>
                                        <p:cTn id="16" dur="3000" fill="hold"/>
                                        <p:tgtEl>
                                          <p:spTgt spid="29"/>
                                        </p:tgtEl>
                                        <p:attrNameLst>
                                          <p:attrName>ppt_h</p:attrName>
                                        </p:attrNameLst>
                                      </p:cBhvr>
                                      <p:tavLst>
                                        <p:tav tm="0">
                                          <p:val>
                                            <p:fltVal val="0"/>
                                          </p:val>
                                        </p:tav>
                                        <p:tav tm="100000">
                                          <p:val>
                                            <p:strVal val="#ppt_h"/>
                                          </p:val>
                                        </p:tav>
                                      </p:tavLst>
                                    </p:anim>
                                    <p:anim calcmode="lin" valueType="num">
                                      <p:cBhvr>
                                        <p:cTn id="17" dur="3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8" dur="3000" fill="hold"/>
                                        <p:tgtEl>
                                          <p:spTgt spid="29"/>
                                        </p:tgtEl>
                                        <p:attrNameLst>
                                          <p:attrName>ppt_y</p:attrName>
                                        </p:attrNameLst>
                                      </p:cBhvr>
                                      <p:tavLst>
                                        <p:tav tm="0" fmla="#ppt_y+(sin(-2*pi*(1-$))*-#ppt_x+cos(-2*pi*(1-$))*(1-#ppt_y))*(1-$)">
                                          <p:val>
                                            <p:fltVal val="0"/>
                                          </p:val>
                                        </p:tav>
                                        <p:tav tm="100000">
                                          <p:val>
                                            <p:fltVal val="1"/>
                                          </p:val>
                                        </p:tav>
                                      </p:tavLst>
                                    </p:anim>
                                  </p:childTnLst>
                                </p:cTn>
                              </p:par>
                              <p:par>
                                <p:cTn id="19" presetID="9" presetClass="exit" presetSubtype="0" fill="hold" grpId="1" nodeType="withEffect">
                                  <p:stCondLst>
                                    <p:cond delay="6000"/>
                                  </p:stCondLst>
                                  <p:childTnLst>
                                    <p:animEffect transition="out" filter="dissolve">
                                      <p:cBhvr>
                                        <p:cTn id="20" dur="1000"/>
                                        <p:tgtEl>
                                          <p:spTgt spid="36"/>
                                        </p:tgtEl>
                                      </p:cBhvr>
                                    </p:animEffect>
                                    <p:set>
                                      <p:cBhvr>
                                        <p:cTn id="21"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pic>
        <p:nvPicPr>
          <p:cNvPr id="20" name="Picture 19" descr="Screen shot 2021-01-11 at 8.41.32 PM.png"/>
          <p:cNvPicPr>
            <a:picLocks noChangeAspect="1"/>
          </p:cNvPicPr>
          <p:nvPr/>
        </p:nvPicPr>
        <p:blipFill>
          <a:blip r:embed="rId3"/>
          <a:stretch>
            <a:fillRect/>
          </a:stretch>
        </p:blipFill>
        <p:spPr>
          <a:xfrm>
            <a:off x="855613" y="-47041"/>
            <a:ext cx="7427021" cy="5584340"/>
          </a:xfrm>
          <a:prstGeom prst="rect">
            <a:avLst/>
          </a:prstGeom>
        </p:spPr>
      </p:pic>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7" name="TextBox 36"/>
          <p:cNvSpPr txBox="1"/>
          <p:nvPr/>
        </p:nvSpPr>
        <p:spPr>
          <a:xfrm>
            <a:off x="0" y="5629990"/>
            <a:ext cx="9144000" cy="1015663"/>
          </a:xfrm>
          <a:prstGeom prst="rect">
            <a:avLst/>
          </a:prstGeom>
          <a:noFill/>
        </p:spPr>
        <p:txBody>
          <a:bodyPr wrap="square" rtlCol="0">
            <a:spAutoFit/>
          </a:bodyPr>
          <a:lstStyle/>
          <a:p>
            <a:r>
              <a:rPr lang="en-US" sz="2000" i="1" dirty="0" smtClean="0">
                <a:solidFill>
                  <a:schemeClr val="bg1"/>
                </a:solidFill>
                <a:latin typeface="Arial Rounded MT Bold"/>
              </a:rPr>
              <a:t>She ends up drunk with the blood of the true believers getting saved upon the earth.  AntiChrist gives her responsibility to deliver the Mark of the Beast (Mark the People) and to kill those who will not conform.  </a:t>
            </a:r>
            <a:endParaRPr lang="en-US" sz="2000" i="1" dirty="0">
              <a:solidFill>
                <a:schemeClr val="bg1"/>
              </a:solidFill>
              <a:latin typeface="Arial Rounded MT Bold"/>
            </a:endParaRPr>
          </a:p>
        </p:txBody>
      </p:sp>
      <p:pic>
        <p:nvPicPr>
          <p:cNvPr id="27" name="Picture 26" descr="Screen shot 2021-03-23 at 10.35.11 AM.png"/>
          <p:cNvPicPr>
            <a:picLocks noChangeAspect="1"/>
          </p:cNvPicPr>
          <p:nvPr/>
        </p:nvPicPr>
        <p:blipFill>
          <a:blip r:embed="rId4"/>
          <a:stretch>
            <a:fillRect/>
          </a:stretch>
        </p:blipFill>
        <p:spPr>
          <a:xfrm>
            <a:off x="1601365" y="88776"/>
            <a:ext cx="5573314" cy="543221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anim calcmode="discrete" valueType="clr">
                                      <p:cBhvr override="childStyle">
                                        <p:cTn id="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
                                        </p:tgtEl>
                                        <p:attrNameLst>
                                          <p:attrName>fillcolor</p:attrName>
                                        </p:attrNameLst>
                                      </p:cBhvr>
                                      <p:tavLst>
                                        <p:tav tm="0">
                                          <p:val>
                                            <p:clrVal>
                                              <a:schemeClr val="accent2"/>
                                            </p:clrVal>
                                          </p:val>
                                        </p:tav>
                                        <p:tav tm="50000">
                                          <p:val>
                                            <p:clrVal>
                                              <a:schemeClr val="hlink"/>
                                            </p:clrVal>
                                          </p:val>
                                        </p:tav>
                                      </p:tavLst>
                                    </p:anim>
                                    <p:set>
                                      <p:cBhvr>
                                        <p:cTn id="9" dur="80"/>
                                        <p:tgtEl>
                                          <p:spTgt spid="37"/>
                                        </p:tgtEl>
                                        <p:attrNameLst>
                                          <p:attrName>fill.type</p:attrName>
                                        </p:attrNameLst>
                                      </p:cBhvr>
                                      <p:to>
                                        <p:strVal val="solid"/>
                                      </p:to>
                                    </p:set>
                                  </p:childTnLst>
                                </p:cTn>
                              </p:par>
                              <p:par>
                                <p:cTn id="10" presetID="15" presetClass="entr" presetSubtype="0" fill="hold" nodeType="withEffect">
                                  <p:stCondLst>
                                    <p:cond delay="90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pic>
        <p:nvPicPr>
          <p:cNvPr id="40" name="Picture 39" descr="Fatima Kids.png"/>
          <p:cNvPicPr>
            <a:picLocks noChangeAspect="1"/>
          </p:cNvPicPr>
          <p:nvPr/>
        </p:nvPicPr>
        <p:blipFill>
          <a:blip r:embed="rId3"/>
          <a:stretch>
            <a:fillRect/>
          </a:stretch>
        </p:blipFill>
        <p:spPr>
          <a:xfrm>
            <a:off x="0" y="32892"/>
            <a:ext cx="9144000" cy="4778375"/>
          </a:xfrm>
          <a:prstGeom prst="rect">
            <a:avLst/>
          </a:prstGeom>
        </p:spPr>
      </p:pic>
      <p:sp>
        <p:nvSpPr>
          <p:cNvPr id="41" name="TextBox 40"/>
          <p:cNvSpPr txBox="1"/>
          <p:nvPr/>
        </p:nvSpPr>
        <p:spPr>
          <a:xfrm>
            <a:off x="289904" y="5168325"/>
            <a:ext cx="8600753" cy="1631216"/>
          </a:xfrm>
          <a:prstGeom prst="rect">
            <a:avLst/>
          </a:prstGeom>
          <a:noFill/>
        </p:spPr>
        <p:txBody>
          <a:bodyPr wrap="square" rtlCol="0">
            <a:spAutoFit/>
          </a:bodyPr>
          <a:lstStyle/>
          <a:p>
            <a:r>
              <a:rPr lang="en-US" sz="2800" b="1" i="1" dirty="0" smtClean="0">
                <a:solidFill>
                  <a:schemeClr val="accent6">
                    <a:lumMod val="40000"/>
                    <a:lumOff val="60000"/>
                  </a:schemeClr>
                </a:solidFill>
                <a:latin typeface="Arial Rounded MT Bold"/>
              </a:rPr>
              <a:t>Lying Wonders…..</a:t>
            </a:r>
            <a:r>
              <a:rPr lang="en-US" sz="2400" i="1" dirty="0" smtClean="0">
                <a:solidFill>
                  <a:schemeClr val="bg1"/>
                </a:solidFill>
                <a:latin typeface="Arial Rounded MT Bold"/>
              </a:rPr>
              <a:t>In 1917 during WWI three children in Fatima Portugal experienced a visitation (Catholics call it an apparition) by a being calling herself the Virgin Mary. </a:t>
            </a:r>
            <a:endParaRPr lang="en-US" sz="24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4000"/>
                                  </p:stCondLst>
                                  <p:iterate type="lt">
                                    <p:tmPct val="50000"/>
                                  </p:iterate>
                                  <p:childTnLst>
                                    <p:set>
                                      <p:cBhvr>
                                        <p:cTn id="6" dur="1" fill="hold">
                                          <p:stCondLst>
                                            <p:cond delay="0"/>
                                          </p:stCondLst>
                                        </p:cTn>
                                        <p:tgtEl>
                                          <p:spTgt spid="41"/>
                                        </p:tgtEl>
                                        <p:attrNameLst>
                                          <p:attrName>style.visibility</p:attrName>
                                        </p:attrNameLst>
                                      </p:cBhvr>
                                      <p:to>
                                        <p:strVal val="visible"/>
                                      </p:to>
                                    </p:set>
                                    <p:anim calcmode="discrete" valueType="clr">
                                      <p:cBhvr override="childStyle">
                                        <p:cTn id="7"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
                                        </p:tgtEl>
                                        <p:attrNameLst>
                                          <p:attrName>fillcolor</p:attrName>
                                        </p:attrNameLst>
                                      </p:cBhvr>
                                      <p:tavLst>
                                        <p:tav tm="0">
                                          <p:val>
                                            <p:clrVal>
                                              <a:schemeClr val="accent2"/>
                                            </p:clrVal>
                                          </p:val>
                                        </p:tav>
                                        <p:tav tm="50000">
                                          <p:val>
                                            <p:clrVal>
                                              <a:schemeClr val="hlink"/>
                                            </p:clrVal>
                                          </p:val>
                                        </p:tav>
                                      </p:tavLst>
                                    </p:anim>
                                    <p:set>
                                      <p:cBhvr>
                                        <p:cTn id="9" dur="80"/>
                                        <p:tgtEl>
                                          <p:spTgt spid="41"/>
                                        </p:tgtEl>
                                        <p:attrNameLst>
                                          <p:attrName>fill.type</p:attrName>
                                        </p:attrNameLst>
                                      </p:cBhvr>
                                      <p:to>
                                        <p:strVal val="solid"/>
                                      </p:to>
                                    </p:set>
                                  </p:childTnLst>
                                </p:cTn>
                              </p:par>
                              <p:par>
                                <p:cTn id="10" presetID="9"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3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pic>
        <p:nvPicPr>
          <p:cNvPr id="40" name="Picture 39" descr="Fatima Kids.png"/>
          <p:cNvPicPr>
            <a:picLocks noChangeAspect="1"/>
          </p:cNvPicPr>
          <p:nvPr/>
        </p:nvPicPr>
        <p:blipFill>
          <a:blip r:embed="rId3"/>
          <a:stretch>
            <a:fillRect/>
          </a:stretch>
        </p:blipFill>
        <p:spPr>
          <a:xfrm>
            <a:off x="0" y="32892"/>
            <a:ext cx="9144000" cy="4778375"/>
          </a:xfrm>
          <a:prstGeom prst="rect">
            <a:avLst/>
          </a:prstGeom>
        </p:spPr>
      </p:pic>
      <p:sp>
        <p:nvSpPr>
          <p:cNvPr id="41" name="TextBox 40"/>
          <p:cNvSpPr txBox="1"/>
          <p:nvPr/>
        </p:nvSpPr>
        <p:spPr>
          <a:xfrm>
            <a:off x="0" y="5321856"/>
            <a:ext cx="9144000" cy="1200328"/>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At Fatima, Portugal, (named after Mohammed’s daughter), this “Mary” apparition, </a:t>
            </a:r>
            <a:r>
              <a:rPr lang="en-US" sz="2400" i="1" dirty="0" smtClean="0">
                <a:solidFill>
                  <a:schemeClr val="bg1"/>
                </a:solidFill>
                <a:latin typeface="Arial Rounded MT Bold"/>
              </a:rPr>
              <a:t>told the children to do things that are directly against the Bible….  these are </a:t>
            </a:r>
            <a:r>
              <a:rPr lang="en-US" sz="2400" i="1" dirty="0" smtClean="0">
                <a:solidFill>
                  <a:srgbClr val="FFFF00"/>
                </a:solidFill>
                <a:latin typeface="Arial Rounded MT Bold"/>
              </a:rPr>
              <a:t>Doctrines of Demons.</a:t>
            </a:r>
            <a:endParaRPr lang="en-US" sz="2400" i="1" dirty="0">
              <a:solidFill>
                <a:srgbClr val="FFFF00"/>
              </a:solidFill>
              <a:latin typeface="Arial Rounded MT Bold"/>
            </a:endParaRPr>
          </a:p>
        </p:txBody>
      </p:sp>
      <p:sp>
        <p:nvSpPr>
          <p:cNvPr id="29" name="TextBox 28"/>
          <p:cNvSpPr txBox="1"/>
          <p:nvPr/>
        </p:nvSpPr>
        <p:spPr>
          <a:xfrm>
            <a:off x="851234" y="2215636"/>
            <a:ext cx="2145990" cy="400110"/>
          </a:xfrm>
          <a:prstGeom prst="rect">
            <a:avLst/>
          </a:prstGeom>
          <a:noFill/>
        </p:spPr>
        <p:txBody>
          <a:bodyPr wrap="square" rtlCol="0">
            <a:spAutoFit/>
          </a:bodyPr>
          <a:lstStyle/>
          <a:p>
            <a:r>
              <a:rPr lang="en-US" sz="2000" i="1" dirty="0" smtClean="0">
                <a:latin typeface="Arial Rounded MT Bold"/>
              </a:rPr>
              <a:t>  Lucia Santos</a:t>
            </a:r>
            <a:endParaRPr lang="en-US" sz="2000" i="1" dirty="0">
              <a:latin typeface="Arial Rounded MT Bold"/>
            </a:endParaRPr>
          </a:p>
        </p:txBody>
      </p:sp>
      <p:sp>
        <p:nvSpPr>
          <p:cNvPr id="36" name="TextBox 35"/>
          <p:cNvSpPr txBox="1"/>
          <p:nvPr/>
        </p:nvSpPr>
        <p:spPr>
          <a:xfrm>
            <a:off x="6502093" y="2804885"/>
            <a:ext cx="2281562" cy="400110"/>
          </a:xfrm>
          <a:prstGeom prst="rect">
            <a:avLst/>
          </a:prstGeom>
          <a:noFill/>
        </p:spPr>
        <p:txBody>
          <a:bodyPr wrap="square" rtlCol="0">
            <a:spAutoFit/>
          </a:bodyPr>
          <a:lstStyle/>
          <a:p>
            <a:r>
              <a:rPr lang="en-US" sz="2000" i="1" dirty="0" smtClean="0">
                <a:latin typeface="Arial Rounded MT Bold"/>
              </a:rPr>
              <a:t>Lucinta Marto</a:t>
            </a:r>
            <a:endParaRPr lang="en-US" sz="2000" i="1" dirty="0">
              <a:latin typeface="Arial Rounded MT Bold"/>
            </a:endParaRPr>
          </a:p>
        </p:txBody>
      </p:sp>
      <p:sp>
        <p:nvSpPr>
          <p:cNvPr id="37" name="TextBox 36"/>
          <p:cNvSpPr txBox="1"/>
          <p:nvPr/>
        </p:nvSpPr>
        <p:spPr>
          <a:xfrm>
            <a:off x="3445467" y="2804885"/>
            <a:ext cx="1689944" cy="707886"/>
          </a:xfrm>
          <a:prstGeom prst="rect">
            <a:avLst/>
          </a:prstGeom>
          <a:noFill/>
        </p:spPr>
        <p:txBody>
          <a:bodyPr wrap="square" rtlCol="0">
            <a:spAutoFit/>
          </a:bodyPr>
          <a:lstStyle/>
          <a:p>
            <a:r>
              <a:rPr lang="en-US" sz="2000" i="1" dirty="0" smtClean="0">
                <a:solidFill>
                  <a:schemeClr val="bg1"/>
                </a:solidFill>
                <a:latin typeface="Arial Rounded MT Bold"/>
              </a:rPr>
              <a:t>Francisco </a:t>
            </a:r>
          </a:p>
          <a:p>
            <a:r>
              <a:rPr lang="en-US" sz="2000" i="1" dirty="0" smtClean="0">
                <a:solidFill>
                  <a:schemeClr val="bg1"/>
                </a:solidFill>
                <a:latin typeface="Arial Rounded MT Bold"/>
              </a:rPr>
              <a:t>	Marto</a:t>
            </a:r>
            <a:endParaRPr lang="en-US" sz="2000" i="1" dirty="0">
              <a:solidFill>
                <a:schemeClr val="bg1"/>
              </a:solidFill>
              <a:latin typeface="Arial Rounded MT 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sp>
        <p:nvSpPr>
          <p:cNvPr id="41" name="TextBox 40"/>
          <p:cNvSpPr txBox="1"/>
          <p:nvPr/>
        </p:nvSpPr>
        <p:spPr>
          <a:xfrm>
            <a:off x="1" y="4811267"/>
            <a:ext cx="9144000" cy="1938992"/>
          </a:xfrm>
          <a:prstGeom prst="rect">
            <a:avLst/>
          </a:prstGeom>
          <a:noFill/>
        </p:spPr>
        <p:txBody>
          <a:bodyPr wrap="square" rtlCol="0">
            <a:spAutoFit/>
          </a:bodyPr>
          <a:lstStyle/>
          <a:p>
            <a:r>
              <a:rPr lang="en-US" sz="2400" i="1" dirty="0" smtClean="0">
                <a:solidFill>
                  <a:schemeClr val="tx2">
                    <a:lumMod val="20000"/>
                    <a:lumOff val="80000"/>
                  </a:schemeClr>
                </a:solidFill>
                <a:latin typeface="Arial Rounded MT Bold"/>
              </a:rPr>
              <a:t>While the children had a direct experience with the “Lady” as they call her, </a:t>
            </a:r>
            <a:r>
              <a:rPr lang="en-US" sz="2400" i="1" dirty="0" smtClean="0">
                <a:solidFill>
                  <a:srgbClr val="FFFF00"/>
                </a:solidFill>
                <a:latin typeface="Arial Rounded MT Bold"/>
              </a:rPr>
              <a:t>thousands in the town and around the region saw amazing signs in the sun</a:t>
            </a:r>
            <a:r>
              <a:rPr lang="en-US" sz="2400" i="1" dirty="0" smtClean="0">
                <a:solidFill>
                  <a:schemeClr val="tx2">
                    <a:lumMod val="20000"/>
                    <a:lumOff val="80000"/>
                  </a:schemeClr>
                </a:solidFill>
                <a:latin typeface="Arial Rounded MT Bold"/>
              </a:rPr>
              <a:t>.  It “danced” in the sky and began to emit shafts of rotating colored light, and finally looked like it was coming down, crashing onto the earth. </a:t>
            </a:r>
            <a:endParaRPr lang="en-US" sz="2400" i="1" dirty="0">
              <a:solidFill>
                <a:srgbClr val="FFFF00"/>
              </a:solidFill>
              <a:latin typeface="Arial Rounded MT Bold"/>
            </a:endParaRPr>
          </a:p>
        </p:txBody>
      </p:sp>
      <p:sp>
        <p:nvSpPr>
          <p:cNvPr id="29" name="TextBox 28"/>
          <p:cNvSpPr txBox="1"/>
          <p:nvPr/>
        </p:nvSpPr>
        <p:spPr>
          <a:xfrm>
            <a:off x="851234" y="2215636"/>
            <a:ext cx="2145990" cy="400110"/>
          </a:xfrm>
          <a:prstGeom prst="rect">
            <a:avLst/>
          </a:prstGeom>
          <a:noFill/>
        </p:spPr>
        <p:txBody>
          <a:bodyPr wrap="square" rtlCol="0">
            <a:spAutoFit/>
          </a:bodyPr>
          <a:lstStyle/>
          <a:p>
            <a:r>
              <a:rPr lang="en-US" sz="2000" i="1" dirty="0" smtClean="0">
                <a:latin typeface="Arial Rounded MT Bold"/>
              </a:rPr>
              <a:t>  Lucia Santos</a:t>
            </a:r>
            <a:endParaRPr lang="en-US" sz="2000" i="1" dirty="0">
              <a:latin typeface="Arial Rounded MT Bold"/>
            </a:endParaRPr>
          </a:p>
        </p:txBody>
      </p:sp>
      <p:pic>
        <p:nvPicPr>
          <p:cNvPr id="38" name="Picture 37" descr="70,000 saw the sun dance .png"/>
          <p:cNvPicPr>
            <a:picLocks noChangeAspect="1"/>
          </p:cNvPicPr>
          <p:nvPr/>
        </p:nvPicPr>
        <p:blipFill>
          <a:blip r:embed="rId3"/>
          <a:stretch>
            <a:fillRect/>
          </a:stretch>
        </p:blipFill>
        <p:spPr>
          <a:xfrm>
            <a:off x="1" y="0"/>
            <a:ext cx="9144000" cy="470331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2000"/>
                                        <p:tgtEl>
                                          <p:spTgt spid="38"/>
                                        </p:tgtEl>
                                      </p:cBhvr>
                                    </p:animEffect>
                                  </p:childTnLst>
                                </p:cTn>
                              </p:par>
                              <p:par>
                                <p:cTn id="8" presetID="27" presetClass="entr" presetSubtype="0" fill="hold" grpId="0" nodeType="withEffect">
                                  <p:stCondLst>
                                    <p:cond delay="3000"/>
                                  </p:stCondLst>
                                  <p:iterate type="lt">
                                    <p:tmPct val="50000"/>
                                  </p:iterate>
                                  <p:childTnLst>
                                    <p:set>
                                      <p:cBhvr>
                                        <p:cTn id="9" dur="1" fill="hold">
                                          <p:stCondLst>
                                            <p:cond delay="0"/>
                                          </p:stCondLst>
                                        </p:cTn>
                                        <p:tgtEl>
                                          <p:spTgt spid="41"/>
                                        </p:tgtEl>
                                        <p:attrNameLst>
                                          <p:attrName>style.visibility</p:attrName>
                                        </p:attrNameLst>
                                      </p:cBhvr>
                                      <p:to>
                                        <p:strVal val="visible"/>
                                      </p:to>
                                    </p:set>
                                    <p:anim calcmode="discrete" valueType="clr">
                                      <p:cBhvr override="childStyle">
                                        <p:cTn id="10"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41"/>
                                        </p:tgtEl>
                                        <p:attrNameLst>
                                          <p:attrName>fillcolor</p:attrName>
                                        </p:attrNameLst>
                                      </p:cBhvr>
                                      <p:tavLst>
                                        <p:tav tm="0">
                                          <p:val>
                                            <p:clrVal>
                                              <a:schemeClr val="accent2"/>
                                            </p:clrVal>
                                          </p:val>
                                        </p:tav>
                                        <p:tav tm="50000">
                                          <p:val>
                                            <p:clrVal>
                                              <a:schemeClr val="hlink"/>
                                            </p:clrVal>
                                          </p:val>
                                        </p:tav>
                                      </p:tavLst>
                                    </p:anim>
                                    <p:set>
                                      <p:cBhvr>
                                        <p:cTn id="12" dur="80"/>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sp>
        <p:nvSpPr>
          <p:cNvPr id="41" name="TextBox 40"/>
          <p:cNvSpPr txBox="1"/>
          <p:nvPr/>
        </p:nvSpPr>
        <p:spPr>
          <a:xfrm>
            <a:off x="0" y="4429304"/>
            <a:ext cx="9144000" cy="1200328"/>
          </a:xfrm>
          <a:prstGeom prst="rect">
            <a:avLst/>
          </a:prstGeom>
          <a:noFill/>
        </p:spPr>
        <p:txBody>
          <a:bodyPr wrap="square" rtlCol="0">
            <a:spAutoFit/>
          </a:bodyPr>
          <a:lstStyle/>
          <a:p>
            <a:r>
              <a:rPr lang="en-US" sz="2400" i="1" dirty="0" smtClean="0">
                <a:solidFill>
                  <a:srgbClr val="FFFF00"/>
                </a:solidFill>
                <a:latin typeface="Arial Rounded MT Bold"/>
              </a:rPr>
              <a:t>Her message was to “make reparations”  and “do penance” to keep people out of Hell. God would destroy the world if the thorns ever pierced her immaculate heart.</a:t>
            </a:r>
            <a:endParaRPr lang="en-US" sz="2400" i="1" dirty="0">
              <a:solidFill>
                <a:srgbClr val="FFFF00"/>
              </a:solidFill>
              <a:latin typeface="Arial Rounded MT Bold"/>
            </a:endParaRPr>
          </a:p>
        </p:txBody>
      </p:sp>
      <p:sp>
        <p:nvSpPr>
          <p:cNvPr id="29" name="TextBox 28"/>
          <p:cNvSpPr txBox="1"/>
          <p:nvPr/>
        </p:nvSpPr>
        <p:spPr>
          <a:xfrm>
            <a:off x="851234" y="2215636"/>
            <a:ext cx="2145990" cy="400110"/>
          </a:xfrm>
          <a:prstGeom prst="rect">
            <a:avLst/>
          </a:prstGeom>
          <a:noFill/>
        </p:spPr>
        <p:txBody>
          <a:bodyPr wrap="square" rtlCol="0">
            <a:spAutoFit/>
          </a:bodyPr>
          <a:lstStyle/>
          <a:p>
            <a:r>
              <a:rPr lang="en-US" sz="2000" i="1" dirty="0" smtClean="0">
                <a:latin typeface="Arial Rounded MT Bold"/>
              </a:rPr>
              <a:t>  Lucia Santos</a:t>
            </a:r>
            <a:endParaRPr lang="en-US" sz="2000" i="1" dirty="0">
              <a:latin typeface="Arial Rounded MT Bold"/>
            </a:endParaRPr>
          </a:p>
        </p:txBody>
      </p:sp>
      <p:pic>
        <p:nvPicPr>
          <p:cNvPr id="36" name="Picture 35" descr="Screen shot 2021-01-14 at 10.00.46 AM.png"/>
          <p:cNvPicPr>
            <a:picLocks noChangeAspect="1"/>
          </p:cNvPicPr>
          <p:nvPr/>
        </p:nvPicPr>
        <p:blipFill>
          <a:blip r:embed="rId3"/>
          <a:stretch>
            <a:fillRect/>
          </a:stretch>
        </p:blipFill>
        <p:spPr>
          <a:xfrm>
            <a:off x="2487971" y="401395"/>
            <a:ext cx="3008936" cy="377147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601365" y="3064873"/>
            <a:ext cx="5908484" cy="523220"/>
          </a:xfrm>
          <a:prstGeom prst="rect">
            <a:avLst/>
          </a:prstGeom>
          <a:noFill/>
        </p:spPr>
        <p:txBody>
          <a:bodyPr wrap="square" rtlCol="0">
            <a:spAutoFit/>
          </a:bodyPr>
          <a:lstStyle/>
          <a:p>
            <a:r>
              <a:rPr lang="en-US" sz="2800" i="1" dirty="0" smtClean="0">
                <a:solidFill>
                  <a:srgbClr val="FFFF00"/>
                </a:solidFill>
                <a:latin typeface="Arial Rounded MT Bold"/>
              </a:rPr>
              <a:t>  </a:t>
            </a:r>
            <a:endParaRPr lang="en-US" sz="3600" i="1" dirty="0">
              <a:solidFill>
                <a:srgbClr val="FFFF00"/>
              </a:solidFill>
              <a:latin typeface="Arial Rounded MT Bold"/>
            </a:endParaRPr>
          </a:p>
        </p:txBody>
      </p:sp>
      <p:sp>
        <p:nvSpPr>
          <p:cNvPr id="7" name="TextBox 6"/>
          <p:cNvSpPr txBox="1"/>
          <p:nvPr/>
        </p:nvSpPr>
        <p:spPr>
          <a:xfrm>
            <a:off x="851234" y="3588093"/>
            <a:ext cx="7431400" cy="584776"/>
          </a:xfrm>
          <a:prstGeom prst="rect">
            <a:avLst/>
          </a:prstGeom>
          <a:noFill/>
        </p:spPr>
        <p:txBody>
          <a:bodyPr wrap="square" rtlCol="0">
            <a:spAutoFit/>
          </a:bodyPr>
          <a:lstStyle/>
          <a:p>
            <a:endParaRPr lang="en-US" sz="3200" b="1" i="1" dirty="0">
              <a:solidFill>
                <a:srgbClr val="FFFF00"/>
              </a:solidFill>
              <a:latin typeface="Arial Rounded MT Bold"/>
            </a:endParaRPr>
          </a:p>
        </p:txBody>
      </p:sp>
      <p:sp>
        <p:nvSpPr>
          <p:cNvPr id="8" name="TextBox 7"/>
          <p:cNvSpPr txBox="1"/>
          <p:nvPr/>
        </p:nvSpPr>
        <p:spPr>
          <a:xfrm>
            <a:off x="289903" y="5106770"/>
            <a:ext cx="8600754"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1" name="TextBox 10"/>
          <p:cNvSpPr txBox="1"/>
          <p:nvPr/>
        </p:nvSpPr>
        <p:spPr>
          <a:xfrm>
            <a:off x="1601365" y="2804885"/>
            <a:ext cx="5573314" cy="461665"/>
          </a:xfrm>
          <a:prstGeom prst="rect">
            <a:avLst/>
          </a:prstGeom>
          <a:noFill/>
        </p:spPr>
        <p:txBody>
          <a:bodyPr wrap="square" rtlCol="0">
            <a:spAutoFit/>
          </a:bodyPr>
          <a:lstStyle/>
          <a:p>
            <a:r>
              <a:rPr lang="en-US" sz="2400" b="1" i="1" dirty="0" smtClean="0">
                <a:solidFill>
                  <a:srgbClr val="0000FF"/>
                </a:solidFill>
                <a:latin typeface="Arial Rounded MT Bold"/>
              </a:rPr>
              <a:t>			</a:t>
            </a:r>
            <a:endParaRPr lang="en-US" sz="2800" b="1" i="1" dirty="0">
              <a:solidFill>
                <a:srgbClr val="0000FF"/>
              </a:solidFill>
              <a:latin typeface="Arial Rounded MT Bold"/>
            </a:endParaRPr>
          </a:p>
        </p:txBody>
      </p:sp>
      <p:sp>
        <p:nvSpPr>
          <p:cNvPr id="16" name="TextBox 15"/>
          <p:cNvSpPr txBox="1"/>
          <p:nvPr/>
        </p:nvSpPr>
        <p:spPr>
          <a:xfrm>
            <a:off x="851234" y="5398800"/>
            <a:ext cx="7431400" cy="523220"/>
          </a:xfrm>
          <a:prstGeom prst="rect">
            <a:avLst/>
          </a:prstGeom>
          <a:noFill/>
        </p:spPr>
        <p:txBody>
          <a:bodyPr wrap="square" rtlCol="0">
            <a:spAutoFit/>
          </a:bodyPr>
          <a:lstStyle/>
          <a:p>
            <a:endParaRPr lang="en-US" sz="2800" b="1" i="1" dirty="0">
              <a:solidFill>
                <a:schemeClr val="bg1"/>
              </a:solidFill>
              <a:latin typeface="Arial Rounded MT Bold"/>
            </a:endParaRPr>
          </a:p>
        </p:txBody>
      </p:sp>
      <p:sp>
        <p:nvSpPr>
          <p:cNvPr id="15" name="TextBox 14"/>
          <p:cNvSpPr txBox="1"/>
          <p:nvPr/>
        </p:nvSpPr>
        <p:spPr>
          <a:xfrm>
            <a:off x="1324140" y="5168325"/>
            <a:ext cx="6185709" cy="461665"/>
          </a:xfrm>
          <a:prstGeom prst="rect">
            <a:avLst/>
          </a:prstGeom>
          <a:noFill/>
        </p:spPr>
        <p:txBody>
          <a:bodyPr wrap="square" rtlCol="0">
            <a:spAutoFit/>
          </a:bodyPr>
          <a:lstStyle/>
          <a:p>
            <a:r>
              <a:rPr lang="en-US" sz="2400" i="1" dirty="0" smtClean="0">
                <a:solidFill>
                  <a:schemeClr val="bg1"/>
                </a:solidFill>
                <a:latin typeface="Arial Rounded MT Bold"/>
              </a:rPr>
              <a:t> </a:t>
            </a:r>
            <a:endParaRPr lang="en-US" sz="2400" i="1" dirty="0">
              <a:solidFill>
                <a:schemeClr val="bg1"/>
              </a:solidFill>
              <a:latin typeface="Arial Rounded MT Bold"/>
            </a:endParaRPr>
          </a:p>
        </p:txBody>
      </p:sp>
      <p:sp>
        <p:nvSpPr>
          <p:cNvPr id="19" name="TextBox 18"/>
          <p:cNvSpPr txBox="1"/>
          <p:nvPr/>
        </p:nvSpPr>
        <p:spPr>
          <a:xfrm>
            <a:off x="1324141" y="1960415"/>
            <a:ext cx="6392782" cy="461665"/>
          </a:xfrm>
          <a:prstGeom prst="rect">
            <a:avLst/>
          </a:prstGeom>
          <a:noFill/>
        </p:spPr>
        <p:txBody>
          <a:bodyPr wrap="square" rtlCol="0">
            <a:spAutoFit/>
          </a:bodyPr>
          <a:lstStyle/>
          <a:p>
            <a:r>
              <a:rPr lang="en-US" sz="2400" dirty="0" smtClean="0">
                <a:latin typeface="Blackmoor LET"/>
              </a:rPr>
              <a:t>“</a:t>
            </a:r>
            <a:endParaRPr lang="en-US" sz="2400" dirty="0">
              <a:latin typeface="Blackmoor LET"/>
            </a:endParaRPr>
          </a:p>
        </p:txBody>
      </p:sp>
      <p:sp>
        <p:nvSpPr>
          <p:cNvPr id="25" name="TextBox 24"/>
          <p:cNvSpPr txBox="1"/>
          <p:nvPr/>
        </p:nvSpPr>
        <p:spPr>
          <a:xfrm>
            <a:off x="289902" y="289920"/>
            <a:ext cx="8338141" cy="461665"/>
          </a:xfrm>
          <a:prstGeom prst="rect">
            <a:avLst/>
          </a:prstGeom>
          <a:noFill/>
        </p:spPr>
        <p:txBody>
          <a:bodyPr wrap="square" rtlCol="0">
            <a:spAutoFit/>
          </a:bodyPr>
          <a:lstStyle/>
          <a:p>
            <a:endParaRPr lang="en-US" sz="2400" i="1" dirty="0">
              <a:solidFill>
                <a:srgbClr val="186703"/>
              </a:solidFill>
              <a:latin typeface="Arial Rounded MT Bold"/>
            </a:endParaRPr>
          </a:p>
        </p:txBody>
      </p:sp>
      <p:sp>
        <p:nvSpPr>
          <p:cNvPr id="18" name="TextBox 17"/>
          <p:cNvSpPr txBox="1"/>
          <p:nvPr/>
        </p:nvSpPr>
        <p:spPr>
          <a:xfrm>
            <a:off x="289904" y="0"/>
            <a:ext cx="8338140"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33" name="TextBox 32"/>
          <p:cNvSpPr txBox="1"/>
          <p:nvPr/>
        </p:nvSpPr>
        <p:spPr>
          <a:xfrm>
            <a:off x="3892973" y="5014079"/>
            <a:ext cx="4389661" cy="523220"/>
          </a:xfrm>
          <a:prstGeom prst="rect">
            <a:avLst/>
          </a:prstGeom>
          <a:noFill/>
        </p:spPr>
        <p:txBody>
          <a:bodyPr wrap="square" rtlCol="0">
            <a:spAutoFit/>
          </a:bodyPr>
          <a:lstStyle/>
          <a:p>
            <a:endParaRPr lang="en-US" sz="2800" b="1" i="1" dirty="0">
              <a:solidFill>
                <a:srgbClr val="FFFF00"/>
              </a:solidFill>
              <a:latin typeface="Arial Rounded MT Bold"/>
            </a:endParaRPr>
          </a:p>
        </p:txBody>
      </p:sp>
      <p:sp>
        <p:nvSpPr>
          <p:cNvPr id="28" name="TextBox 27"/>
          <p:cNvSpPr txBox="1"/>
          <p:nvPr/>
        </p:nvSpPr>
        <p:spPr>
          <a:xfrm>
            <a:off x="8598989" y="2215636"/>
            <a:ext cx="184666" cy="369332"/>
          </a:xfrm>
          <a:prstGeom prst="rect">
            <a:avLst/>
          </a:prstGeom>
          <a:noFill/>
        </p:spPr>
        <p:txBody>
          <a:bodyPr wrap="none" rtlCol="0">
            <a:spAutoFit/>
          </a:bodyPr>
          <a:lstStyle/>
          <a:p>
            <a:endParaRPr lang="en-US" dirty="0"/>
          </a:p>
        </p:txBody>
      </p:sp>
      <p:sp>
        <p:nvSpPr>
          <p:cNvPr id="17" name="TextBox 16"/>
          <p:cNvSpPr txBox="1"/>
          <p:nvPr/>
        </p:nvSpPr>
        <p:spPr>
          <a:xfrm>
            <a:off x="5972143" y="461665"/>
            <a:ext cx="2918514" cy="461665"/>
          </a:xfrm>
          <a:prstGeom prst="rect">
            <a:avLst/>
          </a:prstGeom>
          <a:noFill/>
        </p:spPr>
        <p:txBody>
          <a:bodyPr wrap="square" rtlCol="0">
            <a:spAutoFit/>
          </a:bodyPr>
          <a:lstStyle/>
          <a:p>
            <a:endParaRPr lang="en-US" sz="2400" i="1" dirty="0">
              <a:solidFill>
                <a:schemeClr val="bg1"/>
              </a:solidFill>
              <a:latin typeface="Arial Rounded MT Bold"/>
            </a:endParaRPr>
          </a:p>
        </p:txBody>
      </p:sp>
      <p:sp>
        <p:nvSpPr>
          <p:cNvPr id="21" name="TextBox 20"/>
          <p:cNvSpPr txBox="1"/>
          <p:nvPr/>
        </p:nvSpPr>
        <p:spPr>
          <a:xfrm>
            <a:off x="5846728" y="2584968"/>
            <a:ext cx="2655901" cy="830997"/>
          </a:xfrm>
          <a:prstGeom prst="rect">
            <a:avLst/>
          </a:prstGeom>
          <a:noFill/>
        </p:spPr>
        <p:txBody>
          <a:bodyPr wrap="square" rtlCol="0">
            <a:spAutoFit/>
          </a:bodyPr>
          <a:lstStyle/>
          <a:p>
            <a:r>
              <a:rPr lang="en-US" sz="2400" b="1" i="1" dirty="0" smtClean="0">
                <a:solidFill>
                  <a:schemeClr val="tx2">
                    <a:lumMod val="20000"/>
                    <a:lumOff val="80000"/>
                  </a:schemeClr>
                </a:solidFill>
              </a:rPr>
              <a:t> </a:t>
            </a:r>
          </a:p>
          <a:p>
            <a:endParaRPr lang="en-US" sz="2400" i="1" dirty="0">
              <a:solidFill>
                <a:schemeClr val="tx2">
                  <a:lumMod val="20000"/>
                  <a:lumOff val="80000"/>
                </a:schemeClr>
              </a:solidFill>
            </a:endParaRPr>
          </a:p>
        </p:txBody>
      </p:sp>
      <p:sp>
        <p:nvSpPr>
          <p:cNvPr id="30" name="TextBox 29"/>
          <p:cNvSpPr txBox="1"/>
          <p:nvPr/>
        </p:nvSpPr>
        <p:spPr>
          <a:xfrm>
            <a:off x="2567706" y="4172869"/>
            <a:ext cx="3630680" cy="523220"/>
          </a:xfrm>
          <a:prstGeom prst="rect">
            <a:avLst/>
          </a:prstGeom>
          <a:noFill/>
        </p:spPr>
        <p:txBody>
          <a:bodyPr wrap="square" rtlCol="0">
            <a:spAutoFit/>
          </a:bodyPr>
          <a:lstStyle/>
          <a:p>
            <a:r>
              <a:rPr lang="en-US" sz="2800" b="1" i="1" dirty="0" smtClean="0">
                <a:solidFill>
                  <a:schemeClr val="bg1"/>
                </a:solidFill>
                <a:latin typeface="Arial Rounded MT Bold"/>
              </a:rPr>
              <a:t>    </a:t>
            </a:r>
            <a:endParaRPr lang="en-US" sz="2800" b="1" i="1" dirty="0">
              <a:solidFill>
                <a:schemeClr val="bg1"/>
              </a:solidFill>
              <a:latin typeface="Arial Rounded MT Bold"/>
            </a:endParaRPr>
          </a:p>
        </p:txBody>
      </p:sp>
      <p:sp>
        <p:nvSpPr>
          <p:cNvPr id="35" name="TextBox 34"/>
          <p:cNvSpPr txBox="1"/>
          <p:nvPr/>
        </p:nvSpPr>
        <p:spPr>
          <a:xfrm>
            <a:off x="3445467" y="2804885"/>
            <a:ext cx="1864606" cy="400110"/>
          </a:xfrm>
          <a:prstGeom prst="rect">
            <a:avLst/>
          </a:prstGeom>
          <a:noFill/>
        </p:spPr>
        <p:txBody>
          <a:bodyPr wrap="square" rtlCol="0">
            <a:spAutoFit/>
          </a:bodyPr>
          <a:lstStyle/>
          <a:p>
            <a:r>
              <a:rPr lang="en-US" sz="2000" i="1" dirty="0" smtClean="0">
                <a:solidFill>
                  <a:schemeClr val="tx2">
                    <a:lumMod val="20000"/>
                    <a:lumOff val="80000"/>
                  </a:schemeClr>
                </a:solidFill>
                <a:latin typeface="Arial Rounded MT Bold"/>
              </a:rPr>
              <a:t>  </a:t>
            </a:r>
            <a:endParaRPr lang="en-US" sz="2000" i="1" dirty="0">
              <a:solidFill>
                <a:schemeClr val="tx2">
                  <a:lumMod val="20000"/>
                  <a:lumOff val="80000"/>
                </a:schemeClr>
              </a:solidFill>
              <a:latin typeface="Arial Rounded MT Bold"/>
            </a:endParaRPr>
          </a:p>
        </p:txBody>
      </p:sp>
      <p:sp>
        <p:nvSpPr>
          <p:cNvPr id="44" name="TextBox 43"/>
          <p:cNvSpPr txBox="1"/>
          <p:nvPr/>
        </p:nvSpPr>
        <p:spPr>
          <a:xfrm>
            <a:off x="2997224" y="923330"/>
            <a:ext cx="2474989" cy="400110"/>
          </a:xfrm>
          <a:prstGeom prst="rect">
            <a:avLst/>
          </a:prstGeom>
          <a:noFill/>
        </p:spPr>
        <p:txBody>
          <a:bodyPr wrap="square" rtlCol="0">
            <a:spAutoFit/>
          </a:bodyPr>
          <a:lstStyle/>
          <a:p>
            <a:r>
              <a:rPr lang="en-US" sz="2000" i="1" dirty="0" smtClean="0">
                <a:solidFill>
                  <a:srgbClr val="17CA41"/>
                </a:solidFill>
                <a:latin typeface="Arial Rounded MT Bold"/>
              </a:rPr>
              <a:t> </a:t>
            </a:r>
            <a:endParaRPr lang="en-US" sz="2000" i="1" dirty="0">
              <a:solidFill>
                <a:srgbClr val="17CA41"/>
              </a:solidFill>
              <a:latin typeface="Arial Rounded MT Bold"/>
            </a:endParaRPr>
          </a:p>
        </p:txBody>
      </p:sp>
      <p:sp>
        <p:nvSpPr>
          <p:cNvPr id="23" name="TextBox 22"/>
          <p:cNvSpPr txBox="1"/>
          <p:nvPr/>
        </p:nvSpPr>
        <p:spPr>
          <a:xfrm>
            <a:off x="552195" y="2804885"/>
            <a:ext cx="2445029"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26" name="TextBox 25"/>
          <p:cNvSpPr txBox="1"/>
          <p:nvPr/>
        </p:nvSpPr>
        <p:spPr>
          <a:xfrm>
            <a:off x="6502093" y="3064873"/>
            <a:ext cx="2000536" cy="400110"/>
          </a:xfrm>
          <a:prstGeom prst="rect">
            <a:avLst/>
          </a:prstGeom>
          <a:noFill/>
        </p:spPr>
        <p:txBody>
          <a:bodyPr wrap="square" rtlCol="0">
            <a:spAutoFit/>
          </a:bodyPr>
          <a:lstStyle/>
          <a:p>
            <a:r>
              <a:rPr lang="en-US" sz="2000" i="1" dirty="0" smtClean="0">
                <a:latin typeface="Arial Rounded MT Bold"/>
              </a:rPr>
              <a:t>    </a:t>
            </a:r>
            <a:endParaRPr lang="en-US" sz="2000" i="1" dirty="0">
              <a:latin typeface="Arial Rounded MT Bold"/>
            </a:endParaRPr>
          </a:p>
        </p:txBody>
      </p:sp>
      <p:sp>
        <p:nvSpPr>
          <p:cNvPr id="31" name="TextBox 30"/>
          <p:cNvSpPr txBox="1"/>
          <p:nvPr/>
        </p:nvSpPr>
        <p:spPr>
          <a:xfrm>
            <a:off x="5846728" y="5398800"/>
            <a:ext cx="1870195"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34" name="TextBox 33"/>
          <p:cNvSpPr txBox="1"/>
          <p:nvPr/>
        </p:nvSpPr>
        <p:spPr>
          <a:xfrm>
            <a:off x="0" y="3415965"/>
            <a:ext cx="2997224" cy="400110"/>
          </a:xfrm>
          <a:prstGeom prst="rect">
            <a:avLst/>
          </a:prstGeom>
          <a:noFill/>
        </p:spPr>
        <p:txBody>
          <a:bodyPr wrap="square" rtlCol="0">
            <a:spAutoFit/>
          </a:bodyPr>
          <a:lstStyle/>
          <a:p>
            <a:r>
              <a:rPr lang="en-US" sz="2000" i="1" dirty="0" smtClean="0">
                <a:solidFill>
                  <a:schemeClr val="bg1"/>
                </a:solidFill>
                <a:latin typeface="Arial Rounded MT Bold"/>
              </a:rPr>
              <a:t> </a:t>
            </a:r>
            <a:endParaRPr lang="en-US" sz="2000" i="1" dirty="0">
              <a:solidFill>
                <a:schemeClr val="bg1"/>
              </a:solidFill>
              <a:latin typeface="Arial Rounded MT Bold"/>
            </a:endParaRPr>
          </a:p>
        </p:txBody>
      </p:sp>
      <p:sp>
        <p:nvSpPr>
          <p:cNvPr id="32" name="TextBox 31"/>
          <p:cNvSpPr txBox="1"/>
          <p:nvPr/>
        </p:nvSpPr>
        <p:spPr>
          <a:xfrm>
            <a:off x="5972143" y="3588093"/>
            <a:ext cx="2811512" cy="400110"/>
          </a:xfrm>
          <a:prstGeom prst="rect">
            <a:avLst/>
          </a:prstGeom>
          <a:noFill/>
        </p:spPr>
        <p:txBody>
          <a:bodyPr wrap="square" rtlCol="0">
            <a:spAutoFit/>
          </a:bodyPr>
          <a:lstStyle/>
          <a:p>
            <a:endParaRPr lang="en-US" sz="2000" i="1" dirty="0">
              <a:solidFill>
                <a:schemeClr val="bg1"/>
              </a:solidFill>
              <a:latin typeface="Arial Rounded MT Bold"/>
            </a:endParaRPr>
          </a:p>
        </p:txBody>
      </p:sp>
      <p:sp>
        <p:nvSpPr>
          <p:cNvPr id="27" name="TextBox 26"/>
          <p:cNvSpPr txBox="1"/>
          <p:nvPr/>
        </p:nvSpPr>
        <p:spPr>
          <a:xfrm>
            <a:off x="289902" y="289920"/>
            <a:ext cx="8600755" cy="461665"/>
          </a:xfrm>
          <a:prstGeom prst="rect">
            <a:avLst/>
          </a:prstGeom>
          <a:noFill/>
        </p:spPr>
        <p:txBody>
          <a:bodyPr wrap="square" rtlCol="0">
            <a:spAutoFit/>
          </a:bodyPr>
          <a:lstStyle/>
          <a:p>
            <a:r>
              <a:rPr lang="en-US" sz="2400" b="1" i="1" dirty="0" smtClean="0">
                <a:solidFill>
                  <a:srgbClr val="FFFF00"/>
                </a:solidFill>
                <a:latin typeface="Arial Rounded MT Bold"/>
              </a:rPr>
              <a:t>		</a:t>
            </a:r>
            <a:endParaRPr lang="en-US" sz="2400" b="1" i="1" dirty="0">
              <a:solidFill>
                <a:srgbClr val="FFFF00"/>
              </a:solidFill>
              <a:latin typeface="Arial Rounded MT Bold"/>
            </a:endParaRPr>
          </a:p>
        </p:txBody>
      </p:sp>
      <p:sp>
        <p:nvSpPr>
          <p:cNvPr id="41" name="TextBox 40"/>
          <p:cNvSpPr txBox="1"/>
          <p:nvPr/>
        </p:nvSpPr>
        <p:spPr>
          <a:xfrm>
            <a:off x="0" y="4291162"/>
            <a:ext cx="9144000" cy="1569660"/>
          </a:xfrm>
          <a:prstGeom prst="rect">
            <a:avLst/>
          </a:prstGeom>
          <a:noFill/>
        </p:spPr>
        <p:txBody>
          <a:bodyPr wrap="square" rtlCol="0">
            <a:spAutoFit/>
          </a:bodyPr>
          <a:lstStyle/>
          <a:p>
            <a:r>
              <a:rPr lang="en-US" sz="2400" i="1" dirty="0" smtClean="0">
                <a:solidFill>
                  <a:schemeClr val="bg1"/>
                </a:solidFill>
                <a:latin typeface="Arial Rounded MT Bold"/>
              </a:rPr>
              <a:t>Mary was honored to be the mother of Jesus but she needs a Savior just like anyone else. </a:t>
            </a:r>
          </a:p>
          <a:p>
            <a:r>
              <a:rPr lang="en-US" sz="2400" i="1" dirty="0" smtClean="0">
                <a:solidFill>
                  <a:schemeClr val="bg1"/>
                </a:solidFill>
                <a:latin typeface="Arial Rounded MT Bold"/>
              </a:rPr>
              <a:t> She is not the Queen of Heaven…that is the Mother Son cult of Babylon all over again. She cannot save anyone.</a:t>
            </a:r>
            <a:endParaRPr lang="en-US" sz="2400" i="1" dirty="0">
              <a:solidFill>
                <a:schemeClr val="bg1"/>
              </a:solidFill>
              <a:latin typeface="Arial Rounded MT Bold"/>
            </a:endParaRPr>
          </a:p>
        </p:txBody>
      </p:sp>
      <p:sp>
        <p:nvSpPr>
          <p:cNvPr id="29" name="TextBox 28"/>
          <p:cNvSpPr txBox="1"/>
          <p:nvPr/>
        </p:nvSpPr>
        <p:spPr>
          <a:xfrm>
            <a:off x="851234" y="2215636"/>
            <a:ext cx="2145990" cy="400110"/>
          </a:xfrm>
          <a:prstGeom prst="rect">
            <a:avLst/>
          </a:prstGeom>
          <a:noFill/>
        </p:spPr>
        <p:txBody>
          <a:bodyPr wrap="square" rtlCol="0">
            <a:spAutoFit/>
          </a:bodyPr>
          <a:lstStyle/>
          <a:p>
            <a:r>
              <a:rPr lang="en-US" sz="2000" i="1" dirty="0" smtClean="0">
                <a:latin typeface="Arial Rounded MT Bold"/>
              </a:rPr>
              <a:t>  Lucia Santos</a:t>
            </a:r>
            <a:endParaRPr lang="en-US" sz="2000" i="1" dirty="0">
              <a:latin typeface="Arial Rounded MT Bold"/>
            </a:endParaRPr>
          </a:p>
        </p:txBody>
      </p:sp>
      <p:pic>
        <p:nvPicPr>
          <p:cNvPr id="36" name="Picture 35" descr="Screen shot 2021-01-14 at 10.00.46 AM.png"/>
          <p:cNvPicPr>
            <a:picLocks noChangeAspect="1"/>
          </p:cNvPicPr>
          <p:nvPr/>
        </p:nvPicPr>
        <p:blipFill>
          <a:blip r:embed="rId3"/>
          <a:stretch>
            <a:fillRect/>
          </a:stretch>
        </p:blipFill>
        <p:spPr>
          <a:xfrm>
            <a:off x="2487971" y="401395"/>
            <a:ext cx="3008936" cy="377147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8520</TotalTime>
  <Words>10483</Words>
  <Application>Microsoft Macintosh PowerPoint</Application>
  <PresentationFormat>On-screen Show (4:3)</PresentationFormat>
  <Paragraphs>1600</Paragraphs>
  <Slides>136</Slides>
  <Notes>136</Notes>
  <HiddenSlides>0</HiddenSlides>
  <MMClips>0</MMClips>
  <ScaleCrop>false</ScaleCrop>
  <HeadingPairs>
    <vt:vector size="4" baseType="variant">
      <vt:variant>
        <vt:lpstr>Design Template</vt:lpstr>
      </vt:variant>
      <vt:variant>
        <vt:i4>1</vt:i4>
      </vt:variant>
      <vt:variant>
        <vt:lpstr>Slide Titles</vt:lpstr>
      </vt:variant>
      <vt:variant>
        <vt:i4>136</vt:i4>
      </vt:variant>
    </vt:vector>
  </HeadingPairs>
  <TitlesOfParts>
    <vt:vector size="1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Joanna Wilson</dc:creator>
  <cp:lastModifiedBy>Dennis Wilson</cp:lastModifiedBy>
  <cp:revision>779</cp:revision>
  <cp:lastPrinted>2021-02-24T19:05:44Z</cp:lastPrinted>
  <dcterms:created xsi:type="dcterms:W3CDTF">2024-09-17T18:42:44Z</dcterms:created>
  <dcterms:modified xsi:type="dcterms:W3CDTF">2024-09-17T19:51:59Z</dcterms:modified>
</cp:coreProperties>
</file>