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78" r:id="rId5"/>
    <p:sldId id="279" r:id="rId6"/>
    <p:sldId id="280" r:id="rId7"/>
    <p:sldId id="281" r:id="rId8"/>
    <p:sldId id="282" r:id="rId9"/>
    <p:sldId id="283" r:id="rId10"/>
    <p:sldId id="284" r:id="rId11"/>
    <p:sldId id="286" r:id="rId12"/>
    <p:sldId id="285" r:id="rId13"/>
    <p:sldId id="287" r:id="rId14"/>
    <p:sldId id="288" r:id="rId15"/>
    <p:sldId id="289" r:id="rId16"/>
    <p:sldId id="290" r:id="rId17"/>
    <p:sldId id="291" r:id="rId18"/>
    <p:sldId id="292" r:id="rId19"/>
    <p:sldId id="293" r:id="rId20"/>
    <p:sldId id="294" r:id="rId21"/>
    <p:sldId id="295" r:id="rId22"/>
    <p:sldId id="296" r:id="rId23"/>
    <p:sldId id="308" r:id="rId24"/>
    <p:sldId id="297" r:id="rId25"/>
    <p:sldId id="298" r:id="rId26"/>
    <p:sldId id="299" r:id="rId27"/>
    <p:sldId id="300" r:id="rId28"/>
    <p:sldId id="301" r:id="rId29"/>
    <p:sldId id="302" r:id="rId30"/>
    <p:sldId id="303" r:id="rId31"/>
    <p:sldId id="304" r:id="rId32"/>
    <p:sldId id="305" r:id="rId33"/>
    <p:sldId id="306" r:id="rId34"/>
    <p:sldId id="307" r:id="rId35"/>
    <p:sldId id="274" r:id="rId36"/>
    <p:sldId id="258" r:id="rId3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21" autoAdjust="0"/>
    <p:restoredTop sz="94660"/>
  </p:normalViewPr>
  <p:slideViewPr>
    <p:cSldViewPr>
      <p:cViewPr varScale="1">
        <p:scale>
          <a:sx n="108" d="100"/>
          <a:sy n="108" d="100"/>
        </p:scale>
        <p:origin x="918" y="108"/>
      </p:cViewPr>
      <p:guideLst>
        <p:guide orient="horz" pos="2160"/>
        <p:guide pos="383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a:xfrm>
            <a:off x="8715984" y="6356351"/>
            <a:ext cx="2837762" cy="365125"/>
          </a:xfrm>
        </p:spPr>
        <p:txBody>
          <a:bodyPr/>
          <a:lstStyle/>
          <a:p>
            <a:fld id="{AAB69A7C-9294-4877-8B41-AC1D53B1EEF1}" type="slidenum">
              <a:rPr lang="en-US" smtClean="0"/>
              <a:t>‹#›</a:t>
            </a:fld>
            <a:endParaRPr lang="en-US" dirty="0"/>
          </a:p>
        </p:txBody>
      </p:sp>
      <p:sp>
        <p:nvSpPr>
          <p:cNvPr id="2057" name="Rectangle 9"/>
          <p:cNvSpPr>
            <a:spLocks noChangeArrowheads="1"/>
          </p:cNvSpPr>
          <p:nvPr userDrawn="1"/>
        </p:nvSpPr>
        <p:spPr bwMode="auto">
          <a:xfrm>
            <a:off x="5668963" y="6378575"/>
            <a:ext cx="965200"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 2</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6"/>
          <p:cNvSpPr>
            <a:spLocks noChangeArrowheads="1"/>
          </p:cNvSpPr>
          <p:nvPr userDrawn="1"/>
        </p:nvSpPr>
        <p:spPr bwMode="auto">
          <a:xfrm>
            <a:off x="0" y="0"/>
            <a:ext cx="12190413" cy="6858000"/>
          </a:xfrm>
          <a:prstGeom prst="rect">
            <a:avLst/>
          </a:prstGeom>
          <a:solidFill>
            <a:srgbClr val="F6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9"/>
          <p:cNvSpPr>
            <a:spLocks noChangeArrowheads="1"/>
          </p:cNvSpPr>
          <p:nvPr userDrawn="1"/>
        </p:nvSpPr>
        <p:spPr bwMode="auto">
          <a:xfrm>
            <a:off x="5668963" y="6378575"/>
            <a:ext cx="71974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Slide Number Placeholder 5"/>
          <p:cNvSpPr txBox="1">
            <a:spLocks/>
          </p:cNvSpPr>
          <p:nvPr userDrawn="1"/>
        </p:nvSpPr>
        <p:spPr>
          <a:xfrm>
            <a:off x="6309519" y="6324600"/>
            <a:ext cx="519826" cy="304800"/>
          </a:xfrm>
          <a:prstGeom prst="rect">
            <a:avLst/>
          </a:prstGeom>
        </p:spPr>
        <p:txBody>
          <a:bodyPr vert="horz" lIns="91440" tIns="45720" rIns="91440" bIns="45720" rtlCol="0" anchor="ct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B69A7C-9294-4877-8B41-AC1D53B1EEF1}"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1" name="Rectangle 7"/>
          <p:cNvSpPr>
            <a:spLocks noChangeArrowheads="1"/>
          </p:cNvSpPr>
          <p:nvPr userDrawn="1"/>
        </p:nvSpPr>
        <p:spPr bwMode="auto">
          <a:xfrm>
            <a:off x="0" y="381000"/>
            <a:ext cx="4632325" cy="787400"/>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Subtitle 2"/>
          <p:cNvSpPr>
            <a:spLocks noGrp="1"/>
          </p:cNvSpPr>
          <p:nvPr>
            <p:ph type="subTitle" idx="1"/>
          </p:nvPr>
        </p:nvSpPr>
        <p:spPr>
          <a:xfrm>
            <a:off x="1204119" y="1524000"/>
            <a:ext cx="10439400" cy="4572000"/>
          </a:xfrm>
        </p:spPr>
        <p:txBody>
          <a:bodyPr>
            <a:normAutofit/>
          </a:bodyPr>
          <a:lstStyle>
            <a:lvl1pPr marL="0" indent="0" algn="l">
              <a:buNone/>
              <a:defRPr sz="1500">
                <a:solidFill>
                  <a:schemeClr val="tx1"/>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62" name="Rectangle 14"/>
          <p:cNvSpPr>
            <a:spLocks noChangeArrowheads="1"/>
          </p:cNvSpPr>
          <p:nvPr userDrawn="1"/>
        </p:nvSpPr>
        <p:spPr bwMode="auto">
          <a:xfrm>
            <a:off x="869950" y="1541463"/>
            <a:ext cx="49213" cy="4519613"/>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Title 1"/>
          <p:cNvSpPr>
            <a:spLocks noGrp="1"/>
          </p:cNvSpPr>
          <p:nvPr>
            <p:ph type="title"/>
          </p:nvPr>
        </p:nvSpPr>
        <p:spPr>
          <a:xfrm>
            <a:off x="88265" y="381000"/>
            <a:ext cx="10945654" cy="762000"/>
          </a:xfrm>
        </p:spPr>
        <p:txBody>
          <a:bodyPr>
            <a:normAutofit/>
          </a:bodyPr>
          <a:lstStyle>
            <a:lvl1pPr algn="l">
              <a:defRPr sz="3800" b="1">
                <a:solidFill>
                  <a:schemeClr val="bg1"/>
                </a:solidFill>
                <a:latin typeface="Open Sans" pitchFamily="34" charset="0"/>
                <a:ea typeface="Open Sans" pitchFamily="34" charset="0"/>
                <a:cs typeface="Open Sans" pitchFamily="34" charset="0"/>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1E8BE1-5DC1-4081-AC8F-B0FBA61B2BCA}"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1E8BE1-5DC1-4081-AC8F-B0FBA61B2BCA}"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1E8BE1-5DC1-4081-AC8F-B0FBA61B2BCA}"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E8BE1-5DC1-4081-AC8F-B0FBA61B2BCA}"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8BE1-5DC1-4081-AC8F-B0FBA61B2BCA}" type="datetimeFigureOut">
              <a:rPr lang="en-US" smtClean="0"/>
              <a:t>3/18/2018</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69A7C-9294-4877-8B41-AC1D53B1EE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5719" y="1219200"/>
            <a:ext cx="10337562" cy="1470025"/>
          </a:xfrm>
        </p:spPr>
        <p:txBody>
          <a:bodyPr/>
          <a:lstStyle/>
          <a:p>
            <a:r>
              <a:rPr lang="en-US" dirty="0"/>
              <a:t> </a:t>
            </a:r>
          </a:p>
        </p:txBody>
      </p:sp>
      <p:sp>
        <p:nvSpPr>
          <p:cNvPr id="3" name="Subtitle 2"/>
          <p:cNvSpPr>
            <a:spLocks noGrp="1"/>
          </p:cNvSpPr>
          <p:nvPr>
            <p:ph type="subTitle" idx="4294967295"/>
          </p:nvPr>
        </p:nvSpPr>
        <p:spPr>
          <a:xfrm>
            <a:off x="1824276" y="3886200"/>
            <a:ext cx="8513287" cy="1752600"/>
          </a:xfrm>
        </p:spPr>
        <p:txBody>
          <a:bodyPr/>
          <a:lstStyle/>
          <a:p>
            <a:endParaRPr lang="en-US"/>
          </a:p>
        </p:txBody>
      </p:sp>
      <p:pic>
        <p:nvPicPr>
          <p:cNvPr id="1027" name="Picture 3" descr="F:\AliShah\Work\Ali Shah work\July 2017 Design work\Out Source Work\Irfan\Logo\iamawatchman\Powerpoint\Final\Image\Power point-01.jpg"/>
          <p:cNvPicPr>
            <a:picLocks noChangeAspect="1" noChangeArrowheads="1"/>
          </p:cNvPicPr>
          <p:nvPr/>
        </p:nvPicPr>
        <p:blipFill>
          <a:blip r:embed="rId2"/>
          <a:srcRect/>
          <a:stretch>
            <a:fillRect/>
          </a:stretch>
        </p:blipFill>
        <p:spPr bwMode="auto">
          <a:xfrm>
            <a:off x="0" y="-6350"/>
            <a:ext cx="12198351" cy="6864350"/>
          </a:xfrm>
          <a:prstGeom prst="rect">
            <a:avLst/>
          </a:prstGeom>
          <a:noFill/>
        </p:spPr>
      </p:pic>
      <p:sp>
        <p:nvSpPr>
          <p:cNvPr id="1039" name="Rectangle 15"/>
          <p:cNvSpPr>
            <a:spLocks noChangeArrowheads="1"/>
          </p:cNvSpPr>
          <p:nvPr/>
        </p:nvSpPr>
        <p:spPr bwMode="auto">
          <a:xfrm>
            <a:off x="3175" y="3057525"/>
            <a:ext cx="7982744" cy="922338"/>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Rectangle 16"/>
          <p:cNvSpPr>
            <a:spLocks noChangeArrowheads="1"/>
          </p:cNvSpPr>
          <p:nvPr/>
        </p:nvSpPr>
        <p:spPr bwMode="auto">
          <a:xfrm>
            <a:off x="212725" y="3095625"/>
            <a:ext cx="7571945" cy="8002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200" b="1" i="0" u="none" strike="noStrike" cap="none" normalizeH="0" baseline="0" dirty="0">
                <a:ln>
                  <a:noFill/>
                </a:ln>
                <a:solidFill>
                  <a:schemeClr val="bg1"/>
                </a:solidFill>
                <a:effectLst/>
                <a:latin typeface="Open Sans" pitchFamily="34" charset="0"/>
                <a:cs typeface="Arial" pitchFamily="34" charset="0"/>
              </a:rPr>
              <a:t>The Battle</a:t>
            </a:r>
            <a:r>
              <a:rPr kumimoji="0" lang="en-US" sz="5200" b="1" i="0" u="none" strike="noStrike" cap="none" normalizeH="0" dirty="0">
                <a:ln>
                  <a:noFill/>
                </a:ln>
                <a:solidFill>
                  <a:schemeClr val="bg1"/>
                </a:solidFill>
                <a:effectLst/>
                <a:latin typeface="Open Sans" pitchFamily="34" charset="0"/>
                <a:cs typeface="Arial" pitchFamily="34" charset="0"/>
              </a:rPr>
              <a:t> for Your Soul</a:t>
            </a:r>
            <a:endParaRPr kumimoji="0" lang="en-US" sz="1800" b="0" i="0" u="none" strike="noStrike" cap="none" normalizeH="0" baseline="0" dirty="0">
              <a:ln>
                <a:noFill/>
              </a:ln>
              <a:solidFill>
                <a:schemeClr val="bg1"/>
              </a:solidFill>
              <a:effectLst/>
              <a:latin typeface="Arial" pitchFamily="34" charset="0"/>
              <a:cs typeface="Arial" pitchFamily="34" charset="0"/>
            </a:endParaRPr>
          </a:p>
        </p:txBody>
      </p:sp>
      <p:sp>
        <p:nvSpPr>
          <p:cNvPr id="1041" name="Rectangle 17"/>
          <p:cNvSpPr>
            <a:spLocks noChangeArrowheads="1"/>
          </p:cNvSpPr>
          <p:nvPr/>
        </p:nvSpPr>
        <p:spPr bwMode="auto">
          <a:xfrm>
            <a:off x="257968" y="4025901"/>
            <a:ext cx="3536224" cy="6155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000000"/>
                </a:solidFill>
                <a:effectLst/>
                <a:latin typeface="Open Sans" pitchFamily="34" charset="0"/>
                <a:cs typeface="Arial" pitchFamily="34" charset="0"/>
              </a:rPr>
              <a:t>Ephesians</a:t>
            </a:r>
            <a:r>
              <a:rPr kumimoji="0" lang="en-US" sz="4000" b="0" i="0" u="none" strike="noStrike" cap="none" normalizeH="0" dirty="0">
                <a:ln>
                  <a:noFill/>
                </a:ln>
                <a:solidFill>
                  <a:srgbClr val="000000"/>
                </a:solidFill>
                <a:effectLst/>
                <a:latin typeface="Open Sans" pitchFamily="34" charset="0"/>
                <a:cs typeface="Arial" pitchFamily="34" charset="0"/>
              </a:rPr>
              <a:t> 6:12</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1042" name="Freeform 18"/>
          <p:cNvSpPr>
            <a:spLocks noEditPoints="1"/>
          </p:cNvSpPr>
          <p:nvPr/>
        </p:nvSpPr>
        <p:spPr bwMode="auto">
          <a:xfrm>
            <a:off x="500063" y="1990725"/>
            <a:ext cx="538163" cy="490538"/>
          </a:xfrm>
          <a:custGeom>
            <a:avLst/>
            <a:gdLst/>
            <a:ahLst/>
            <a:cxnLst>
              <a:cxn ang="0">
                <a:pos x="250" y="251"/>
              </a:cxn>
              <a:cxn ang="0">
                <a:pos x="90" y="251"/>
              </a:cxn>
              <a:cxn ang="0">
                <a:pos x="62" y="309"/>
              </a:cxn>
              <a:cxn ang="0">
                <a:pos x="0" y="309"/>
              </a:cxn>
              <a:cxn ang="0">
                <a:pos x="138" y="0"/>
              </a:cxn>
              <a:cxn ang="0">
                <a:pos x="202" y="0"/>
              </a:cxn>
              <a:cxn ang="0">
                <a:pos x="339" y="309"/>
              </a:cxn>
              <a:cxn ang="0">
                <a:pos x="278" y="309"/>
              </a:cxn>
              <a:cxn ang="0">
                <a:pos x="250" y="251"/>
              </a:cxn>
              <a:cxn ang="0">
                <a:pos x="170" y="66"/>
              </a:cxn>
              <a:cxn ang="0">
                <a:pos x="112" y="196"/>
              </a:cxn>
              <a:cxn ang="0">
                <a:pos x="228" y="196"/>
              </a:cxn>
              <a:cxn ang="0">
                <a:pos x="170" y="66"/>
              </a:cxn>
            </a:cxnLst>
            <a:rect l="0" t="0" r="r" b="b"/>
            <a:pathLst>
              <a:path w="339" h="309">
                <a:moveTo>
                  <a:pt x="250" y="251"/>
                </a:moveTo>
                <a:lnTo>
                  <a:pt x="90" y="251"/>
                </a:lnTo>
                <a:lnTo>
                  <a:pt x="62" y="309"/>
                </a:lnTo>
                <a:lnTo>
                  <a:pt x="0" y="309"/>
                </a:lnTo>
                <a:lnTo>
                  <a:pt x="138" y="0"/>
                </a:lnTo>
                <a:lnTo>
                  <a:pt x="202" y="0"/>
                </a:lnTo>
                <a:lnTo>
                  <a:pt x="339" y="309"/>
                </a:lnTo>
                <a:lnTo>
                  <a:pt x="278" y="309"/>
                </a:lnTo>
                <a:lnTo>
                  <a:pt x="250" y="251"/>
                </a:lnTo>
                <a:close/>
                <a:moveTo>
                  <a:pt x="170" y="66"/>
                </a:moveTo>
                <a:lnTo>
                  <a:pt x="112" y="196"/>
                </a:lnTo>
                <a:lnTo>
                  <a:pt x="228" y="196"/>
                </a:lnTo>
                <a:lnTo>
                  <a:pt x="17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1073150" y="1990725"/>
            <a:ext cx="520700" cy="490538"/>
          </a:xfrm>
          <a:custGeom>
            <a:avLst/>
            <a:gdLst/>
            <a:ahLst/>
            <a:cxnLst>
              <a:cxn ang="0">
                <a:pos x="270" y="86"/>
              </a:cxn>
              <a:cxn ang="0">
                <a:pos x="170" y="220"/>
              </a:cxn>
              <a:cxn ang="0">
                <a:pos x="158" y="220"/>
              </a:cxn>
              <a:cxn ang="0">
                <a:pos x="60" y="86"/>
              </a:cxn>
              <a:cxn ang="0">
                <a:pos x="60" y="309"/>
              </a:cxn>
              <a:cxn ang="0">
                <a:pos x="0" y="309"/>
              </a:cxn>
              <a:cxn ang="0">
                <a:pos x="0" y="0"/>
              </a:cxn>
              <a:cxn ang="0">
                <a:pos x="68" y="0"/>
              </a:cxn>
              <a:cxn ang="0">
                <a:pos x="164" y="134"/>
              </a:cxn>
              <a:cxn ang="0">
                <a:pos x="262" y="0"/>
              </a:cxn>
              <a:cxn ang="0">
                <a:pos x="328" y="0"/>
              </a:cxn>
              <a:cxn ang="0">
                <a:pos x="328" y="309"/>
              </a:cxn>
              <a:cxn ang="0">
                <a:pos x="270" y="309"/>
              </a:cxn>
              <a:cxn ang="0">
                <a:pos x="270" y="86"/>
              </a:cxn>
            </a:cxnLst>
            <a:rect l="0" t="0" r="r" b="b"/>
            <a:pathLst>
              <a:path w="328" h="309">
                <a:moveTo>
                  <a:pt x="270" y="86"/>
                </a:moveTo>
                <a:lnTo>
                  <a:pt x="170" y="220"/>
                </a:lnTo>
                <a:lnTo>
                  <a:pt x="158" y="220"/>
                </a:lnTo>
                <a:lnTo>
                  <a:pt x="60" y="86"/>
                </a:lnTo>
                <a:lnTo>
                  <a:pt x="60" y="309"/>
                </a:lnTo>
                <a:lnTo>
                  <a:pt x="0" y="309"/>
                </a:lnTo>
                <a:lnTo>
                  <a:pt x="0" y="0"/>
                </a:lnTo>
                <a:lnTo>
                  <a:pt x="68" y="0"/>
                </a:lnTo>
                <a:lnTo>
                  <a:pt x="164" y="134"/>
                </a:lnTo>
                <a:lnTo>
                  <a:pt x="262" y="0"/>
                </a:lnTo>
                <a:lnTo>
                  <a:pt x="328" y="0"/>
                </a:lnTo>
                <a:lnTo>
                  <a:pt x="328" y="309"/>
                </a:lnTo>
                <a:lnTo>
                  <a:pt x="270" y="309"/>
                </a:lnTo>
                <a:lnTo>
                  <a:pt x="270"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noEditPoints="1"/>
          </p:cNvSpPr>
          <p:nvPr/>
        </p:nvSpPr>
        <p:spPr bwMode="auto">
          <a:xfrm>
            <a:off x="1770063" y="1990725"/>
            <a:ext cx="541338" cy="490538"/>
          </a:xfrm>
          <a:custGeom>
            <a:avLst/>
            <a:gdLst/>
            <a:ahLst/>
            <a:cxnLst>
              <a:cxn ang="0">
                <a:pos x="252" y="251"/>
              </a:cxn>
              <a:cxn ang="0">
                <a:pos x="90" y="251"/>
              </a:cxn>
              <a:cxn ang="0">
                <a:pos x="64" y="309"/>
              </a:cxn>
              <a:cxn ang="0">
                <a:pos x="0" y="309"/>
              </a:cxn>
              <a:cxn ang="0">
                <a:pos x="140" y="0"/>
              </a:cxn>
              <a:cxn ang="0">
                <a:pos x="204" y="0"/>
              </a:cxn>
              <a:cxn ang="0">
                <a:pos x="341" y="309"/>
              </a:cxn>
              <a:cxn ang="0">
                <a:pos x="278" y="309"/>
              </a:cxn>
              <a:cxn ang="0">
                <a:pos x="252" y="251"/>
              </a:cxn>
              <a:cxn ang="0">
                <a:pos x="172" y="66"/>
              </a:cxn>
              <a:cxn ang="0">
                <a:pos x="114" y="196"/>
              </a:cxn>
              <a:cxn ang="0">
                <a:pos x="230" y="196"/>
              </a:cxn>
              <a:cxn ang="0">
                <a:pos x="172" y="66"/>
              </a:cxn>
            </a:cxnLst>
            <a:rect l="0" t="0" r="r" b="b"/>
            <a:pathLst>
              <a:path w="341" h="309">
                <a:moveTo>
                  <a:pt x="252" y="251"/>
                </a:moveTo>
                <a:lnTo>
                  <a:pt x="90" y="251"/>
                </a:lnTo>
                <a:lnTo>
                  <a:pt x="64" y="309"/>
                </a:lnTo>
                <a:lnTo>
                  <a:pt x="0" y="309"/>
                </a:lnTo>
                <a:lnTo>
                  <a:pt x="140" y="0"/>
                </a:lnTo>
                <a:lnTo>
                  <a:pt x="204" y="0"/>
                </a:lnTo>
                <a:lnTo>
                  <a:pt x="341" y="309"/>
                </a:lnTo>
                <a:lnTo>
                  <a:pt x="278" y="309"/>
                </a:lnTo>
                <a:lnTo>
                  <a:pt x="252" y="251"/>
                </a:lnTo>
                <a:close/>
                <a:moveTo>
                  <a:pt x="172" y="66"/>
                </a:moveTo>
                <a:lnTo>
                  <a:pt x="114" y="196"/>
                </a:lnTo>
                <a:lnTo>
                  <a:pt x="230" y="196"/>
                </a:lnTo>
                <a:lnTo>
                  <a:pt x="172"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2457450" y="1990725"/>
            <a:ext cx="735013" cy="490538"/>
          </a:xfrm>
          <a:custGeom>
            <a:avLst/>
            <a:gdLst/>
            <a:ahLst/>
            <a:cxnLst>
              <a:cxn ang="0">
                <a:pos x="353" y="309"/>
              </a:cxn>
              <a:cxn ang="0">
                <a:pos x="303" y="309"/>
              </a:cxn>
              <a:cxn ang="0">
                <a:pos x="266" y="212"/>
              </a:cxn>
              <a:cxn ang="0">
                <a:pos x="232" y="114"/>
              </a:cxn>
              <a:cxn ang="0">
                <a:pos x="200" y="214"/>
              </a:cxn>
              <a:cxn ang="0">
                <a:pos x="162" y="309"/>
              </a:cxn>
              <a:cxn ang="0">
                <a:pos x="114" y="309"/>
              </a:cxn>
              <a:cxn ang="0">
                <a:pos x="0" y="0"/>
              </a:cxn>
              <a:cxn ang="0">
                <a:pos x="66" y="0"/>
              </a:cxn>
              <a:cxn ang="0">
                <a:pos x="138" y="223"/>
              </a:cxn>
              <a:cxn ang="0">
                <a:pos x="214" y="0"/>
              </a:cxn>
              <a:cxn ang="0">
                <a:pos x="252" y="0"/>
              </a:cxn>
              <a:cxn ang="0">
                <a:pos x="327" y="223"/>
              </a:cxn>
              <a:cxn ang="0">
                <a:pos x="399" y="0"/>
              </a:cxn>
              <a:cxn ang="0">
                <a:pos x="463" y="0"/>
              </a:cxn>
              <a:cxn ang="0">
                <a:pos x="353" y="309"/>
              </a:cxn>
            </a:cxnLst>
            <a:rect l="0" t="0" r="r" b="b"/>
            <a:pathLst>
              <a:path w="463" h="309">
                <a:moveTo>
                  <a:pt x="353" y="309"/>
                </a:moveTo>
                <a:lnTo>
                  <a:pt x="303" y="309"/>
                </a:lnTo>
                <a:lnTo>
                  <a:pt x="266" y="212"/>
                </a:lnTo>
                <a:lnTo>
                  <a:pt x="232" y="114"/>
                </a:lnTo>
                <a:lnTo>
                  <a:pt x="200" y="214"/>
                </a:lnTo>
                <a:lnTo>
                  <a:pt x="162" y="309"/>
                </a:lnTo>
                <a:lnTo>
                  <a:pt x="114" y="309"/>
                </a:lnTo>
                <a:lnTo>
                  <a:pt x="0" y="0"/>
                </a:lnTo>
                <a:lnTo>
                  <a:pt x="66" y="0"/>
                </a:lnTo>
                <a:lnTo>
                  <a:pt x="138" y="223"/>
                </a:lnTo>
                <a:lnTo>
                  <a:pt x="214" y="0"/>
                </a:lnTo>
                <a:lnTo>
                  <a:pt x="252" y="0"/>
                </a:lnTo>
                <a:lnTo>
                  <a:pt x="327" y="223"/>
                </a:lnTo>
                <a:lnTo>
                  <a:pt x="399" y="0"/>
                </a:lnTo>
                <a:lnTo>
                  <a:pt x="463" y="0"/>
                </a:lnTo>
                <a:lnTo>
                  <a:pt x="353" y="30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noEditPoints="1"/>
          </p:cNvSpPr>
          <p:nvPr/>
        </p:nvSpPr>
        <p:spPr bwMode="auto">
          <a:xfrm>
            <a:off x="3198813" y="1990725"/>
            <a:ext cx="541338" cy="490538"/>
          </a:xfrm>
          <a:custGeom>
            <a:avLst/>
            <a:gdLst/>
            <a:ahLst/>
            <a:cxnLst>
              <a:cxn ang="0">
                <a:pos x="251" y="251"/>
              </a:cxn>
              <a:cxn ang="0">
                <a:pos x="90" y="251"/>
              </a:cxn>
              <a:cxn ang="0">
                <a:pos x="64" y="309"/>
              </a:cxn>
              <a:cxn ang="0">
                <a:pos x="0" y="309"/>
              </a:cxn>
              <a:cxn ang="0">
                <a:pos x="140" y="0"/>
              </a:cxn>
              <a:cxn ang="0">
                <a:pos x="204" y="0"/>
              </a:cxn>
              <a:cxn ang="0">
                <a:pos x="341" y="309"/>
              </a:cxn>
              <a:cxn ang="0">
                <a:pos x="277" y="309"/>
              </a:cxn>
              <a:cxn ang="0">
                <a:pos x="251" y="251"/>
              </a:cxn>
              <a:cxn ang="0">
                <a:pos x="172" y="66"/>
              </a:cxn>
              <a:cxn ang="0">
                <a:pos x="114" y="196"/>
              </a:cxn>
              <a:cxn ang="0">
                <a:pos x="230" y="196"/>
              </a:cxn>
              <a:cxn ang="0">
                <a:pos x="172" y="66"/>
              </a:cxn>
            </a:cxnLst>
            <a:rect l="0" t="0" r="r" b="b"/>
            <a:pathLst>
              <a:path w="341" h="309">
                <a:moveTo>
                  <a:pt x="251" y="251"/>
                </a:moveTo>
                <a:lnTo>
                  <a:pt x="90" y="251"/>
                </a:lnTo>
                <a:lnTo>
                  <a:pt x="64" y="309"/>
                </a:lnTo>
                <a:lnTo>
                  <a:pt x="0" y="309"/>
                </a:lnTo>
                <a:lnTo>
                  <a:pt x="140" y="0"/>
                </a:lnTo>
                <a:lnTo>
                  <a:pt x="204" y="0"/>
                </a:lnTo>
                <a:lnTo>
                  <a:pt x="341" y="309"/>
                </a:lnTo>
                <a:lnTo>
                  <a:pt x="277" y="309"/>
                </a:lnTo>
                <a:lnTo>
                  <a:pt x="251" y="251"/>
                </a:lnTo>
                <a:close/>
                <a:moveTo>
                  <a:pt x="172" y="66"/>
                </a:moveTo>
                <a:lnTo>
                  <a:pt x="114" y="196"/>
                </a:lnTo>
                <a:lnTo>
                  <a:pt x="230" y="196"/>
                </a:lnTo>
                <a:lnTo>
                  <a:pt x="172"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3673475" y="1990725"/>
            <a:ext cx="403225" cy="490538"/>
          </a:xfrm>
          <a:custGeom>
            <a:avLst/>
            <a:gdLst/>
            <a:ahLst/>
            <a:cxnLst>
              <a:cxn ang="0">
                <a:pos x="49" y="27"/>
              </a:cxn>
              <a:cxn ang="0">
                <a:pos x="0" y="27"/>
              </a:cxn>
              <a:cxn ang="0">
                <a:pos x="0" y="0"/>
              </a:cxn>
              <a:cxn ang="0">
                <a:pos x="127" y="0"/>
              </a:cxn>
              <a:cxn ang="0">
                <a:pos x="127" y="27"/>
              </a:cxn>
              <a:cxn ang="0">
                <a:pos x="78" y="27"/>
              </a:cxn>
              <a:cxn ang="0">
                <a:pos x="78" y="155"/>
              </a:cxn>
              <a:cxn ang="0">
                <a:pos x="49" y="155"/>
              </a:cxn>
              <a:cxn ang="0">
                <a:pos x="49" y="27"/>
              </a:cxn>
            </a:cxnLst>
            <a:rect l="0" t="0" r="r" b="b"/>
            <a:pathLst>
              <a:path w="127" h="155">
                <a:moveTo>
                  <a:pt x="49" y="27"/>
                </a:moveTo>
                <a:cubicBezTo>
                  <a:pt x="0" y="27"/>
                  <a:pt x="0" y="27"/>
                  <a:pt x="0" y="27"/>
                </a:cubicBezTo>
                <a:cubicBezTo>
                  <a:pt x="0" y="0"/>
                  <a:pt x="0" y="0"/>
                  <a:pt x="0" y="0"/>
                </a:cubicBezTo>
                <a:cubicBezTo>
                  <a:pt x="45" y="0"/>
                  <a:pt x="82" y="0"/>
                  <a:pt x="127" y="0"/>
                </a:cubicBezTo>
                <a:cubicBezTo>
                  <a:pt x="127" y="27"/>
                  <a:pt x="127" y="27"/>
                  <a:pt x="127" y="27"/>
                </a:cubicBezTo>
                <a:cubicBezTo>
                  <a:pt x="78" y="27"/>
                  <a:pt x="78" y="27"/>
                  <a:pt x="78" y="27"/>
                </a:cubicBezTo>
                <a:cubicBezTo>
                  <a:pt x="78" y="155"/>
                  <a:pt x="78" y="155"/>
                  <a:pt x="78" y="155"/>
                </a:cubicBezTo>
                <a:cubicBezTo>
                  <a:pt x="49" y="155"/>
                  <a:pt x="49" y="155"/>
                  <a:pt x="49" y="155"/>
                </a:cubicBezTo>
                <a:lnTo>
                  <a:pt x="49"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Rectangle 24"/>
          <p:cNvSpPr>
            <a:spLocks noChangeArrowheads="1"/>
          </p:cNvSpPr>
          <p:nvPr/>
        </p:nvSpPr>
        <p:spPr bwMode="auto">
          <a:xfrm>
            <a:off x="3829050" y="1854200"/>
            <a:ext cx="92075" cy="196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117975" y="1981200"/>
            <a:ext cx="446088" cy="509588"/>
          </a:xfrm>
          <a:custGeom>
            <a:avLst/>
            <a:gdLst/>
            <a:ahLst/>
            <a:cxnLst>
              <a:cxn ang="0">
                <a:pos x="141" y="138"/>
              </a:cxn>
              <a:cxn ang="0">
                <a:pos x="83" y="161"/>
              </a:cxn>
              <a:cxn ang="0">
                <a:pos x="1" y="82"/>
              </a:cxn>
              <a:cxn ang="0">
                <a:pos x="83" y="0"/>
              </a:cxn>
              <a:cxn ang="0">
                <a:pos x="139" y="24"/>
              </a:cxn>
              <a:cxn ang="0">
                <a:pos x="120" y="42"/>
              </a:cxn>
              <a:cxn ang="0">
                <a:pos x="83" y="28"/>
              </a:cxn>
              <a:cxn ang="0">
                <a:pos x="29" y="82"/>
              </a:cxn>
              <a:cxn ang="0">
                <a:pos x="83" y="134"/>
              </a:cxn>
              <a:cxn ang="0">
                <a:pos x="121" y="118"/>
              </a:cxn>
              <a:cxn ang="0">
                <a:pos x="141" y="138"/>
              </a:cxn>
            </a:cxnLst>
            <a:rect l="0" t="0" r="r" b="b"/>
            <a:pathLst>
              <a:path w="141" h="161">
                <a:moveTo>
                  <a:pt x="141" y="138"/>
                </a:moveTo>
                <a:cubicBezTo>
                  <a:pt x="125" y="154"/>
                  <a:pt x="105" y="161"/>
                  <a:pt x="83" y="161"/>
                </a:cubicBezTo>
                <a:cubicBezTo>
                  <a:pt x="25" y="161"/>
                  <a:pt x="1" y="122"/>
                  <a:pt x="1" y="82"/>
                </a:cubicBezTo>
                <a:cubicBezTo>
                  <a:pt x="0" y="41"/>
                  <a:pt x="27" y="0"/>
                  <a:pt x="83" y="0"/>
                </a:cubicBezTo>
                <a:cubicBezTo>
                  <a:pt x="104" y="0"/>
                  <a:pt x="123" y="8"/>
                  <a:pt x="139" y="24"/>
                </a:cubicBezTo>
                <a:cubicBezTo>
                  <a:pt x="120" y="42"/>
                  <a:pt x="120" y="42"/>
                  <a:pt x="120" y="42"/>
                </a:cubicBezTo>
                <a:cubicBezTo>
                  <a:pt x="110" y="32"/>
                  <a:pt x="96" y="28"/>
                  <a:pt x="83" y="28"/>
                </a:cubicBezTo>
                <a:cubicBezTo>
                  <a:pt x="45" y="28"/>
                  <a:pt x="29" y="56"/>
                  <a:pt x="29" y="82"/>
                </a:cubicBezTo>
                <a:cubicBezTo>
                  <a:pt x="30" y="107"/>
                  <a:pt x="44" y="134"/>
                  <a:pt x="83" y="134"/>
                </a:cubicBezTo>
                <a:cubicBezTo>
                  <a:pt x="96" y="134"/>
                  <a:pt x="111" y="128"/>
                  <a:pt x="121" y="118"/>
                </a:cubicBezTo>
                <a:lnTo>
                  <a:pt x="141" y="138"/>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618038" y="1990725"/>
            <a:ext cx="423863" cy="490538"/>
          </a:xfrm>
          <a:custGeom>
            <a:avLst/>
            <a:gdLst/>
            <a:ahLst/>
            <a:cxnLst>
              <a:cxn ang="0">
                <a:pos x="209" y="309"/>
              </a:cxn>
              <a:cxn ang="0">
                <a:pos x="209" y="184"/>
              </a:cxn>
              <a:cxn ang="0">
                <a:pos x="58" y="184"/>
              </a:cxn>
              <a:cxn ang="0">
                <a:pos x="58" y="309"/>
              </a:cxn>
              <a:cxn ang="0">
                <a:pos x="0" y="309"/>
              </a:cxn>
              <a:cxn ang="0">
                <a:pos x="0" y="0"/>
              </a:cxn>
              <a:cxn ang="0">
                <a:pos x="58" y="0"/>
              </a:cxn>
              <a:cxn ang="0">
                <a:pos x="58" y="132"/>
              </a:cxn>
              <a:cxn ang="0">
                <a:pos x="209" y="132"/>
              </a:cxn>
              <a:cxn ang="0">
                <a:pos x="209" y="0"/>
              </a:cxn>
              <a:cxn ang="0">
                <a:pos x="267" y="0"/>
              </a:cxn>
              <a:cxn ang="0">
                <a:pos x="267" y="309"/>
              </a:cxn>
              <a:cxn ang="0">
                <a:pos x="209" y="309"/>
              </a:cxn>
            </a:cxnLst>
            <a:rect l="0" t="0" r="r" b="b"/>
            <a:pathLst>
              <a:path w="267" h="309">
                <a:moveTo>
                  <a:pt x="209" y="309"/>
                </a:moveTo>
                <a:lnTo>
                  <a:pt x="209" y="184"/>
                </a:lnTo>
                <a:lnTo>
                  <a:pt x="58" y="184"/>
                </a:lnTo>
                <a:lnTo>
                  <a:pt x="58" y="309"/>
                </a:lnTo>
                <a:lnTo>
                  <a:pt x="0" y="309"/>
                </a:lnTo>
                <a:lnTo>
                  <a:pt x="0" y="0"/>
                </a:lnTo>
                <a:lnTo>
                  <a:pt x="58" y="0"/>
                </a:lnTo>
                <a:lnTo>
                  <a:pt x="58" y="132"/>
                </a:lnTo>
                <a:lnTo>
                  <a:pt x="209" y="132"/>
                </a:lnTo>
                <a:lnTo>
                  <a:pt x="209" y="0"/>
                </a:lnTo>
                <a:lnTo>
                  <a:pt x="267" y="0"/>
                </a:lnTo>
                <a:lnTo>
                  <a:pt x="267" y="309"/>
                </a:lnTo>
                <a:lnTo>
                  <a:pt x="209" y="30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5130800" y="1990725"/>
            <a:ext cx="519113" cy="490538"/>
          </a:xfrm>
          <a:custGeom>
            <a:avLst/>
            <a:gdLst/>
            <a:ahLst/>
            <a:cxnLst>
              <a:cxn ang="0">
                <a:pos x="267" y="86"/>
              </a:cxn>
              <a:cxn ang="0">
                <a:pos x="168" y="220"/>
              </a:cxn>
              <a:cxn ang="0">
                <a:pos x="156" y="220"/>
              </a:cxn>
              <a:cxn ang="0">
                <a:pos x="58" y="86"/>
              </a:cxn>
              <a:cxn ang="0">
                <a:pos x="58" y="309"/>
              </a:cxn>
              <a:cxn ang="0">
                <a:pos x="0" y="309"/>
              </a:cxn>
              <a:cxn ang="0">
                <a:pos x="0" y="0"/>
              </a:cxn>
              <a:cxn ang="0">
                <a:pos x="66" y="0"/>
              </a:cxn>
              <a:cxn ang="0">
                <a:pos x="164" y="134"/>
              </a:cxn>
              <a:cxn ang="0">
                <a:pos x="259" y="0"/>
              </a:cxn>
              <a:cxn ang="0">
                <a:pos x="327" y="0"/>
              </a:cxn>
              <a:cxn ang="0">
                <a:pos x="327" y="309"/>
              </a:cxn>
              <a:cxn ang="0">
                <a:pos x="267" y="309"/>
              </a:cxn>
              <a:cxn ang="0">
                <a:pos x="267" y="86"/>
              </a:cxn>
            </a:cxnLst>
            <a:rect l="0" t="0" r="r" b="b"/>
            <a:pathLst>
              <a:path w="327" h="309">
                <a:moveTo>
                  <a:pt x="267" y="86"/>
                </a:moveTo>
                <a:lnTo>
                  <a:pt x="168" y="220"/>
                </a:lnTo>
                <a:lnTo>
                  <a:pt x="156" y="220"/>
                </a:lnTo>
                <a:lnTo>
                  <a:pt x="58" y="86"/>
                </a:lnTo>
                <a:lnTo>
                  <a:pt x="58" y="309"/>
                </a:lnTo>
                <a:lnTo>
                  <a:pt x="0" y="309"/>
                </a:lnTo>
                <a:lnTo>
                  <a:pt x="0" y="0"/>
                </a:lnTo>
                <a:lnTo>
                  <a:pt x="66" y="0"/>
                </a:lnTo>
                <a:lnTo>
                  <a:pt x="164" y="134"/>
                </a:lnTo>
                <a:lnTo>
                  <a:pt x="259" y="0"/>
                </a:lnTo>
                <a:lnTo>
                  <a:pt x="327" y="0"/>
                </a:lnTo>
                <a:lnTo>
                  <a:pt x="327" y="309"/>
                </a:lnTo>
                <a:lnTo>
                  <a:pt x="267" y="309"/>
                </a:lnTo>
                <a:lnTo>
                  <a:pt x="267" y="8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noEditPoints="1"/>
          </p:cNvSpPr>
          <p:nvPr/>
        </p:nvSpPr>
        <p:spPr bwMode="auto">
          <a:xfrm>
            <a:off x="5684838" y="1990725"/>
            <a:ext cx="541338" cy="490538"/>
          </a:xfrm>
          <a:custGeom>
            <a:avLst/>
            <a:gdLst/>
            <a:ahLst/>
            <a:cxnLst>
              <a:cxn ang="0">
                <a:pos x="252" y="251"/>
              </a:cxn>
              <a:cxn ang="0">
                <a:pos x="90" y="251"/>
              </a:cxn>
              <a:cxn ang="0">
                <a:pos x="64" y="309"/>
              </a:cxn>
              <a:cxn ang="0">
                <a:pos x="0" y="309"/>
              </a:cxn>
              <a:cxn ang="0">
                <a:pos x="140" y="0"/>
              </a:cxn>
              <a:cxn ang="0">
                <a:pos x="202" y="0"/>
              </a:cxn>
              <a:cxn ang="0">
                <a:pos x="341" y="309"/>
              </a:cxn>
              <a:cxn ang="0">
                <a:pos x="278" y="309"/>
              </a:cxn>
              <a:cxn ang="0">
                <a:pos x="252" y="251"/>
              </a:cxn>
              <a:cxn ang="0">
                <a:pos x="170" y="66"/>
              </a:cxn>
              <a:cxn ang="0">
                <a:pos x="114" y="196"/>
              </a:cxn>
              <a:cxn ang="0">
                <a:pos x="228" y="196"/>
              </a:cxn>
              <a:cxn ang="0">
                <a:pos x="170" y="66"/>
              </a:cxn>
            </a:cxnLst>
            <a:rect l="0" t="0" r="r" b="b"/>
            <a:pathLst>
              <a:path w="341" h="309">
                <a:moveTo>
                  <a:pt x="252" y="251"/>
                </a:moveTo>
                <a:lnTo>
                  <a:pt x="90" y="251"/>
                </a:lnTo>
                <a:lnTo>
                  <a:pt x="64" y="309"/>
                </a:lnTo>
                <a:lnTo>
                  <a:pt x="0" y="309"/>
                </a:lnTo>
                <a:lnTo>
                  <a:pt x="140" y="0"/>
                </a:lnTo>
                <a:lnTo>
                  <a:pt x="202" y="0"/>
                </a:lnTo>
                <a:lnTo>
                  <a:pt x="341" y="309"/>
                </a:lnTo>
                <a:lnTo>
                  <a:pt x="278" y="309"/>
                </a:lnTo>
                <a:lnTo>
                  <a:pt x="252" y="251"/>
                </a:lnTo>
                <a:close/>
                <a:moveTo>
                  <a:pt x="170" y="66"/>
                </a:moveTo>
                <a:lnTo>
                  <a:pt x="114" y="196"/>
                </a:lnTo>
                <a:lnTo>
                  <a:pt x="228" y="196"/>
                </a:lnTo>
                <a:lnTo>
                  <a:pt x="170"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6273800" y="1990725"/>
            <a:ext cx="409575" cy="490538"/>
          </a:xfrm>
          <a:custGeom>
            <a:avLst/>
            <a:gdLst/>
            <a:ahLst/>
            <a:cxnLst>
              <a:cxn ang="0">
                <a:pos x="200" y="0"/>
              </a:cxn>
              <a:cxn ang="0">
                <a:pos x="258" y="0"/>
              </a:cxn>
              <a:cxn ang="0">
                <a:pos x="258" y="309"/>
              </a:cxn>
              <a:cxn ang="0">
                <a:pos x="222" y="309"/>
              </a:cxn>
              <a:cxn ang="0">
                <a:pos x="222" y="309"/>
              </a:cxn>
              <a:cxn ang="0">
                <a:pos x="58" y="100"/>
              </a:cxn>
              <a:cxn ang="0">
                <a:pos x="58" y="309"/>
              </a:cxn>
              <a:cxn ang="0">
                <a:pos x="0" y="309"/>
              </a:cxn>
              <a:cxn ang="0">
                <a:pos x="0" y="0"/>
              </a:cxn>
              <a:cxn ang="0">
                <a:pos x="48" y="0"/>
              </a:cxn>
              <a:cxn ang="0">
                <a:pos x="200" y="192"/>
              </a:cxn>
              <a:cxn ang="0">
                <a:pos x="200" y="0"/>
              </a:cxn>
            </a:cxnLst>
            <a:rect l="0" t="0" r="r" b="b"/>
            <a:pathLst>
              <a:path w="258" h="309">
                <a:moveTo>
                  <a:pt x="200" y="0"/>
                </a:moveTo>
                <a:lnTo>
                  <a:pt x="258" y="0"/>
                </a:lnTo>
                <a:lnTo>
                  <a:pt x="258" y="309"/>
                </a:lnTo>
                <a:lnTo>
                  <a:pt x="222" y="309"/>
                </a:lnTo>
                <a:lnTo>
                  <a:pt x="222" y="309"/>
                </a:lnTo>
                <a:lnTo>
                  <a:pt x="58" y="100"/>
                </a:lnTo>
                <a:lnTo>
                  <a:pt x="58" y="309"/>
                </a:lnTo>
                <a:lnTo>
                  <a:pt x="0" y="309"/>
                </a:lnTo>
                <a:lnTo>
                  <a:pt x="0" y="0"/>
                </a:lnTo>
                <a:lnTo>
                  <a:pt x="48" y="0"/>
                </a:lnTo>
                <a:lnTo>
                  <a:pt x="200" y="192"/>
                </a:lnTo>
                <a:lnTo>
                  <a:pt x="200" y="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231775" y="1990725"/>
            <a:ext cx="92075" cy="111125"/>
          </a:xfrm>
          <a:custGeom>
            <a:avLst/>
            <a:gdLst/>
            <a:ahLst/>
            <a:cxnLst>
              <a:cxn ang="0">
                <a:pos x="58" y="34"/>
              </a:cxn>
              <a:cxn ang="0">
                <a:pos x="58" y="0"/>
              </a:cxn>
              <a:cxn ang="0">
                <a:pos x="0" y="0"/>
              </a:cxn>
              <a:cxn ang="0">
                <a:pos x="0" y="70"/>
              </a:cxn>
              <a:cxn ang="0">
                <a:pos x="58" y="34"/>
              </a:cxn>
            </a:cxnLst>
            <a:rect l="0" t="0" r="r" b="b"/>
            <a:pathLst>
              <a:path w="58" h="70">
                <a:moveTo>
                  <a:pt x="58" y="34"/>
                </a:moveTo>
                <a:lnTo>
                  <a:pt x="58" y="0"/>
                </a:lnTo>
                <a:lnTo>
                  <a:pt x="0" y="0"/>
                </a:lnTo>
                <a:lnTo>
                  <a:pt x="0" y="70"/>
                </a:lnTo>
                <a:lnTo>
                  <a:pt x="58" y="34"/>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231775" y="2089150"/>
            <a:ext cx="92075" cy="392113"/>
          </a:xfrm>
          <a:custGeom>
            <a:avLst/>
            <a:gdLst/>
            <a:ahLst/>
            <a:cxnLst>
              <a:cxn ang="0">
                <a:pos x="0" y="38"/>
              </a:cxn>
              <a:cxn ang="0">
                <a:pos x="0" y="247"/>
              </a:cxn>
              <a:cxn ang="0">
                <a:pos x="58" y="247"/>
              </a:cxn>
              <a:cxn ang="0">
                <a:pos x="58" y="0"/>
              </a:cxn>
              <a:cxn ang="0">
                <a:pos x="0" y="38"/>
              </a:cxn>
            </a:cxnLst>
            <a:rect l="0" t="0" r="r" b="b"/>
            <a:pathLst>
              <a:path w="58" h="247">
                <a:moveTo>
                  <a:pt x="0" y="38"/>
                </a:moveTo>
                <a:lnTo>
                  <a:pt x="0" y="247"/>
                </a:lnTo>
                <a:lnTo>
                  <a:pt x="58" y="247"/>
                </a:lnTo>
                <a:lnTo>
                  <a:pt x="58" y="0"/>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590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after He had </a:t>
            </a:r>
            <a:r>
              <a:rPr lang="en-US" sz="2600" b="1" dirty="0">
                <a:latin typeface="Open Sans"/>
                <a:ea typeface="Verdana" panose="020B0604030504040204" pitchFamily="34" charset="0"/>
                <a:cs typeface="Verdana" panose="020B0604030504040204" pitchFamily="34" charset="0"/>
              </a:rPr>
              <a:t>fasted forty days and forty nights</a:t>
            </a:r>
            <a:r>
              <a:rPr lang="en-US" sz="2600" dirty="0">
                <a:latin typeface="Open Sans"/>
                <a:ea typeface="Verdana" panose="020B0604030504040204" pitchFamily="34" charset="0"/>
                <a:cs typeface="Verdana" panose="020B0604030504040204" pitchFamily="34" charset="0"/>
              </a:rPr>
              <a:t>, He then became hungry.” (Matt. 4:2)</a:t>
            </a:r>
          </a:p>
        </p:txBody>
      </p:sp>
      <p:sp>
        <p:nvSpPr>
          <p:cNvPr id="5"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“Then Jesus was led up by the Spirit into the wilderness </a:t>
            </a:r>
            <a:r>
              <a:rPr lang="en-US" sz="2600" b="1" dirty="0">
                <a:latin typeface="Open Sans"/>
                <a:ea typeface="Verdana" panose="020B0604030504040204" pitchFamily="34" charset="0"/>
                <a:cs typeface="Verdana" panose="020B0604030504040204" pitchFamily="34" charset="0"/>
              </a:rPr>
              <a:t>to be tempted by the devil</a:t>
            </a:r>
            <a:r>
              <a:rPr lang="en-US" sz="2600" dirty="0">
                <a:latin typeface="Open Sans"/>
                <a:ea typeface="Verdana" panose="020B0604030504040204" pitchFamily="34" charset="0"/>
                <a:cs typeface="Verdana" panose="020B0604030504040204" pitchFamily="34" charset="0"/>
              </a:rPr>
              <a:t>.” (Matt. 4:1)</a:t>
            </a:r>
          </a:p>
        </p:txBody>
      </p:sp>
      <p:sp>
        <p:nvSpPr>
          <p:cNvPr id="7" name="TextBox 12"/>
          <p:cNvSpPr txBox="1"/>
          <p:nvPr/>
        </p:nvSpPr>
        <p:spPr>
          <a:xfrm>
            <a:off x="1207008" y="3673579"/>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“Jesus said to them, ‘</a:t>
            </a:r>
            <a:r>
              <a:rPr lang="en-US" sz="2600" b="1" dirty="0">
                <a:latin typeface="Open Sans"/>
                <a:ea typeface="Verdana" panose="020B0604030504040204" pitchFamily="34" charset="0"/>
                <a:cs typeface="Verdana" panose="020B0604030504040204" pitchFamily="34" charset="0"/>
              </a:rPr>
              <a:t>My food </a:t>
            </a:r>
            <a:r>
              <a:rPr lang="en-US" sz="2600" dirty="0">
                <a:latin typeface="Open Sans"/>
                <a:ea typeface="Verdana" panose="020B0604030504040204" pitchFamily="34" charset="0"/>
                <a:cs typeface="Verdana" panose="020B0604030504040204" pitchFamily="34" charset="0"/>
              </a:rPr>
              <a:t>is </a:t>
            </a:r>
            <a:r>
              <a:rPr lang="en-US" sz="2600" b="1" dirty="0">
                <a:latin typeface="Open Sans"/>
                <a:ea typeface="Verdana" panose="020B0604030504040204" pitchFamily="34" charset="0"/>
                <a:cs typeface="Verdana" panose="020B0604030504040204" pitchFamily="34" charset="0"/>
              </a:rPr>
              <a:t>to do the will of Him who sent Me</a:t>
            </a:r>
            <a:r>
              <a:rPr lang="en-US" sz="2600" dirty="0">
                <a:latin typeface="Open Sans"/>
                <a:ea typeface="Verdana" panose="020B0604030504040204" pitchFamily="34" charset="0"/>
                <a:cs typeface="Verdana" panose="020B0604030504040204" pitchFamily="34" charset="0"/>
              </a:rPr>
              <a:t> and to accomplish His work.’” (John 4:34)</a:t>
            </a:r>
          </a:p>
        </p:txBody>
      </p:sp>
      <p:grpSp>
        <p:nvGrpSpPr>
          <p:cNvPr id="8" name="Group 7"/>
          <p:cNvGrpSpPr/>
          <p:nvPr/>
        </p:nvGrpSpPr>
        <p:grpSpPr>
          <a:xfrm>
            <a:off x="10319" y="381000"/>
            <a:ext cx="10947400" cy="786384"/>
            <a:chOff x="10319" y="381000"/>
            <a:chExt cx="10947400" cy="786384"/>
          </a:xfrm>
        </p:grpSpPr>
        <p:sp>
          <p:nvSpPr>
            <p:cNvPr id="9" name="Rectangle 8"/>
            <p:cNvSpPr/>
            <p:nvPr/>
          </p:nvSpPr>
          <p:spPr>
            <a:xfrm>
              <a:off x="4633119"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10319"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2"/>
                <a:defRPr/>
              </a:pPr>
              <a:r>
                <a:rPr lang="en-US" sz="3200" b="1" dirty="0">
                  <a:solidFill>
                    <a:schemeClr val="bg1"/>
                  </a:solidFill>
                  <a:latin typeface="Open Sans"/>
                  <a:ea typeface="Verdana" panose="020B0604030504040204" pitchFamily="34" charset="0"/>
                  <a:cs typeface="Verdana" panose="020B0604030504040204" pitchFamily="34" charset="0"/>
                </a:rPr>
                <a:t>Second Battlefield – </a:t>
              </a:r>
              <a:r>
                <a:rPr lang="en-US" sz="3200" b="1" i="1" dirty="0">
                  <a:solidFill>
                    <a:schemeClr val="bg1"/>
                  </a:solidFill>
                  <a:latin typeface="Open Sans"/>
                  <a:ea typeface="Verdana" panose="020B0604030504040204" pitchFamily="34" charset="0"/>
                  <a:cs typeface="Verdana" panose="020B0604030504040204" pitchFamily="34" charset="0"/>
                </a:rPr>
                <a:t>in the Wilderness </a:t>
              </a:r>
              <a:r>
                <a:rPr lang="en-US" sz="3200" b="1" dirty="0">
                  <a:solidFill>
                    <a:schemeClr val="bg1"/>
                  </a:solidFill>
                  <a:latin typeface="Open Sans"/>
                  <a:ea typeface="Verdana" panose="020B0604030504040204" pitchFamily="34" charset="0"/>
                  <a:cs typeface="Verdana" panose="020B0604030504040204" pitchFamily="34" charset="0"/>
                </a:rPr>
                <a:t>(Matt. 4:1-11)</a:t>
              </a:r>
            </a:p>
          </p:txBody>
        </p:sp>
      </p:grpSp>
    </p:spTree>
    <p:extLst>
      <p:ext uri="{BB962C8B-B14F-4D97-AF65-F5344CB8AC3E}">
        <p14:creationId xmlns:p14="http://schemas.microsoft.com/office/powerpoint/2010/main" val="352249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590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the tempter came and said to Him, “If You are the Son of God, command that these </a:t>
            </a:r>
            <a:r>
              <a:rPr lang="en-US" sz="2600" b="1" dirty="0">
                <a:latin typeface="Open Sans"/>
                <a:ea typeface="Verdana" panose="020B0604030504040204" pitchFamily="34" charset="0"/>
                <a:cs typeface="Verdana" panose="020B0604030504040204" pitchFamily="34" charset="0"/>
              </a:rPr>
              <a:t>stones become bread</a:t>
            </a:r>
            <a:r>
              <a:rPr lang="en-US" sz="2600" dirty="0">
                <a:latin typeface="Open Sans"/>
                <a:ea typeface="Verdana" panose="020B0604030504040204" pitchFamily="34" charset="0"/>
                <a:cs typeface="Verdana" panose="020B0604030504040204" pitchFamily="34" charset="0"/>
              </a:rPr>
              <a:t>.” (Matt. 4:3)</a:t>
            </a:r>
          </a:p>
        </p:txBody>
      </p:sp>
      <p:sp>
        <p:nvSpPr>
          <p:cNvPr id="5"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He was in the wilderness forty days being tempted by Satan; and </a:t>
            </a:r>
            <a:r>
              <a:rPr lang="en-US" sz="2600" b="1" dirty="0">
                <a:latin typeface="Open Sans"/>
                <a:ea typeface="Verdana" panose="020B0604030504040204" pitchFamily="34" charset="0"/>
                <a:cs typeface="Verdana" panose="020B0604030504040204" pitchFamily="34" charset="0"/>
              </a:rPr>
              <a:t>He was with the wild beasts</a:t>
            </a:r>
            <a:r>
              <a:rPr lang="en-US" sz="2600" dirty="0">
                <a:latin typeface="Open Sans"/>
                <a:ea typeface="Verdana" panose="020B0604030504040204" pitchFamily="34" charset="0"/>
                <a:cs typeface="Verdana" panose="020B0604030504040204" pitchFamily="34" charset="0"/>
              </a:rPr>
              <a:t>…”	(Mark 1:13)</a:t>
            </a:r>
          </a:p>
        </p:txBody>
      </p:sp>
      <p:grpSp>
        <p:nvGrpSpPr>
          <p:cNvPr id="7" name="Group 6"/>
          <p:cNvGrpSpPr/>
          <p:nvPr/>
        </p:nvGrpSpPr>
        <p:grpSpPr>
          <a:xfrm>
            <a:off x="10319" y="381000"/>
            <a:ext cx="10947400" cy="786384"/>
            <a:chOff x="10319" y="381000"/>
            <a:chExt cx="10947400" cy="786384"/>
          </a:xfrm>
        </p:grpSpPr>
        <p:sp>
          <p:nvSpPr>
            <p:cNvPr id="8" name="Rectangle 7"/>
            <p:cNvSpPr/>
            <p:nvPr/>
          </p:nvSpPr>
          <p:spPr>
            <a:xfrm>
              <a:off x="4633119"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10319"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2"/>
                <a:defRPr/>
              </a:pPr>
              <a:r>
                <a:rPr lang="en-US" sz="3200" b="1" dirty="0">
                  <a:solidFill>
                    <a:schemeClr val="bg1"/>
                  </a:solidFill>
                  <a:latin typeface="Open Sans"/>
                  <a:ea typeface="Verdana" panose="020B0604030504040204" pitchFamily="34" charset="0"/>
                  <a:cs typeface="Verdana" panose="020B0604030504040204" pitchFamily="34" charset="0"/>
                </a:rPr>
                <a:t>Second Battlefield – </a:t>
              </a:r>
              <a:r>
                <a:rPr lang="en-US" sz="3200" b="1" i="1" dirty="0">
                  <a:solidFill>
                    <a:schemeClr val="bg1"/>
                  </a:solidFill>
                  <a:latin typeface="Open Sans"/>
                  <a:ea typeface="Verdana" panose="020B0604030504040204" pitchFamily="34" charset="0"/>
                  <a:cs typeface="Verdana" panose="020B0604030504040204" pitchFamily="34" charset="0"/>
                </a:rPr>
                <a:t>in the Wilderness </a:t>
              </a:r>
              <a:r>
                <a:rPr lang="en-US" sz="3200" b="1" dirty="0">
                  <a:solidFill>
                    <a:schemeClr val="bg1"/>
                  </a:solidFill>
                  <a:latin typeface="Open Sans"/>
                  <a:ea typeface="Verdana" panose="020B0604030504040204" pitchFamily="34" charset="0"/>
                  <a:cs typeface="Verdana" panose="020B0604030504040204" pitchFamily="34" charset="0"/>
                </a:rPr>
                <a:t>(Matt. 4:1-11)</a:t>
              </a:r>
            </a:p>
          </p:txBody>
        </p:sp>
      </p:grpSp>
    </p:spTree>
    <p:extLst>
      <p:ext uri="{BB962C8B-B14F-4D97-AF65-F5344CB8AC3E}">
        <p14:creationId xmlns:p14="http://schemas.microsoft.com/office/powerpoint/2010/main" val="305369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971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“Jesus said to him, “I am the way, and </a:t>
            </a:r>
            <a:r>
              <a:rPr lang="en-US" sz="2600" b="1" dirty="0">
                <a:latin typeface="Open Sans"/>
                <a:ea typeface="Verdana" panose="020B0604030504040204" pitchFamily="34" charset="0"/>
                <a:cs typeface="Verdana" panose="020B0604030504040204" pitchFamily="34" charset="0"/>
              </a:rPr>
              <a:t>the truth</a:t>
            </a:r>
            <a:r>
              <a:rPr lang="en-US" sz="2600" dirty="0">
                <a:latin typeface="Open Sans"/>
                <a:ea typeface="Verdana" panose="020B0604030504040204" pitchFamily="34" charset="0"/>
                <a:cs typeface="Verdana" panose="020B0604030504040204" pitchFamily="34" charset="0"/>
              </a:rPr>
              <a:t>, and the life; no one comes to the Father but through Me.” (John 14:6)</a:t>
            </a:r>
          </a:p>
        </p:txBody>
      </p:sp>
      <p:sp>
        <p:nvSpPr>
          <p:cNvPr id="5"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his delight is in the law of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and </a:t>
            </a:r>
            <a:r>
              <a:rPr lang="en-US" sz="2600" b="1" dirty="0">
                <a:latin typeface="Open Sans"/>
                <a:ea typeface="Verdana" panose="020B0604030504040204" pitchFamily="34" charset="0"/>
                <a:cs typeface="Verdana" panose="020B0604030504040204" pitchFamily="34" charset="0"/>
              </a:rPr>
              <a:t>in His law he meditates day and night</a:t>
            </a:r>
            <a:r>
              <a:rPr lang="en-US" sz="2600" dirty="0">
                <a:latin typeface="Open Sans"/>
                <a:ea typeface="Verdana" panose="020B0604030504040204" pitchFamily="34" charset="0"/>
                <a:cs typeface="Verdana" panose="020B0604030504040204" pitchFamily="34" charset="0"/>
              </a:rPr>
              <a:t>. He will be like a tree </a:t>
            </a:r>
            <a:r>
              <a:rPr lang="en-US" sz="2600" b="1" dirty="0">
                <a:latin typeface="Open Sans"/>
                <a:ea typeface="Verdana" panose="020B0604030504040204" pitchFamily="34" charset="0"/>
                <a:cs typeface="Verdana" panose="020B0604030504040204" pitchFamily="34" charset="0"/>
              </a:rPr>
              <a:t>firmly planted </a:t>
            </a:r>
            <a:r>
              <a:rPr lang="en-US" sz="2600" dirty="0">
                <a:latin typeface="Open Sans"/>
                <a:ea typeface="Verdana" panose="020B0604030504040204" pitchFamily="34" charset="0"/>
                <a:cs typeface="Verdana" panose="020B0604030504040204" pitchFamily="34" charset="0"/>
              </a:rPr>
              <a:t>by streams of water…” (Psalm 1:2-3)</a:t>
            </a:r>
          </a:p>
        </p:txBody>
      </p:sp>
      <p:sp>
        <p:nvSpPr>
          <p:cNvPr id="7" name="TextBox 12"/>
          <p:cNvSpPr txBox="1"/>
          <p:nvPr/>
        </p:nvSpPr>
        <p:spPr>
          <a:xfrm>
            <a:off x="1207008" y="40386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“Be diligent to present yourself approved to God as a workman who does not need to be ashamed, </a:t>
            </a:r>
            <a:r>
              <a:rPr lang="en-US" sz="2600" b="1" dirty="0">
                <a:latin typeface="Open Sans"/>
                <a:ea typeface="Verdana" panose="020B0604030504040204" pitchFamily="34" charset="0"/>
                <a:cs typeface="Verdana" panose="020B0604030504040204" pitchFamily="34" charset="0"/>
              </a:rPr>
              <a:t>accurately handling the word of truth</a:t>
            </a:r>
            <a:r>
              <a:rPr lang="en-US" sz="2600" dirty="0">
                <a:latin typeface="Open Sans"/>
                <a:ea typeface="Verdana" panose="020B0604030504040204" pitchFamily="34" charset="0"/>
                <a:cs typeface="Verdana" panose="020B0604030504040204" pitchFamily="34" charset="0"/>
              </a:rPr>
              <a:t>.” (1 Tim. 2:15)</a:t>
            </a:r>
          </a:p>
        </p:txBody>
      </p:sp>
      <p:grpSp>
        <p:nvGrpSpPr>
          <p:cNvPr id="8" name="Group 7"/>
          <p:cNvGrpSpPr/>
          <p:nvPr/>
        </p:nvGrpSpPr>
        <p:grpSpPr>
          <a:xfrm>
            <a:off x="10319" y="381000"/>
            <a:ext cx="10947400" cy="786384"/>
            <a:chOff x="10319" y="381000"/>
            <a:chExt cx="10947400" cy="786384"/>
          </a:xfrm>
        </p:grpSpPr>
        <p:sp>
          <p:nvSpPr>
            <p:cNvPr id="9" name="Rectangle 8"/>
            <p:cNvSpPr/>
            <p:nvPr/>
          </p:nvSpPr>
          <p:spPr>
            <a:xfrm>
              <a:off x="4633119"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10319"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2"/>
                <a:defRPr/>
              </a:pPr>
              <a:r>
                <a:rPr lang="en-US" sz="3200" b="1" dirty="0">
                  <a:solidFill>
                    <a:schemeClr val="bg1"/>
                  </a:solidFill>
                  <a:latin typeface="Open Sans"/>
                  <a:ea typeface="Verdana" panose="020B0604030504040204" pitchFamily="34" charset="0"/>
                  <a:cs typeface="Verdana" panose="020B0604030504040204" pitchFamily="34" charset="0"/>
                </a:rPr>
                <a:t>Second Battlefield – </a:t>
              </a:r>
              <a:r>
                <a:rPr lang="en-US" sz="3200" b="1" i="1" dirty="0">
                  <a:solidFill>
                    <a:schemeClr val="bg1"/>
                  </a:solidFill>
                  <a:latin typeface="Open Sans"/>
                  <a:ea typeface="Verdana" panose="020B0604030504040204" pitchFamily="34" charset="0"/>
                  <a:cs typeface="Verdana" panose="020B0604030504040204" pitchFamily="34" charset="0"/>
                </a:rPr>
                <a:t>in the Wilderness </a:t>
              </a:r>
              <a:r>
                <a:rPr lang="en-US" sz="3200" b="1" dirty="0">
                  <a:solidFill>
                    <a:schemeClr val="bg1"/>
                  </a:solidFill>
                  <a:latin typeface="Open Sans"/>
                  <a:ea typeface="Verdana" panose="020B0604030504040204" pitchFamily="34" charset="0"/>
                  <a:cs typeface="Verdana" panose="020B0604030504040204" pitchFamily="34" charset="0"/>
                </a:rPr>
                <a:t>(Matt. 4:1-11)</a:t>
              </a:r>
            </a:p>
          </p:txBody>
        </p:sp>
      </p:grpSp>
    </p:spTree>
    <p:extLst>
      <p:ext uri="{BB962C8B-B14F-4D97-AF65-F5344CB8AC3E}">
        <p14:creationId xmlns:p14="http://schemas.microsoft.com/office/powerpoint/2010/main" val="315196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381273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He will </a:t>
            </a:r>
            <a:r>
              <a:rPr lang="en-US" sz="2600" b="1" dirty="0">
                <a:latin typeface="Open Sans"/>
                <a:ea typeface="Verdana" panose="020B0604030504040204" pitchFamily="34" charset="0"/>
                <a:cs typeface="Verdana" panose="020B0604030504040204" pitchFamily="34" charset="0"/>
              </a:rPr>
              <a:t>give His angels charge concerning you</a:t>
            </a:r>
            <a:r>
              <a:rPr lang="en-US" sz="2600" dirty="0">
                <a:latin typeface="Open Sans"/>
                <a:ea typeface="Verdana" panose="020B0604030504040204" pitchFamily="34" charset="0"/>
                <a:cs typeface="Verdana" panose="020B0604030504040204" pitchFamily="34" charset="0"/>
              </a:rPr>
              <a:t>, to guard you in all your ways. They will bear you up in their hands, </a:t>
            </a:r>
            <a:r>
              <a:rPr lang="en-US" sz="2600" b="1" dirty="0">
                <a:latin typeface="Open Sans"/>
                <a:ea typeface="Verdana" panose="020B0604030504040204" pitchFamily="34" charset="0"/>
                <a:cs typeface="Verdana" panose="020B0604030504040204" pitchFamily="34" charset="0"/>
              </a:rPr>
              <a:t>that you do not strike your foot against a stone</a:t>
            </a:r>
            <a:r>
              <a:rPr lang="en-US" sz="2600" dirty="0">
                <a:latin typeface="Open Sans"/>
                <a:ea typeface="Verdana" panose="020B0604030504040204" pitchFamily="34" charset="0"/>
                <a:cs typeface="Verdana" panose="020B0604030504040204" pitchFamily="34" charset="0"/>
              </a:rPr>
              <a:t>.” (Psalm 91:11-12)</a:t>
            </a:r>
          </a:p>
        </p:txBody>
      </p:sp>
      <p:sp>
        <p:nvSpPr>
          <p:cNvPr id="5" name="TextBox 12"/>
          <p:cNvSpPr txBox="1"/>
          <p:nvPr/>
        </p:nvSpPr>
        <p:spPr>
          <a:xfrm>
            <a:off x="1207008" y="1527048"/>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“Then the devil took Him into the holy city and had Him stand on the pinnacle of the temple, and said to Him, ‘If You are the Son of God, throw Yourself down; for it is written, </a:t>
            </a:r>
            <a:r>
              <a:rPr lang="en-US" sz="2600" b="1" dirty="0">
                <a:latin typeface="Open Sans"/>
                <a:ea typeface="Verdana" panose="020B0604030504040204" pitchFamily="34" charset="0"/>
                <a:cs typeface="Verdana" panose="020B0604030504040204" pitchFamily="34" charset="0"/>
              </a:rPr>
              <a:t>“He will command His angels concerning you”</a:t>
            </a:r>
            <a:r>
              <a:rPr lang="en-US" sz="2600" dirty="0">
                <a:latin typeface="Open Sans"/>
                <a:ea typeface="Verdana" panose="020B0604030504040204" pitchFamily="34" charset="0"/>
                <a:cs typeface="Verdana" panose="020B0604030504040204" pitchFamily="34" charset="0"/>
              </a:rPr>
              <a:t>; and </a:t>
            </a:r>
            <a:r>
              <a:rPr lang="en-US" sz="2600" b="1" dirty="0">
                <a:latin typeface="Open Sans"/>
                <a:ea typeface="Verdana" panose="020B0604030504040204" pitchFamily="34" charset="0"/>
                <a:cs typeface="Verdana" panose="020B0604030504040204" pitchFamily="34" charset="0"/>
              </a:rPr>
              <a:t>“On their hands they will bear you up so that you will not strike your foot against a stone.</a:t>
            </a:r>
            <a:r>
              <a:rPr lang="en-US" sz="2600" dirty="0">
                <a:latin typeface="Open Sans"/>
                <a:ea typeface="Verdana" panose="020B0604030504040204" pitchFamily="34" charset="0"/>
                <a:cs typeface="Verdana" panose="020B0604030504040204" pitchFamily="34" charset="0"/>
              </a:rPr>
              <a:t>”’” (Matt. 4:5-6)</a:t>
            </a:r>
          </a:p>
        </p:txBody>
      </p:sp>
      <p:grpSp>
        <p:nvGrpSpPr>
          <p:cNvPr id="7" name="Group 6"/>
          <p:cNvGrpSpPr/>
          <p:nvPr/>
        </p:nvGrpSpPr>
        <p:grpSpPr>
          <a:xfrm>
            <a:off x="10319" y="381000"/>
            <a:ext cx="10947400" cy="786384"/>
            <a:chOff x="10319" y="381000"/>
            <a:chExt cx="10947400" cy="786384"/>
          </a:xfrm>
        </p:grpSpPr>
        <p:sp>
          <p:nvSpPr>
            <p:cNvPr id="8" name="Rectangle 7"/>
            <p:cNvSpPr/>
            <p:nvPr/>
          </p:nvSpPr>
          <p:spPr>
            <a:xfrm>
              <a:off x="4633119"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10319"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2"/>
                <a:defRPr/>
              </a:pPr>
              <a:r>
                <a:rPr lang="en-US" sz="3200" b="1" dirty="0">
                  <a:solidFill>
                    <a:schemeClr val="bg1"/>
                  </a:solidFill>
                  <a:latin typeface="Open Sans"/>
                  <a:ea typeface="Verdana" panose="020B0604030504040204" pitchFamily="34" charset="0"/>
                  <a:cs typeface="Verdana" panose="020B0604030504040204" pitchFamily="34" charset="0"/>
                </a:rPr>
                <a:t>Second Battlefield – </a:t>
              </a:r>
              <a:r>
                <a:rPr lang="en-US" sz="3200" b="1" i="1" dirty="0">
                  <a:solidFill>
                    <a:schemeClr val="bg1"/>
                  </a:solidFill>
                  <a:latin typeface="Open Sans"/>
                  <a:ea typeface="Verdana" panose="020B0604030504040204" pitchFamily="34" charset="0"/>
                  <a:cs typeface="Verdana" panose="020B0604030504040204" pitchFamily="34" charset="0"/>
                </a:rPr>
                <a:t>in the Wilderness </a:t>
              </a:r>
              <a:r>
                <a:rPr lang="en-US" sz="3200" b="1" dirty="0">
                  <a:solidFill>
                    <a:schemeClr val="bg1"/>
                  </a:solidFill>
                  <a:latin typeface="Open Sans"/>
                  <a:ea typeface="Verdana" panose="020B0604030504040204" pitchFamily="34" charset="0"/>
                  <a:cs typeface="Verdana" panose="020B0604030504040204" pitchFamily="34" charset="0"/>
                </a:rPr>
                <a:t>(Matt. 4:1-11)</a:t>
              </a:r>
            </a:p>
          </p:txBody>
        </p:sp>
      </p:grpSp>
    </p:spTree>
    <p:extLst>
      <p:ext uri="{BB962C8B-B14F-4D97-AF65-F5344CB8AC3E}">
        <p14:creationId xmlns:p14="http://schemas.microsoft.com/office/powerpoint/2010/main" val="138066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3352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“When the devil had </a:t>
            </a:r>
            <a:r>
              <a:rPr lang="en-US" sz="2600" b="1" dirty="0">
                <a:latin typeface="Open Sans"/>
                <a:ea typeface="Verdana" panose="020B0604030504040204" pitchFamily="34" charset="0"/>
                <a:cs typeface="Verdana" panose="020B0604030504040204" pitchFamily="34" charset="0"/>
              </a:rPr>
              <a:t>finished every temptation</a:t>
            </a:r>
            <a:r>
              <a:rPr lang="en-US" sz="2600" dirty="0">
                <a:latin typeface="Open Sans"/>
                <a:ea typeface="Verdana" panose="020B0604030504040204" pitchFamily="34" charset="0"/>
                <a:cs typeface="Verdana" panose="020B0604030504040204" pitchFamily="34" charset="0"/>
              </a:rPr>
              <a:t>, he left Him </a:t>
            </a:r>
            <a:r>
              <a:rPr lang="en-US" sz="2600" b="1" dirty="0">
                <a:latin typeface="Open Sans"/>
                <a:ea typeface="Verdana" panose="020B0604030504040204" pitchFamily="34" charset="0"/>
                <a:cs typeface="Verdana" panose="020B0604030504040204" pitchFamily="34" charset="0"/>
              </a:rPr>
              <a:t>until an opportune time</a:t>
            </a:r>
            <a:r>
              <a:rPr lang="en-US" sz="2600" dirty="0">
                <a:latin typeface="Open Sans"/>
                <a:ea typeface="Verdana" panose="020B0604030504040204" pitchFamily="34" charset="0"/>
                <a:cs typeface="Verdana" panose="020B0604030504040204" pitchFamily="34" charset="0"/>
              </a:rPr>
              <a:t>.” (Luke 4:13)</a:t>
            </a:r>
          </a:p>
        </p:txBody>
      </p:sp>
      <p:sp>
        <p:nvSpPr>
          <p:cNvPr id="5" name="TextBox 12"/>
          <p:cNvSpPr txBox="1"/>
          <p:nvPr/>
        </p:nvSpPr>
        <p:spPr>
          <a:xfrm>
            <a:off x="1207008" y="1527048"/>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“Again, the devil took Him to a very high mountain and showed Him all the kingdoms of the world and their glory; and he said to Him, ‘</a:t>
            </a:r>
            <a:r>
              <a:rPr lang="en-US" sz="2600" b="1" dirty="0">
                <a:latin typeface="Open Sans"/>
                <a:ea typeface="Verdana" panose="020B0604030504040204" pitchFamily="34" charset="0"/>
                <a:cs typeface="Verdana" panose="020B0604030504040204" pitchFamily="34" charset="0"/>
              </a:rPr>
              <a:t>All these things I will give You</a:t>
            </a:r>
            <a:r>
              <a:rPr lang="en-US" sz="2600" dirty="0">
                <a:latin typeface="Open Sans"/>
                <a:ea typeface="Verdana" panose="020B0604030504040204" pitchFamily="34" charset="0"/>
                <a:cs typeface="Verdana" panose="020B0604030504040204" pitchFamily="34" charset="0"/>
              </a:rPr>
              <a:t>, </a:t>
            </a:r>
            <a:r>
              <a:rPr lang="en-US" sz="2600" b="1" dirty="0">
                <a:latin typeface="Open Sans"/>
                <a:ea typeface="Verdana" panose="020B0604030504040204" pitchFamily="34" charset="0"/>
                <a:cs typeface="Verdana" panose="020B0604030504040204" pitchFamily="34" charset="0"/>
              </a:rPr>
              <a:t>if You fall down and worship me</a:t>
            </a:r>
            <a:r>
              <a:rPr lang="en-US" sz="2600" dirty="0">
                <a:latin typeface="Open Sans"/>
                <a:ea typeface="Verdana" panose="020B0604030504040204" pitchFamily="34" charset="0"/>
                <a:cs typeface="Verdana" panose="020B0604030504040204" pitchFamily="34" charset="0"/>
              </a:rPr>
              <a:t>.’” (Matt. 4:8-9)</a:t>
            </a:r>
          </a:p>
        </p:txBody>
      </p:sp>
      <p:grpSp>
        <p:nvGrpSpPr>
          <p:cNvPr id="7" name="Group 6"/>
          <p:cNvGrpSpPr/>
          <p:nvPr/>
        </p:nvGrpSpPr>
        <p:grpSpPr>
          <a:xfrm>
            <a:off x="10319" y="381000"/>
            <a:ext cx="10947400" cy="786384"/>
            <a:chOff x="10319" y="381000"/>
            <a:chExt cx="10947400" cy="786384"/>
          </a:xfrm>
        </p:grpSpPr>
        <p:sp>
          <p:nvSpPr>
            <p:cNvPr id="8" name="Rectangle 7"/>
            <p:cNvSpPr/>
            <p:nvPr/>
          </p:nvSpPr>
          <p:spPr>
            <a:xfrm>
              <a:off x="4633119"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10319"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2"/>
                <a:defRPr/>
              </a:pPr>
              <a:r>
                <a:rPr lang="en-US" sz="3200" b="1" dirty="0">
                  <a:solidFill>
                    <a:schemeClr val="bg1"/>
                  </a:solidFill>
                  <a:latin typeface="Open Sans"/>
                  <a:ea typeface="Verdana" panose="020B0604030504040204" pitchFamily="34" charset="0"/>
                  <a:cs typeface="Verdana" panose="020B0604030504040204" pitchFamily="34" charset="0"/>
                </a:rPr>
                <a:t>Second Battlefield – </a:t>
              </a:r>
              <a:r>
                <a:rPr lang="en-US" sz="3200" b="1" i="1" dirty="0">
                  <a:solidFill>
                    <a:schemeClr val="bg1"/>
                  </a:solidFill>
                  <a:latin typeface="Open Sans"/>
                  <a:ea typeface="Verdana" panose="020B0604030504040204" pitchFamily="34" charset="0"/>
                  <a:cs typeface="Verdana" panose="020B0604030504040204" pitchFamily="34" charset="0"/>
                </a:rPr>
                <a:t>in the Wilderness </a:t>
              </a:r>
              <a:r>
                <a:rPr lang="en-US" sz="3200" b="1" dirty="0">
                  <a:solidFill>
                    <a:schemeClr val="bg1"/>
                  </a:solidFill>
                  <a:latin typeface="Open Sans"/>
                  <a:ea typeface="Verdana" panose="020B0604030504040204" pitchFamily="34" charset="0"/>
                  <a:cs typeface="Verdana" panose="020B0604030504040204" pitchFamily="34" charset="0"/>
                </a:rPr>
                <a:t>(Matt. 4:1-11)</a:t>
              </a:r>
            </a:p>
          </p:txBody>
        </p:sp>
      </p:grpSp>
    </p:spTree>
    <p:extLst>
      <p:ext uri="{BB962C8B-B14F-4D97-AF65-F5344CB8AC3E}">
        <p14:creationId xmlns:p14="http://schemas.microsoft.com/office/powerpoint/2010/main" val="113562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we do not have a high priest who cannot sympathize with our weaknesses, but One who has been </a:t>
            </a:r>
            <a:r>
              <a:rPr lang="en-US" sz="2600" b="1" dirty="0">
                <a:latin typeface="Open Sans"/>
                <a:ea typeface="Verdana" panose="020B0604030504040204" pitchFamily="34" charset="0"/>
                <a:cs typeface="Verdana" panose="020B0604030504040204" pitchFamily="34" charset="0"/>
              </a:rPr>
              <a:t>tempted in all things as we are</a:t>
            </a:r>
            <a:r>
              <a:rPr lang="en-US" sz="2600" dirty="0">
                <a:latin typeface="Open Sans"/>
                <a:ea typeface="Verdana" panose="020B0604030504040204" pitchFamily="34" charset="0"/>
                <a:cs typeface="Verdana" panose="020B0604030504040204" pitchFamily="34" charset="0"/>
              </a:rPr>
              <a:t>, yet </a:t>
            </a:r>
            <a:r>
              <a:rPr lang="en-US" sz="2600" b="1" dirty="0">
                <a:latin typeface="Open Sans"/>
                <a:ea typeface="Verdana" panose="020B0604030504040204" pitchFamily="34" charset="0"/>
                <a:cs typeface="Verdana" panose="020B0604030504040204" pitchFamily="34" charset="0"/>
              </a:rPr>
              <a:t>without sin</a:t>
            </a:r>
            <a:r>
              <a:rPr lang="en-US" sz="2600" dirty="0">
                <a:latin typeface="Open Sans"/>
                <a:ea typeface="Verdana" panose="020B0604030504040204" pitchFamily="34" charset="0"/>
                <a:cs typeface="Verdana" panose="020B0604030504040204" pitchFamily="34" charset="0"/>
              </a:rPr>
              <a:t>.” (Heb. 4:15)</a:t>
            </a:r>
          </a:p>
        </p:txBody>
      </p:sp>
      <p:grpSp>
        <p:nvGrpSpPr>
          <p:cNvPr id="6" name="Group 5"/>
          <p:cNvGrpSpPr/>
          <p:nvPr/>
        </p:nvGrpSpPr>
        <p:grpSpPr>
          <a:xfrm>
            <a:off x="10319" y="381000"/>
            <a:ext cx="10947400" cy="786384"/>
            <a:chOff x="10319" y="381000"/>
            <a:chExt cx="10947400" cy="786384"/>
          </a:xfrm>
        </p:grpSpPr>
        <p:sp>
          <p:nvSpPr>
            <p:cNvPr id="7" name="Rectangle 6"/>
            <p:cNvSpPr/>
            <p:nvPr/>
          </p:nvSpPr>
          <p:spPr>
            <a:xfrm>
              <a:off x="4633119"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6"/>
            <p:cNvSpPr txBox="1"/>
            <p:nvPr/>
          </p:nvSpPr>
          <p:spPr>
            <a:xfrm>
              <a:off x="10319"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2"/>
                <a:defRPr/>
              </a:pPr>
              <a:r>
                <a:rPr lang="en-US" sz="3200" b="1" dirty="0">
                  <a:solidFill>
                    <a:schemeClr val="bg1"/>
                  </a:solidFill>
                  <a:latin typeface="Open Sans"/>
                  <a:ea typeface="Verdana" panose="020B0604030504040204" pitchFamily="34" charset="0"/>
                  <a:cs typeface="Verdana" panose="020B0604030504040204" pitchFamily="34" charset="0"/>
                </a:rPr>
                <a:t>Second Battlefield – </a:t>
              </a:r>
              <a:r>
                <a:rPr lang="en-US" sz="3200" b="1" i="1" dirty="0">
                  <a:solidFill>
                    <a:schemeClr val="bg1"/>
                  </a:solidFill>
                  <a:latin typeface="Open Sans"/>
                  <a:ea typeface="Verdana" panose="020B0604030504040204" pitchFamily="34" charset="0"/>
                  <a:cs typeface="Verdana" panose="020B0604030504040204" pitchFamily="34" charset="0"/>
                </a:rPr>
                <a:t>in the Wilderness </a:t>
              </a:r>
              <a:r>
                <a:rPr lang="en-US" sz="3200" b="1" dirty="0">
                  <a:solidFill>
                    <a:schemeClr val="bg1"/>
                  </a:solidFill>
                  <a:latin typeface="Open Sans"/>
                  <a:ea typeface="Verdana" panose="020B0604030504040204" pitchFamily="34" charset="0"/>
                  <a:cs typeface="Verdana" panose="020B0604030504040204" pitchFamily="34" charset="0"/>
                </a:rPr>
                <a:t>(Matt. 4:1-11)</a:t>
              </a:r>
            </a:p>
          </p:txBody>
        </p:sp>
      </p:grpSp>
    </p:spTree>
    <p:extLst>
      <p:ext uri="{BB962C8B-B14F-4D97-AF65-F5344CB8AC3E}">
        <p14:creationId xmlns:p14="http://schemas.microsoft.com/office/powerpoint/2010/main" val="197306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9936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“Then the devil left Him; and behold, </a:t>
            </a:r>
            <a:r>
              <a:rPr lang="en-US" sz="2600" b="1" dirty="0">
                <a:latin typeface="Open Sans"/>
                <a:ea typeface="Verdana" panose="020B0604030504040204" pitchFamily="34" charset="0"/>
                <a:cs typeface="Verdana" panose="020B0604030504040204" pitchFamily="34" charset="0"/>
              </a:rPr>
              <a:t>angels came and began to minister to Him</a:t>
            </a:r>
            <a:r>
              <a:rPr lang="en-US" sz="2600" dirty="0">
                <a:latin typeface="Open Sans"/>
                <a:ea typeface="Verdana" panose="020B0604030504040204" pitchFamily="34" charset="0"/>
                <a:cs typeface="Verdana" panose="020B0604030504040204" pitchFamily="34" charset="0"/>
              </a:rPr>
              <a:t>.”	(Matt. 4:11)</a:t>
            </a:r>
          </a:p>
        </p:txBody>
      </p:sp>
      <p:sp>
        <p:nvSpPr>
          <p:cNvPr id="5"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said to Satan, ‘From where do you come?’ Then Satan answered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and said, ‘</a:t>
            </a:r>
            <a:r>
              <a:rPr lang="en-US" sz="2600" b="1" dirty="0">
                <a:latin typeface="Open Sans"/>
                <a:ea typeface="Verdana" panose="020B0604030504040204" pitchFamily="34" charset="0"/>
                <a:cs typeface="Verdana" panose="020B0604030504040204" pitchFamily="34" charset="0"/>
              </a:rPr>
              <a:t>From roaming about on the earth and walking around on it</a:t>
            </a:r>
            <a:r>
              <a:rPr lang="en-US" sz="2600" dirty="0">
                <a:latin typeface="Open Sans"/>
                <a:ea typeface="Verdana" panose="020B0604030504040204" pitchFamily="34" charset="0"/>
                <a:cs typeface="Verdana" panose="020B0604030504040204" pitchFamily="34" charset="0"/>
              </a:rPr>
              <a:t>.’” (Job 1:7)</a:t>
            </a:r>
          </a:p>
        </p:txBody>
      </p:sp>
      <p:sp>
        <p:nvSpPr>
          <p:cNvPr id="9" name="Rectangle 8"/>
          <p:cNvSpPr/>
          <p:nvPr/>
        </p:nvSpPr>
        <p:spPr>
          <a:xfrm>
            <a:off x="4633119"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10319"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3"/>
              <a:defRPr/>
            </a:pPr>
            <a:r>
              <a:rPr lang="en-US" sz="3200" b="1" dirty="0">
                <a:solidFill>
                  <a:schemeClr val="bg1"/>
                </a:solidFill>
                <a:latin typeface="Open Sans"/>
                <a:ea typeface="Verdana" panose="020B0604030504040204" pitchFamily="34" charset="0"/>
                <a:cs typeface="Verdana" panose="020B0604030504040204" pitchFamily="34" charset="0"/>
              </a:rPr>
              <a:t>Third Battlefield – </a:t>
            </a:r>
            <a:r>
              <a:rPr lang="en-US" sz="3200" b="1" i="1" dirty="0">
                <a:solidFill>
                  <a:schemeClr val="bg1"/>
                </a:solidFill>
                <a:latin typeface="Open Sans"/>
                <a:ea typeface="Verdana" panose="020B0604030504040204" pitchFamily="34" charset="0"/>
                <a:cs typeface="Verdana" panose="020B0604030504040204" pitchFamily="34" charset="0"/>
              </a:rPr>
              <a:t>at the Cross </a:t>
            </a:r>
            <a:r>
              <a:rPr lang="en-US" sz="3200" b="1" dirty="0">
                <a:solidFill>
                  <a:schemeClr val="bg1"/>
                </a:solidFill>
                <a:latin typeface="Open Sans"/>
                <a:ea typeface="Verdana" panose="020B0604030504040204" pitchFamily="34" charset="0"/>
                <a:cs typeface="Verdana" panose="020B0604030504040204" pitchFamily="34" charset="0"/>
              </a:rPr>
              <a:t>(John 19:17-30)</a:t>
            </a:r>
          </a:p>
        </p:txBody>
      </p:sp>
    </p:spTree>
    <p:extLst>
      <p:ext uri="{BB962C8B-B14F-4D97-AF65-F5344CB8AC3E}">
        <p14:creationId xmlns:p14="http://schemas.microsoft.com/office/powerpoint/2010/main" val="423850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59353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“It came about when </a:t>
            </a:r>
            <a:r>
              <a:rPr lang="en-US" sz="2600" b="1" dirty="0">
                <a:latin typeface="Open Sans"/>
                <a:ea typeface="Verdana" panose="020B0604030504040204" pitchFamily="34" charset="0"/>
                <a:cs typeface="Verdana" panose="020B0604030504040204" pitchFamily="34" charset="0"/>
              </a:rPr>
              <a:t>she pressed him daily </a:t>
            </a:r>
            <a:r>
              <a:rPr lang="en-US" sz="2600" dirty="0">
                <a:latin typeface="Open Sans"/>
                <a:ea typeface="Verdana" panose="020B0604030504040204" pitchFamily="34" charset="0"/>
                <a:cs typeface="Verdana" panose="020B0604030504040204" pitchFamily="34" charset="0"/>
              </a:rPr>
              <a:t>with her words and urged him, that his soul was annoyed to death. So </a:t>
            </a:r>
            <a:r>
              <a:rPr lang="en-US" sz="2600" b="1" dirty="0">
                <a:latin typeface="Open Sans"/>
                <a:ea typeface="Verdana" panose="020B0604030504040204" pitchFamily="34" charset="0"/>
                <a:cs typeface="Verdana" panose="020B0604030504040204" pitchFamily="34" charset="0"/>
              </a:rPr>
              <a:t>he told her all that was in his heart</a:t>
            </a:r>
            <a:r>
              <a:rPr lang="en-US" sz="2600" dirty="0">
                <a:latin typeface="Open Sans"/>
                <a:ea typeface="Verdana" panose="020B0604030504040204" pitchFamily="34" charset="0"/>
                <a:cs typeface="Verdana" panose="020B0604030504040204" pitchFamily="34" charset="0"/>
              </a:rPr>
              <a:t>...”	(Judges 16:16-17)</a:t>
            </a:r>
          </a:p>
        </p:txBody>
      </p:sp>
      <p:sp>
        <p:nvSpPr>
          <p:cNvPr id="5"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“Simon, Simon, behold, Satan has demanded permission </a:t>
            </a:r>
            <a:r>
              <a:rPr lang="en-US" sz="2600" b="1" dirty="0">
                <a:latin typeface="Open Sans"/>
                <a:ea typeface="Verdana" panose="020B0604030504040204" pitchFamily="34" charset="0"/>
                <a:cs typeface="Verdana" panose="020B0604030504040204" pitchFamily="34" charset="0"/>
              </a:rPr>
              <a:t>to sift you like wheat</a:t>
            </a:r>
            <a:r>
              <a:rPr lang="en-US" sz="2600" dirty="0">
                <a:latin typeface="Open Sans"/>
                <a:ea typeface="Verdana" panose="020B0604030504040204" pitchFamily="34" charset="0"/>
                <a:cs typeface="Verdana" panose="020B0604030504040204" pitchFamily="34" charset="0"/>
              </a:rPr>
              <a:t>…” (Luke 22:31)</a:t>
            </a:r>
          </a:p>
        </p:txBody>
      </p:sp>
      <p:sp>
        <p:nvSpPr>
          <p:cNvPr id="7" name="TextBox 12"/>
          <p:cNvSpPr txBox="1"/>
          <p:nvPr/>
        </p:nvSpPr>
        <p:spPr>
          <a:xfrm>
            <a:off x="1207008" y="4114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“As she spoke to Joseph </a:t>
            </a:r>
            <a:r>
              <a:rPr lang="en-US" sz="2600" b="1" dirty="0">
                <a:latin typeface="Open Sans"/>
                <a:ea typeface="Verdana" panose="020B0604030504040204" pitchFamily="34" charset="0"/>
                <a:cs typeface="Verdana" panose="020B0604030504040204" pitchFamily="34" charset="0"/>
              </a:rPr>
              <a:t>day after day</a:t>
            </a:r>
            <a:r>
              <a:rPr lang="en-US" sz="2600" dirty="0">
                <a:latin typeface="Open Sans"/>
                <a:ea typeface="Verdana" panose="020B0604030504040204" pitchFamily="34" charset="0"/>
                <a:cs typeface="Verdana" panose="020B0604030504040204" pitchFamily="34" charset="0"/>
              </a:rPr>
              <a:t>, </a:t>
            </a:r>
            <a:r>
              <a:rPr lang="en-US" sz="2600" b="1" dirty="0">
                <a:latin typeface="Open Sans"/>
                <a:ea typeface="Verdana" panose="020B0604030504040204" pitchFamily="34" charset="0"/>
                <a:cs typeface="Verdana" panose="020B0604030504040204" pitchFamily="34" charset="0"/>
              </a:rPr>
              <a:t>he did not listen to her</a:t>
            </a:r>
            <a:r>
              <a:rPr lang="en-US" sz="2600" dirty="0">
                <a:latin typeface="Open Sans"/>
                <a:ea typeface="Verdana" panose="020B0604030504040204" pitchFamily="34" charset="0"/>
                <a:cs typeface="Verdana" panose="020B0604030504040204" pitchFamily="34" charset="0"/>
              </a:rPr>
              <a:t> to lie beside her or be with her.” (Gen. 39:10)</a:t>
            </a:r>
          </a:p>
        </p:txBody>
      </p:sp>
      <p:sp>
        <p:nvSpPr>
          <p:cNvPr id="8" name="TextBox 12"/>
          <p:cNvSpPr txBox="1"/>
          <p:nvPr/>
        </p:nvSpPr>
        <p:spPr>
          <a:xfrm>
            <a:off x="1207008" y="5158263"/>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He was in the wilderness forty days </a:t>
            </a:r>
            <a:r>
              <a:rPr lang="en-US" sz="2600" b="1" dirty="0">
                <a:latin typeface="Open Sans"/>
                <a:ea typeface="Verdana" panose="020B0604030504040204" pitchFamily="34" charset="0"/>
                <a:cs typeface="Verdana" panose="020B0604030504040204" pitchFamily="34" charset="0"/>
              </a:rPr>
              <a:t>being tempted by Satan</a:t>
            </a:r>
            <a:r>
              <a:rPr lang="en-US" sz="2600" dirty="0">
                <a:latin typeface="Open Sans"/>
                <a:ea typeface="Verdana" panose="020B0604030504040204" pitchFamily="34" charset="0"/>
                <a:cs typeface="Verdana" panose="020B0604030504040204" pitchFamily="34" charset="0"/>
              </a:rPr>
              <a:t>…” (Mark 1:13)</a:t>
            </a:r>
          </a:p>
        </p:txBody>
      </p:sp>
      <p:grpSp>
        <p:nvGrpSpPr>
          <p:cNvPr id="10" name="Group 9"/>
          <p:cNvGrpSpPr/>
          <p:nvPr/>
        </p:nvGrpSpPr>
        <p:grpSpPr>
          <a:xfrm>
            <a:off x="10319" y="381000"/>
            <a:ext cx="10947400" cy="786384"/>
            <a:chOff x="10319" y="381000"/>
            <a:chExt cx="10947400" cy="786384"/>
          </a:xfrm>
        </p:grpSpPr>
        <p:sp>
          <p:nvSpPr>
            <p:cNvPr id="11" name="Rectangle 10"/>
            <p:cNvSpPr/>
            <p:nvPr/>
          </p:nvSpPr>
          <p:spPr>
            <a:xfrm>
              <a:off x="4633119"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6"/>
            <p:cNvSpPr txBox="1"/>
            <p:nvPr/>
          </p:nvSpPr>
          <p:spPr>
            <a:xfrm>
              <a:off x="10319"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3"/>
                <a:defRPr/>
              </a:pPr>
              <a:r>
                <a:rPr lang="en-US" sz="3200" b="1" dirty="0">
                  <a:solidFill>
                    <a:schemeClr val="bg1"/>
                  </a:solidFill>
                  <a:latin typeface="Open Sans"/>
                  <a:ea typeface="Verdana" panose="020B0604030504040204" pitchFamily="34" charset="0"/>
                  <a:cs typeface="Verdana" panose="020B0604030504040204" pitchFamily="34" charset="0"/>
                </a:rPr>
                <a:t>Third Battlefield – </a:t>
              </a:r>
              <a:r>
                <a:rPr lang="en-US" sz="3200" b="1" i="1" dirty="0">
                  <a:solidFill>
                    <a:schemeClr val="bg1"/>
                  </a:solidFill>
                  <a:latin typeface="Open Sans"/>
                  <a:ea typeface="Verdana" panose="020B0604030504040204" pitchFamily="34" charset="0"/>
                  <a:cs typeface="Verdana" panose="020B0604030504040204" pitchFamily="34" charset="0"/>
                </a:rPr>
                <a:t>at the Cross </a:t>
              </a:r>
              <a:r>
                <a:rPr lang="en-US" sz="3200" b="1" dirty="0">
                  <a:solidFill>
                    <a:schemeClr val="bg1"/>
                  </a:solidFill>
                  <a:latin typeface="Open Sans"/>
                  <a:ea typeface="Verdana" panose="020B0604030504040204" pitchFamily="34" charset="0"/>
                  <a:cs typeface="Verdana" panose="020B0604030504040204" pitchFamily="34" charset="0"/>
                </a:rPr>
                <a:t>(John 19:17-30)</a:t>
              </a:r>
            </a:p>
          </p:txBody>
        </p:sp>
      </p:grpSp>
    </p:spTree>
    <p:extLst>
      <p:ext uri="{BB962C8B-B14F-4D97-AF65-F5344CB8AC3E}">
        <p14:creationId xmlns:p14="http://schemas.microsoft.com/office/powerpoint/2010/main" val="3739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5146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blind receive </a:t>
            </a:r>
            <a:r>
              <a:rPr lang="en-US" sz="2600" b="1" dirty="0">
                <a:latin typeface="Open Sans"/>
                <a:ea typeface="Verdana" panose="020B0604030504040204" pitchFamily="34" charset="0"/>
                <a:cs typeface="Verdana" panose="020B0604030504040204" pitchFamily="34" charset="0"/>
              </a:rPr>
              <a:t>sight</a:t>
            </a:r>
            <a:r>
              <a:rPr lang="en-US" sz="2600" dirty="0">
                <a:latin typeface="Open Sans"/>
                <a:ea typeface="Verdana" panose="020B0604030504040204" pitchFamily="34" charset="0"/>
                <a:cs typeface="Verdana" panose="020B0604030504040204" pitchFamily="34" charset="0"/>
              </a:rPr>
              <a:t> and the lame </a:t>
            </a:r>
            <a:r>
              <a:rPr lang="en-US" sz="2600" b="1" dirty="0">
                <a:latin typeface="Open Sans"/>
                <a:ea typeface="Verdana" panose="020B0604030504040204" pitchFamily="34" charset="0"/>
                <a:cs typeface="Verdana" panose="020B0604030504040204" pitchFamily="34" charset="0"/>
              </a:rPr>
              <a:t>walk</a:t>
            </a:r>
            <a:r>
              <a:rPr lang="en-US" sz="2600" dirty="0">
                <a:latin typeface="Open Sans"/>
                <a:ea typeface="Verdana" panose="020B0604030504040204" pitchFamily="34" charset="0"/>
                <a:cs typeface="Verdana" panose="020B0604030504040204" pitchFamily="34" charset="0"/>
              </a:rPr>
              <a:t>, the lepers are </a:t>
            </a:r>
            <a:r>
              <a:rPr lang="en-US" sz="2600" b="1" dirty="0">
                <a:latin typeface="Open Sans"/>
                <a:ea typeface="Verdana" panose="020B0604030504040204" pitchFamily="34" charset="0"/>
                <a:cs typeface="Verdana" panose="020B0604030504040204" pitchFamily="34" charset="0"/>
              </a:rPr>
              <a:t>cleansed</a:t>
            </a:r>
            <a:r>
              <a:rPr lang="en-US" sz="2600" dirty="0">
                <a:latin typeface="Open Sans"/>
                <a:ea typeface="Verdana" panose="020B0604030504040204" pitchFamily="34" charset="0"/>
                <a:cs typeface="Verdana" panose="020B0604030504040204" pitchFamily="34" charset="0"/>
              </a:rPr>
              <a:t> and the deaf </a:t>
            </a:r>
            <a:r>
              <a:rPr lang="en-US" sz="2600" b="1" dirty="0">
                <a:latin typeface="Open Sans"/>
                <a:ea typeface="Verdana" panose="020B0604030504040204" pitchFamily="34" charset="0"/>
                <a:cs typeface="Verdana" panose="020B0604030504040204" pitchFamily="34" charset="0"/>
              </a:rPr>
              <a:t>hear</a:t>
            </a:r>
            <a:r>
              <a:rPr lang="en-US" sz="2600" dirty="0">
                <a:latin typeface="Open Sans"/>
                <a:ea typeface="Verdana" panose="020B0604030504040204" pitchFamily="34" charset="0"/>
                <a:cs typeface="Verdana" panose="020B0604030504040204" pitchFamily="34" charset="0"/>
              </a:rPr>
              <a:t>, the dead are </a:t>
            </a:r>
            <a:r>
              <a:rPr lang="en-US" sz="2600" b="1" dirty="0">
                <a:latin typeface="Open Sans"/>
                <a:ea typeface="Verdana" panose="020B0604030504040204" pitchFamily="34" charset="0"/>
                <a:cs typeface="Verdana" panose="020B0604030504040204" pitchFamily="34" charset="0"/>
              </a:rPr>
              <a:t>raised up</a:t>
            </a:r>
            <a:r>
              <a:rPr lang="en-US" sz="2600" dirty="0">
                <a:latin typeface="Open Sans"/>
                <a:ea typeface="Verdana" panose="020B0604030504040204" pitchFamily="34" charset="0"/>
                <a:cs typeface="Verdana" panose="020B0604030504040204" pitchFamily="34" charset="0"/>
              </a:rPr>
              <a:t>, and the poor have the </a:t>
            </a:r>
            <a:r>
              <a:rPr lang="en-US" sz="2600" b="1" dirty="0">
                <a:latin typeface="Open Sans"/>
                <a:ea typeface="Verdana" panose="020B0604030504040204" pitchFamily="34" charset="0"/>
                <a:cs typeface="Verdana" panose="020B0604030504040204" pitchFamily="34" charset="0"/>
              </a:rPr>
              <a:t>Gospel preached </a:t>
            </a:r>
            <a:r>
              <a:rPr lang="en-US" sz="2600" dirty="0">
                <a:latin typeface="Open Sans"/>
                <a:ea typeface="Verdana" panose="020B0604030504040204" pitchFamily="34" charset="0"/>
                <a:cs typeface="Verdana" panose="020B0604030504040204" pitchFamily="34" charset="0"/>
              </a:rPr>
              <a:t>to them.” (Matt. 11:5)</a:t>
            </a:r>
          </a:p>
        </p:txBody>
      </p:sp>
      <p:sp>
        <p:nvSpPr>
          <p:cNvPr id="5"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the Son of Man has come </a:t>
            </a:r>
            <a:r>
              <a:rPr lang="en-US" sz="2600" b="1" dirty="0">
                <a:latin typeface="Open Sans"/>
                <a:ea typeface="Verdana" panose="020B0604030504040204" pitchFamily="34" charset="0"/>
                <a:cs typeface="Verdana" panose="020B0604030504040204" pitchFamily="34" charset="0"/>
              </a:rPr>
              <a:t>to seek and to save that which was lost</a:t>
            </a:r>
            <a:r>
              <a:rPr lang="en-US" sz="2600" dirty="0">
                <a:latin typeface="Open Sans"/>
                <a:ea typeface="Verdana" panose="020B0604030504040204" pitchFamily="34" charset="0"/>
                <a:cs typeface="Verdana" panose="020B0604030504040204" pitchFamily="34" charset="0"/>
              </a:rPr>
              <a:t>.”	(Luke 19:10)</a:t>
            </a:r>
          </a:p>
        </p:txBody>
      </p:sp>
      <p:sp>
        <p:nvSpPr>
          <p:cNvPr id="7" name="TextBox 12"/>
          <p:cNvSpPr txBox="1"/>
          <p:nvPr/>
        </p:nvSpPr>
        <p:spPr>
          <a:xfrm>
            <a:off x="1207008" y="39624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“These are the ones who are beside the road where the word is sown; and when they hear, immediately </a:t>
            </a:r>
            <a:r>
              <a:rPr lang="en-US" sz="2600" b="1" dirty="0">
                <a:latin typeface="Open Sans"/>
                <a:ea typeface="Verdana" panose="020B0604030504040204" pitchFamily="34" charset="0"/>
                <a:cs typeface="Verdana" panose="020B0604030504040204" pitchFamily="34" charset="0"/>
              </a:rPr>
              <a:t>Satan comes and takes away the word</a:t>
            </a:r>
            <a:r>
              <a:rPr lang="en-US" sz="2600" dirty="0">
                <a:latin typeface="Open Sans"/>
                <a:ea typeface="Verdana" panose="020B0604030504040204" pitchFamily="34" charset="0"/>
                <a:cs typeface="Verdana" panose="020B0604030504040204" pitchFamily="34" charset="0"/>
              </a:rPr>
              <a:t> which has been sown in them.”	(Mark 4:15)</a:t>
            </a:r>
          </a:p>
        </p:txBody>
      </p:sp>
      <p:grpSp>
        <p:nvGrpSpPr>
          <p:cNvPr id="8" name="Group 7"/>
          <p:cNvGrpSpPr/>
          <p:nvPr/>
        </p:nvGrpSpPr>
        <p:grpSpPr>
          <a:xfrm>
            <a:off x="10319" y="381000"/>
            <a:ext cx="10947400" cy="786384"/>
            <a:chOff x="10319" y="381000"/>
            <a:chExt cx="10947400" cy="786384"/>
          </a:xfrm>
        </p:grpSpPr>
        <p:sp>
          <p:nvSpPr>
            <p:cNvPr id="9" name="Rectangle 8"/>
            <p:cNvSpPr/>
            <p:nvPr/>
          </p:nvSpPr>
          <p:spPr>
            <a:xfrm>
              <a:off x="4633119"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10319"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3"/>
                <a:defRPr/>
              </a:pPr>
              <a:r>
                <a:rPr lang="en-US" sz="3200" b="1" dirty="0">
                  <a:solidFill>
                    <a:schemeClr val="bg1"/>
                  </a:solidFill>
                  <a:latin typeface="Open Sans"/>
                  <a:ea typeface="Verdana" panose="020B0604030504040204" pitchFamily="34" charset="0"/>
                  <a:cs typeface="Verdana" panose="020B0604030504040204" pitchFamily="34" charset="0"/>
                </a:rPr>
                <a:t>Third Battlefield – </a:t>
              </a:r>
              <a:r>
                <a:rPr lang="en-US" sz="3200" b="1" i="1" dirty="0">
                  <a:solidFill>
                    <a:schemeClr val="bg1"/>
                  </a:solidFill>
                  <a:latin typeface="Open Sans"/>
                  <a:ea typeface="Verdana" panose="020B0604030504040204" pitchFamily="34" charset="0"/>
                  <a:cs typeface="Verdana" panose="020B0604030504040204" pitchFamily="34" charset="0"/>
                </a:rPr>
                <a:t>at the Cross </a:t>
              </a:r>
              <a:r>
                <a:rPr lang="en-US" sz="3200" b="1" dirty="0">
                  <a:solidFill>
                    <a:schemeClr val="bg1"/>
                  </a:solidFill>
                  <a:latin typeface="Open Sans"/>
                  <a:ea typeface="Verdana" panose="020B0604030504040204" pitchFamily="34" charset="0"/>
                  <a:cs typeface="Verdana" panose="020B0604030504040204" pitchFamily="34" charset="0"/>
                </a:rPr>
                <a:t>(John 19:17-30)</a:t>
              </a:r>
            </a:p>
          </p:txBody>
        </p:sp>
      </p:grpSp>
    </p:spTree>
    <p:extLst>
      <p:ext uri="{BB962C8B-B14F-4D97-AF65-F5344CB8AC3E}">
        <p14:creationId xmlns:p14="http://schemas.microsoft.com/office/powerpoint/2010/main" val="364112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7048"/>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“Moreover, Absalom would say, “Oh that one would appoint me judge in the land, then every man who has any suit or cause could come to me and I would give him justice.” … In this manner Absalom dealt with all Israel who came to the king for judgment; so </a:t>
            </a:r>
            <a:r>
              <a:rPr lang="en-US" sz="2600" b="1" dirty="0">
                <a:latin typeface="Open Sans"/>
                <a:ea typeface="Verdana" panose="020B0604030504040204" pitchFamily="34" charset="0"/>
                <a:cs typeface="Verdana" panose="020B0604030504040204" pitchFamily="34" charset="0"/>
              </a:rPr>
              <a:t>Absalom stole away the hearts of the men of Israel</a:t>
            </a:r>
            <a:r>
              <a:rPr lang="en-US" sz="2600" dirty="0">
                <a:latin typeface="Open Sans"/>
                <a:ea typeface="Verdana" panose="020B0604030504040204" pitchFamily="34" charset="0"/>
                <a:cs typeface="Verdana" panose="020B0604030504040204" pitchFamily="34" charset="0"/>
              </a:rPr>
              <a:t>.” (2 Sam. 15:4-6)</a:t>
            </a:r>
          </a:p>
        </p:txBody>
      </p:sp>
      <p:sp>
        <p:nvSpPr>
          <p:cNvPr id="7" name="TextBox 12"/>
          <p:cNvSpPr txBox="1"/>
          <p:nvPr/>
        </p:nvSpPr>
        <p:spPr>
          <a:xfrm>
            <a:off x="1207008" y="3976109"/>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“Greater love has no one than this, that one </a:t>
            </a:r>
            <a:r>
              <a:rPr lang="en-US" sz="2600" b="1" dirty="0">
                <a:latin typeface="Open Sans"/>
                <a:ea typeface="Verdana" panose="020B0604030504040204" pitchFamily="34" charset="0"/>
                <a:cs typeface="Verdana" panose="020B0604030504040204" pitchFamily="34" charset="0"/>
              </a:rPr>
              <a:t>lay down his life for his friends</a:t>
            </a:r>
            <a:r>
              <a:rPr lang="en-US" sz="2600" dirty="0">
                <a:latin typeface="Open Sans"/>
                <a:ea typeface="Verdana" panose="020B0604030504040204" pitchFamily="34" charset="0"/>
                <a:cs typeface="Verdana" panose="020B0604030504040204" pitchFamily="34" charset="0"/>
              </a:rPr>
              <a:t>.” (John 15:13)</a:t>
            </a:r>
          </a:p>
        </p:txBody>
      </p:sp>
      <p:grpSp>
        <p:nvGrpSpPr>
          <p:cNvPr id="6" name="Group 5"/>
          <p:cNvGrpSpPr/>
          <p:nvPr/>
        </p:nvGrpSpPr>
        <p:grpSpPr>
          <a:xfrm>
            <a:off x="10319" y="381000"/>
            <a:ext cx="10947400" cy="786384"/>
            <a:chOff x="10319" y="381000"/>
            <a:chExt cx="10947400" cy="786384"/>
          </a:xfrm>
        </p:grpSpPr>
        <p:sp>
          <p:nvSpPr>
            <p:cNvPr id="8" name="Rectangle 7"/>
            <p:cNvSpPr/>
            <p:nvPr/>
          </p:nvSpPr>
          <p:spPr>
            <a:xfrm>
              <a:off x="4633119"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10319"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3"/>
                <a:defRPr/>
              </a:pPr>
              <a:r>
                <a:rPr lang="en-US" sz="3200" b="1" dirty="0">
                  <a:solidFill>
                    <a:schemeClr val="bg1"/>
                  </a:solidFill>
                  <a:latin typeface="Open Sans"/>
                  <a:ea typeface="Verdana" panose="020B0604030504040204" pitchFamily="34" charset="0"/>
                  <a:cs typeface="Verdana" panose="020B0604030504040204" pitchFamily="34" charset="0"/>
                </a:rPr>
                <a:t>Third Battlefield – </a:t>
              </a:r>
              <a:r>
                <a:rPr lang="en-US" sz="3200" b="1" i="1" dirty="0">
                  <a:solidFill>
                    <a:schemeClr val="bg1"/>
                  </a:solidFill>
                  <a:latin typeface="Open Sans"/>
                  <a:ea typeface="Verdana" panose="020B0604030504040204" pitchFamily="34" charset="0"/>
                  <a:cs typeface="Verdana" panose="020B0604030504040204" pitchFamily="34" charset="0"/>
                </a:rPr>
                <a:t>at the Cross </a:t>
              </a:r>
              <a:r>
                <a:rPr lang="en-US" sz="3200" b="1" dirty="0">
                  <a:solidFill>
                    <a:schemeClr val="bg1"/>
                  </a:solidFill>
                  <a:latin typeface="Open Sans"/>
                  <a:ea typeface="Verdana" panose="020B0604030504040204" pitchFamily="34" charset="0"/>
                  <a:cs typeface="Verdana" panose="020B0604030504040204" pitchFamily="34" charset="0"/>
                </a:rPr>
                <a:t>(John 19:17-30)</a:t>
              </a:r>
            </a:p>
          </p:txBody>
        </p:sp>
      </p:grpSp>
    </p:spTree>
    <p:extLst>
      <p:ext uri="{BB962C8B-B14F-4D97-AF65-F5344CB8AC3E}">
        <p14:creationId xmlns:p14="http://schemas.microsoft.com/office/powerpoint/2010/main" val="337417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4119" y="1523999"/>
            <a:ext cx="10439400"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our struggle is </a:t>
            </a:r>
            <a:r>
              <a:rPr lang="en-US" sz="2600" b="1" dirty="0">
                <a:latin typeface="Open Sans"/>
                <a:ea typeface="Verdana" panose="020B0604030504040204" pitchFamily="34" charset="0"/>
                <a:cs typeface="Verdana" panose="020B0604030504040204" pitchFamily="34" charset="0"/>
              </a:rPr>
              <a:t>not against flesh and blood</a:t>
            </a:r>
            <a:r>
              <a:rPr lang="en-US" sz="2600" dirty="0">
                <a:latin typeface="Open Sans"/>
                <a:ea typeface="Verdana" panose="020B0604030504040204" pitchFamily="34" charset="0"/>
                <a:cs typeface="Verdana" panose="020B0604030504040204" pitchFamily="34" charset="0"/>
              </a:rPr>
              <a:t>, but against the rulers, against the powers, against the world forces of this darkness, </a:t>
            </a:r>
            <a:r>
              <a:rPr lang="en-US" sz="2600" b="1" dirty="0">
                <a:latin typeface="Open Sans"/>
                <a:ea typeface="Verdana" panose="020B0604030504040204" pitchFamily="34" charset="0"/>
                <a:cs typeface="Verdana" panose="020B0604030504040204" pitchFamily="34" charset="0"/>
              </a:rPr>
              <a:t>against the spiritual forces of wickedness in the heavenly places</a:t>
            </a:r>
            <a:r>
              <a:rPr lang="en-US" sz="2600" dirty="0">
                <a:latin typeface="Open Sans"/>
                <a:ea typeface="Verdana" panose="020B0604030504040204" pitchFamily="34" charset="0"/>
                <a:cs typeface="Verdana" panose="020B0604030504040204" pitchFamily="34" charset="0"/>
              </a:rPr>
              <a:t>.” (Ephesians 6:12)</a:t>
            </a:r>
          </a:p>
        </p:txBody>
      </p:sp>
      <p:sp>
        <p:nvSpPr>
          <p:cNvPr id="2" name="Rectangle 1"/>
          <p:cNvSpPr/>
          <p:nvPr/>
        </p:nvSpPr>
        <p:spPr>
          <a:xfrm>
            <a:off x="4633120" y="381000"/>
            <a:ext cx="3048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482025"/>
            <a:ext cx="10033000" cy="584775"/>
          </a:xfrm>
          <a:prstGeom prst="rect">
            <a:avLst/>
          </a:prstGeom>
          <a:noFill/>
          <a:ln>
            <a:noFill/>
          </a:ln>
          <a:effectLst>
            <a:softEdge rad="317500"/>
          </a:effectLst>
        </p:spPr>
        <p:txBody>
          <a:bodyPr wrap="square" rtlCol="0">
            <a:spAutoFit/>
          </a:bodyPr>
          <a:lstStyle/>
          <a:p>
            <a:r>
              <a:rPr lang="en-US" sz="3200" b="1" dirty="0">
                <a:solidFill>
                  <a:schemeClr val="bg1"/>
                </a:solidFill>
                <a:latin typeface="Open Sans"/>
                <a:ea typeface="Verdana" panose="020B0604030504040204" pitchFamily="34" charset="0"/>
                <a:cs typeface="Verdana" panose="020B0604030504040204" pitchFamily="34" charset="0"/>
              </a:rPr>
              <a:t>   </a:t>
            </a:r>
            <a:r>
              <a:rPr lang="en-US" sz="3200" b="1" dirty="0">
                <a:ln>
                  <a:solidFill>
                    <a:schemeClr val="bg1">
                      <a:lumMod val="95000"/>
                    </a:schemeClr>
                  </a:solidFill>
                </a:ln>
                <a:solidFill>
                  <a:schemeClr val="bg1"/>
                </a:solidFill>
                <a:latin typeface="Open Sans"/>
                <a:ea typeface="Verdana" panose="020B0604030504040204" pitchFamily="34" charset="0"/>
                <a:cs typeface="Verdana" panose="020B0604030504040204" pitchFamily="34" charset="0"/>
              </a:rPr>
              <a:t>The Battle for Your Soul </a:t>
            </a:r>
            <a:r>
              <a:rPr lang="en-US" sz="3200" b="1" dirty="0">
                <a:solidFill>
                  <a:schemeClr val="bg1"/>
                </a:solidFill>
                <a:latin typeface="Open Sans"/>
                <a:ea typeface="Verdana" panose="020B0604030504040204" pitchFamily="34" charset="0"/>
                <a:cs typeface="Verdana" panose="020B0604030504040204" pitchFamily="34" charset="0"/>
              </a:rPr>
              <a:t>(Eph. 6:12)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[Pilate] knew that </a:t>
            </a:r>
            <a:r>
              <a:rPr lang="en-US" sz="2600" b="1" dirty="0">
                <a:latin typeface="Open Sans"/>
                <a:ea typeface="Verdana" panose="020B0604030504040204" pitchFamily="34" charset="0"/>
                <a:cs typeface="Verdana" panose="020B0604030504040204" pitchFamily="34" charset="0"/>
              </a:rPr>
              <a:t>because of envy </a:t>
            </a:r>
            <a:r>
              <a:rPr lang="en-US" sz="2600" dirty="0">
                <a:latin typeface="Open Sans"/>
                <a:ea typeface="Verdana" panose="020B0604030504040204" pitchFamily="34" charset="0"/>
                <a:cs typeface="Verdana" panose="020B0604030504040204" pitchFamily="34" charset="0"/>
              </a:rPr>
              <a:t>[the Pharisees] had handed [Jesus] over.” (Matt. 27:18)</a:t>
            </a:r>
          </a:p>
        </p:txBody>
      </p:sp>
      <p:sp>
        <p:nvSpPr>
          <p:cNvPr id="7" name="TextBox 12"/>
          <p:cNvSpPr txBox="1"/>
          <p:nvPr/>
        </p:nvSpPr>
        <p:spPr>
          <a:xfrm>
            <a:off x="1207008" y="251733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He turned and said to Peter, “</a:t>
            </a:r>
            <a:r>
              <a:rPr lang="en-US" sz="2600" b="1" dirty="0">
                <a:latin typeface="Open Sans"/>
                <a:ea typeface="Verdana" panose="020B0604030504040204" pitchFamily="34" charset="0"/>
                <a:cs typeface="Verdana" panose="020B0604030504040204" pitchFamily="34" charset="0"/>
              </a:rPr>
              <a:t>Get behind Me, Satan</a:t>
            </a:r>
            <a:r>
              <a:rPr lang="en-US" sz="2600" dirty="0">
                <a:latin typeface="Open Sans"/>
                <a:ea typeface="Verdana" panose="020B0604030504040204" pitchFamily="34" charset="0"/>
                <a:cs typeface="Verdana" panose="020B0604030504040204" pitchFamily="34" charset="0"/>
              </a:rPr>
              <a:t>! You are </a:t>
            </a:r>
            <a:r>
              <a:rPr lang="en-US" sz="2600" b="1" dirty="0">
                <a:latin typeface="Open Sans"/>
                <a:ea typeface="Verdana" panose="020B0604030504040204" pitchFamily="34" charset="0"/>
                <a:cs typeface="Verdana" panose="020B0604030504040204" pitchFamily="34" charset="0"/>
              </a:rPr>
              <a:t>a stumbling block </a:t>
            </a:r>
            <a:r>
              <a:rPr lang="en-US" sz="2600" dirty="0">
                <a:latin typeface="Open Sans"/>
                <a:ea typeface="Verdana" panose="020B0604030504040204" pitchFamily="34" charset="0"/>
                <a:cs typeface="Verdana" panose="020B0604030504040204" pitchFamily="34" charset="0"/>
              </a:rPr>
              <a:t>to Me; for you are not setting your mind on God’s interests, but man’s.” (Matt. 16:23)</a:t>
            </a:r>
          </a:p>
        </p:txBody>
      </p:sp>
      <p:sp>
        <p:nvSpPr>
          <p:cNvPr id="6" name="TextBox 12"/>
          <p:cNvSpPr txBox="1"/>
          <p:nvPr/>
        </p:nvSpPr>
        <p:spPr>
          <a:xfrm>
            <a:off x="1207008" y="3926919"/>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behold, one of those who were with Jesus reached and drew out his sword, and struck the slave of the high priest and cut off his ear. Then Jesus said to him, ‘</a:t>
            </a:r>
            <a:r>
              <a:rPr lang="en-US" sz="2600" b="1" dirty="0">
                <a:latin typeface="Open Sans"/>
                <a:ea typeface="Verdana" panose="020B0604030504040204" pitchFamily="34" charset="0"/>
                <a:cs typeface="Verdana" panose="020B0604030504040204" pitchFamily="34" charset="0"/>
              </a:rPr>
              <a:t>Put your sword back into its place</a:t>
            </a:r>
            <a:r>
              <a:rPr lang="en-US" sz="2600" dirty="0">
                <a:latin typeface="Open Sans"/>
                <a:ea typeface="Verdana" panose="020B0604030504040204" pitchFamily="34" charset="0"/>
                <a:cs typeface="Verdana" panose="020B0604030504040204" pitchFamily="34" charset="0"/>
              </a:rPr>
              <a:t>; for all those who take up the sword shall perish by the sword.’”	 (Matt. 26:51-52)</a:t>
            </a:r>
          </a:p>
        </p:txBody>
      </p:sp>
      <p:grpSp>
        <p:nvGrpSpPr>
          <p:cNvPr id="8" name="Group 7"/>
          <p:cNvGrpSpPr/>
          <p:nvPr/>
        </p:nvGrpSpPr>
        <p:grpSpPr>
          <a:xfrm>
            <a:off x="10319" y="381000"/>
            <a:ext cx="10947400" cy="786384"/>
            <a:chOff x="10319" y="381000"/>
            <a:chExt cx="10947400" cy="786384"/>
          </a:xfrm>
        </p:grpSpPr>
        <p:sp>
          <p:nvSpPr>
            <p:cNvPr id="9" name="Rectangle 8"/>
            <p:cNvSpPr/>
            <p:nvPr/>
          </p:nvSpPr>
          <p:spPr>
            <a:xfrm>
              <a:off x="4633119"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10319"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3"/>
                <a:defRPr/>
              </a:pPr>
              <a:r>
                <a:rPr lang="en-US" sz="3200" b="1" dirty="0">
                  <a:solidFill>
                    <a:schemeClr val="bg1"/>
                  </a:solidFill>
                  <a:latin typeface="Open Sans"/>
                  <a:ea typeface="Verdana" panose="020B0604030504040204" pitchFamily="34" charset="0"/>
                  <a:cs typeface="Verdana" panose="020B0604030504040204" pitchFamily="34" charset="0"/>
                </a:rPr>
                <a:t>Third Battlefield – </a:t>
              </a:r>
              <a:r>
                <a:rPr lang="en-US" sz="3200" b="1" i="1" dirty="0">
                  <a:solidFill>
                    <a:schemeClr val="bg1"/>
                  </a:solidFill>
                  <a:latin typeface="Open Sans"/>
                  <a:ea typeface="Verdana" panose="020B0604030504040204" pitchFamily="34" charset="0"/>
                  <a:cs typeface="Verdana" panose="020B0604030504040204" pitchFamily="34" charset="0"/>
                </a:rPr>
                <a:t>at the Cross </a:t>
              </a:r>
              <a:r>
                <a:rPr lang="en-US" sz="3200" b="1" dirty="0">
                  <a:solidFill>
                    <a:schemeClr val="bg1"/>
                  </a:solidFill>
                  <a:latin typeface="Open Sans"/>
                  <a:ea typeface="Verdana" panose="020B0604030504040204" pitchFamily="34" charset="0"/>
                  <a:cs typeface="Verdana" panose="020B0604030504040204" pitchFamily="34" charset="0"/>
                </a:rPr>
                <a:t>(John 19:17-30)</a:t>
              </a:r>
            </a:p>
          </p:txBody>
        </p:sp>
      </p:grpSp>
    </p:spTree>
    <p:extLst>
      <p:ext uri="{BB962C8B-B14F-4D97-AF65-F5344CB8AC3E}">
        <p14:creationId xmlns:p14="http://schemas.microsoft.com/office/powerpoint/2010/main" val="195988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seventy returned with joy, saying, “Lord, </a:t>
            </a:r>
            <a:r>
              <a:rPr lang="en-US" sz="2600" b="1" dirty="0">
                <a:latin typeface="Open Sans"/>
                <a:ea typeface="Verdana" panose="020B0604030504040204" pitchFamily="34" charset="0"/>
                <a:cs typeface="Verdana" panose="020B0604030504040204" pitchFamily="34" charset="0"/>
              </a:rPr>
              <a:t>even the demons are subject to us </a:t>
            </a:r>
            <a:r>
              <a:rPr lang="en-US" sz="2600" dirty="0">
                <a:latin typeface="Open Sans"/>
                <a:ea typeface="Verdana" panose="020B0604030504040204" pitchFamily="34" charset="0"/>
                <a:cs typeface="Verdana" panose="020B0604030504040204" pitchFamily="34" charset="0"/>
              </a:rPr>
              <a:t>in Your name.” (Luke 10:17)</a:t>
            </a:r>
          </a:p>
        </p:txBody>
      </p:sp>
      <p:sp>
        <p:nvSpPr>
          <p:cNvPr id="7" name="TextBox 12"/>
          <p:cNvSpPr txBox="1"/>
          <p:nvPr/>
        </p:nvSpPr>
        <p:spPr>
          <a:xfrm>
            <a:off x="1207008" y="24602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a:t>
            </a:r>
            <a:r>
              <a:rPr lang="en-US" sz="2600" b="1" dirty="0">
                <a:latin typeface="Open Sans"/>
                <a:ea typeface="Verdana" panose="020B0604030504040204" pitchFamily="34" charset="0"/>
                <a:cs typeface="Verdana" panose="020B0604030504040204" pitchFamily="34" charset="0"/>
              </a:rPr>
              <a:t>Satan entered into Judas </a:t>
            </a:r>
            <a:r>
              <a:rPr lang="en-US" sz="2600" dirty="0">
                <a:latin typeface="Open Sans"/>
                <a:ea typeface="Verdana" panose="020B0604030504040204" pitchFamily="34" charset="0"/>
                <a:cs typeface="Verdana" panose="020B0604030504040204" pitchFamily="34" charset="0"/>
              </a:rPr>
              <a:t>who was called Iscariot, belonging to the number of the twelve.” (Luke 22:3)</a:t>
            </a:r>
          </a:p>
        </p:txBody>
      </p:sp>
      <p:sp>
        <p:nvSpPr>
          <p:cNvPr id="6" name="TextBox 12"/>
          <p:cNvSpPr txBox="1"/>
          <p:nvPr/>
        </p:nvSpPr>
        <p:spPr>
          <a:xfrm>
            <a:off x="1207008" y="33909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“Then one of the twelve, named Judas Iscariot, went to the chief priests and said, ‘What are you willing to give me to betray Him to you?’ … From then on </a:t>
            </a:r>
            <a:r>
              <a:rPr lang="en-US" sz="2600" b="1" dirty="0">
                <a:latin typeface="Open Sans"/>
                <a:ea typeface="Verdana" panose="020B0604030504040204" pitchFamily="34" charset="0"/>
                <a:cs typeface="Verdana" panose="020B0604030504040204" pitchFamily="34" charset="0"/>
              </a:rPr>
              <a:t>he began looking for a good opportunity to betray Jesus</a:t>
            </a:r>
            <a:r>
              <a:rPr lang="en-US" sz="2600" dirty="0">
                <a:latin typeface="Open Sans"/>
                <a:ea typeface="Verdana" panose="020B0604030504040204" pitchFamily="34" charset="0"/>
                <a:cs typeface="Verdana" panose="020B0604030504040204" pitchFamily="34" charset="0"/>
              </a:rPr>
              <a:t>.” (Matt. 26:14-16)</a:t>
            </a:r>
          </a:p>
        </p:txBody>
      </p:sp>
      <p:sp>
        <p:nvSpPr>
          <p:cNvPr id="8" name="TextBox 12"/>
          <p:cNvSpPr txBox="1"/>
          <p:nvPr/>
        </p:nvSpPr>
        <p:spPr>
          <a:xfrm>
            <a:off x="1207008" y="5101113"/>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“So after receiving the morsel he went out immediately; and </a:t>
            </a:r>
            <a:r>
              <a:rPr lang="en-US" sz="2600" b="1" dirty="0">
                <a:latin typeface="Open Sans"/>
                <a:ea typeface="Verdana" panose="020B0604030504040204" pitchFamily="34" charset="0"/>
                <a:cs typeface="Verdana" panose="020B0604030504040204" pitchFamily="34" charset="0"/>
              </a:rPr>
              <a:t>it was night</a:t>
            </a:r>
            <a:r>
              <a:rPr lang="en-US" sz="2600" dirty="0">
                <a:latin typeface="Open Sans"/>
                <a:ea typeface="Verdana" panose="020B0604030504040204" pitchFamily="34" charset="0"/>
                <a:cs typeface="Verdana" panose="020B0604030504040204" pitchFamily="34" charset="0"/>
              </a:rPr>
              <a:t>.” (John 13:30)</a:t>
            </a:r>
          </a:p>
        </p:txBody>
      </p:sp>
      <p:grpSp>
        <p:nvGrpSpPr>
          <p:cNvPr id="9" name="Group 8"/>
          <p:cNvGrpSpPr/>
          <p:nvPr/>
        </p:nvGrpSpPr>
        <p:grpSpPr>
          <a:xfrm>
            <a:off x="10319" y="381000"/>
            <a:ext cx="10947400" cy="786384"/>
            <a:chOff x="10319" y="381000"/>
            <a:chExt cx="10947400" cy="786384"/>
          </a:xfrm>
        </p:grpSpPr>
        <p:sp>
          <p:nvSpPr>
            <p:cNvPr id="10" name="Rectangle 9"/>
            <p:cNvSpPr/>
            <p:nvPr/>
          </p:nvSpPr>
          <p:spPr>
            <a:xfrm>
              <a:off x="4633119"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6"/>
            <p:cNvSpPr txBox="1"/>
            <p:nvPr/>
          </p:nvSpPr>
          <p:spPr>
            <a:xfrm>
              <a:off x="10319"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3"/>
                <a:defRPr/>
              </a:pPr>
              <a:r>
                <a:rPr lang="en-US" sz="3200" b="1" dirty="0">
                  <a:solidFill>
                    <a:schemeClr val="bg1"/>
                  </a:solidFill>
                  <a:latin typeface="Open Sans"/>
                  <a:ea typeface="Verdana" panose="020B0604030504040204" pitchFamily="34" charset="0"/>
                  <a:cs typeface="Verdana" panose="020B0604030504040204" pitchFamily="34" charset="0"/>
                </a:rPr>
                <a:t>Third Battlefield – </a:t>
              </a:r>
              <a:r>
                <a:rPr lang="en-US" sz="3200" b="1" i="1" dirty="0">
                  <a:solidFill>
                    <a:schemeClr val="bg1"/>
                  </a:solidFill>
                  <a:latin typeface="Open Sans"/>
                  <a:ea typeface="Verdana" panose="020B0604030504040204" pitchFamily="34" charset="0"/>
                  <a:cs typeface="Verdana" panose="020B0604030504040204" pitchFamily="34" charset="0"/>
                </a:rPr>
                <a:t>at the Cross </a:t>
              </a:r>
              <a:r>
                <a:rPr lang="en-US" sz="3200" b="1" dirty="0">
                  <a:solidFill>
                    <a:schemeClr val="bg1"/>
                  </a:solidFill>
                  <a:latin typeface="Open Sans"/>
                  <a:ea typeface="Verdana" panose="020B0604030504040204" pitchFamily="34" charset="0"/>
                  <a:cs typeface="Verdana" panose="020B0604030504040204" pitchFamily="34" charset="0"/>
                </a:rPr>
                <a:t>(John 19:17-30)</a:t>
              </a:r>
            </a:p>
          </p:txBody>
        </p:sp>
      </p:grpSp>
    </p:spTree>
    <p:extLst>
      <p:ext uri="{BB962C8B-B14F-4D97-AF65-F5344CB8AC3E}">
        <p14:creationId xmlns:p14="http://schemas.microsoft.com/office/powerpoint/2010/main" val="269663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 gentle answer turns away wrath, but a harsh word stirs up anger.” (Prov. 15:1)</a:t>
            </a:r>
          </a:p>
        </p:txBody>
      </p:sp>
      <p:sp>
        <p:nvSpPr>
          <p:cNvPr id="7" name="TextBox 12"/>
          <p:cNvSpPr txBox="1"/>
          <p:nvPr/>
        </p:nvSpPr>
        <p:spPr>
          <a:xfrm>
            <a:off x="1207008" y="241935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the </a:t>
            </a:r>
            <a:r>
              <a:rPr lang="en-US" sz="2600" b="1" dirty="0">
                <a:latin typeface="Open Sans"/>
                <a:ea typeface="Verdana" panose="020B0604030504040204" pitchFamily="34" charset="0"/>
                <a:cs typeface="Verdana" panose="020B0604030504040204" pitchFamily="34" charset="0"/>
              </a:rPr>
              <a:t>word of God </a:t>
            </a:r>
            <a:r>
              <a:rPr lang="en-US" sz="2600" dirty="0">
                <a:latin typeface="Open Sans"/>
                <a:ea typeface="Verdana" panose="020B0604030504040204" pitchFamily="34" charset="0"/>
                <a:cs typeface="Verdana" panose="020B0604030504040204" pitchFamily="34" charset="0"/>
              </a:rPr>
              <a:t>is living and active and sharper than any </a:t>
            </a:r>
            <a:r>
              <a:rPr lang="en-US" sz="2600" b="1" dirty="0">
                <a:latin typeface="Open Sans"/>
                <a:ea typeface="Verdana" panose="020B0604030504040204" pitchFamily="34" charset="0"/>
                <a:cs typeface="Verdana" panose="020B0604030504040204" pitchFamily="34" charset="0"/>
              </a:rPr>
              <a:t>two-edged sword</a:t>
            </a:r>
            <a:r>
              <a:rPr lang="en-US" sz="2600" dirty="0">
                <a:latin typeface="Open Sans"/>
                <a:ea typeface="Verdana" panose="020B0604030504040204" pitchFamily="34" charset="0"/>
                <a:cs typeface="Verdana" panose="020B0604030504040204" pitchFamily="34" charset="0"/>
              </a:rPr>
              <a:t>.” (Heb. 4:12)</a:t>
            </a:r>
          </a:p>
        </p:txBody>
      </p:sp>
      <p:sp>
        <p:nvSpPr>
          <p:cNvPr id="6" name="TextBox 12"/>
          <p:cNvSpPr txBox="1"/>
          <p:nvPr/>
        </p:nvSpPr>
        <p:spPr>
          <a:xfrm>
            <a:off x="1207008" y="33909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“In His right hand [Jesus] held seven stars, and </a:t>
            </a:r>
            <a:r>
              <a:rPr lang="en-US" sz="2600" b="1" dirty="0">
                <a:latin typeface="Open Sans"/>
                <a:ea typeface="Verdana" panose="020B0604030504040204" pitchFamily="34" charset="0"/>
                <a:cs typeface="Verdana" panose="020B0604030504040204" pitchFamily="34" charset="0"/>
              </a:rPr>
              <a:t>out of His mouth came a sharp two-edged sword</a:t>
            </a:r>
            <a:r>
              <a:rPr lang="en-US" sz="2600" dirty="0">
                <a:latin typeface="Open Sans"/>
                <a:ea typeface="Verdana" panose="020B0604030504040204" pitchFamily="34" charset="0"/>
                <a:cs typeface="Verdana" panose="020B0604030504040204" pitchFamily="34" charset="0"/>
              </a:rPr>
              <a:t>.”(Rev. 1:19)</a:t>
            </a:r>
          </a:p>
        </p:txBody>
      </p:sp>
      <p:grpSp>
        <p:nvGrpSpPr>
          <p:cNvPr id="10" name="Group 9"/>
          <p:cNvGrpSpPr/>
          <p:nvPr/>
        </p:nvGrpSpPr>
        <p:grpSpPr>
          <a:xfrm>
            <a:off x="10319" y="381000"/>
            <a:ext cx="10947400" cy="786384"/>
            <a:chOff x="10319" y="381000"/>
            <a:chExt cx="10947400" cy="786384"/>
          </a:xfrm>
        </p:grpSpPr>
        <p:sp>
          <p:nvSpPr>
            <p:cNvPr id="11" name="Rectangle 10"/>
            <p:cNvSpPr/>
            <p:nvPr/>
          </p:nvSpPr>
          <p:spPr>
            <a:xfrm>
              <a:off x="4633119"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6"/>
            <p:cNvSpPr txBox="1"/>
            <p:nvPr/>
          </p:nvSpPr>
          <p:spPr>
            <a:xfrm>
              <a:off x="10319"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3"/>
                <a:defRPr/>
              </a:pPr>
              <a:r>
                <a:rPr lang="en-US" sz="3200" b="1" dirty="0">
                  <a:solidFill>
                    <a:schemeClr val="bg1"/>
                  </a:solidFill>
                  <a:latin typeface="Open Sans"/>
                  <a:ea typeface="Verdana" panose="020B0604030504040204" pitchFamily="34" charset="0"/>
                  <a:cs typeface="Verdana" panose="020B0604030504040204" pitchFamily="34" charset="0"/>
                </a:rPr>
                <a:t>Third Battlefield – </a:t>
              </a:r>
              <a:r>
                <a:rPr lang="en-US" sz="3200" b="1" i="1" dirty="0">
                  <a:solidFill>
                    <a:schemeClr val="bg1"/>
                  </a:solidFill>
                  <a:latin typeface="Open Sans"/>
                  <a:ea typeface="Verdana" panose="020B0604030504040204" pitchFamily="34" charset="0"/>
                  <a:cs typeface="Verdana" panose="020B0604030504040204" pitchFamily="34" charset="0"/>
                </a:rPr>
                <a:t>at the Cross </a:t>
              </a:r>
              <a:r>
                <a:rPr lang="en-US" sz="3200" b="1" dirty="0">
                  <a:solidFill>
                    <a:schemeClr val="bg1"/>
                  </a:solidFill>
                  <a:latin typeface="Open Sans"/>
                  <a:ea typeface="Verdana" panose="020B0604030504040204" pitchFamily="34" charset="0"/>
                  <a:cs typeface="Verdana" panose="020B0604030504040204" pitchFamily="34" charset="0"/>
                </a:rPr>
                <a:t>(John 19:17-30)</a:t>
              </a:r>
            </a:p>
          </p:txBody>
        </p:sp>
      </p:grpSp>
    </p:spTree>
    <p:extLst>
      <p:ext uri="{BB962C8B-B14F-4D97-AF65-F5344CB8AC3E}">
        <p14:creationId xmlns:p14="http://schemas.microsoft.com/office/powerpoint/2010/main" val="166062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the </a:t>
            </a:r>
            <a:r>
              <a:rPr lang="en-US" sz="2600" b="1" dirty="0">
                <a:latin typeface="Open Sans"/>
                <a:ea typeface="Verdana" panose="020B0604030504040204" pitchFamily="34" charset="0"/>
                <a:cs typeface="Verdana" panose="020B0604030504040204" pitchFamily="34" charset="0"/>
              </a:rPr>
              <a:t>rest were killed with the sword which came from the mouth</a:t>
            </a:r>
            <a:r>
              <a:rPr lang="en-US" sz="2600" dirty="0">
                <a:latin typeface="Open Sans"/>
                <a:ea typeface="Verdana" panose="020B0604030504040204" pitchFamily="34" charset="0"/>
                <a:cs typeface="Verdana" panose="020B0604030504040204" pitchFamily="34" charset="0"/>
              </a:rPr>
              <a:t> of Him who sat on the horse.” (Rev. 19:21)</a:t>
            </a:r>
          </a:p>
        </p:txBody>
      </p:sp>
      <p:sp>
        <p:nvSpPr>
          <p:cNvPr id="9" name="TextBox 12"/>
          <p:cNvSpPr txBox="1"/>
          <p:nvPr/>
        </p:nvSpPr>
        <p:spPr>
          <a:xfrm>
            <a:off x="1207008" y="2667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“They answered Him, ‘Jesus the Nazarene.’ He said to them, ‘I am.’ …</a:t>
            </a:r>
            <a:r>
              <a:rPr lang="en-US" sz="2600" baseline="30000" dirty="0">
                <a:latin typeface="Open Sans"/>
                <a:ea typeface="Verdana" panose="020B0604030504040204" pitchFamily="34" charset="0"/>
                <a:cs typeface="Verdana" panose="020B0604030504040204" pitchFamily="34" charset="0"/>
              </a:rPr>
              <a:t> </a:t>
            </a:r>
            <a:r>
              <a:rPr lang="en-US" sz="2600" dirty="0">
                <a:latin typeface="Open Sans"/>
                <a:ea typeface="Verdana" panose="020B0604030504040204" pitchFamily="34" charset="0"/>
                <a:cs typeface="Verdana" panose="020B0604030504040204" pitchFamily="34" charset="0"/>
              </a:rPr>
              <a:t>So when He said to them, ‘</a:t>
            </a:r>
            <a:r>
              <a:rPr lang="en-US" sz="2600" b="1" dirty="0">
                <a:latin typeface="Open Sans"/>
                <a:ea typeface="Verdana" panose="020B0604030504040204" pitchFamily="34" charset="0"/>
                <a:cs typeface="Verdana" panose="020B0604030504040204" pitchFamily="34" charset="0"/>
              </a:rPr>
              <a:t>I am</a:t>
            </a:r>
            <a:r>
              <a:rPr lang="en-US" sz="2600" dirty="0">
                <a:latin typeface="Open Sans"/>
                <a:ea typeface="Verdana" panose="020B0604030504040204" pitchFamily="34" charset="0"/>
                <a:cs typeface="Verdana" panose="020B0604030504040204" pitchFamily="34" charset="0"/>
              </a:rPr>
              <a:t>,’ they drew back and </a:t>
            </a:r>
            <a:r>
              <a:rPr lang="en-US" sz="2600" b="1" dirty="0">
                <a:latin typeface="Open Sans"/>
                <a:ea typeface="Verdana" panose="020B0604030504040204" pitchFamily="34" charset="0"/>
                <a:cs typeface="Verdana" panose="020B0604030504040204" pitchFamily="34" charset="0"/>
              </a:rPr>
              <a:t>fell to the ground</a:t>
            </a:r>
            <a:r>
              <a:rPr lang="en-US" sz="2600" dirty="0">
                <a:latin typeface="Open Sans"/>
                <a:ea typeface="Verdana" panose="020B0604030504040204" pitchFamily="34" charset="0"/>
                <a:cs typeface="Verdana" panose="020B0604030504040204" pitchFamily="34" charset="0"/>
              </a:rPr>
              <a:t>.” (John 18:5-6)</a:t>
            </a:r>
          </a:p>
        </p:txBody>
      </p:sp>
      <p:grpSp>
        <p:nvGrpSpPr>
          <p:cNvPr id="10" name="Group 9"/>
          <p:cNvGrpSpPr/>
          <p:nvPr/>
        </p:nvGrpSpPr>
        <p:grpSpPr>
          <a:xfrm>
            <a:off x="10319" y="381000"/>
            <a:ext cx="10947400" cy="786384"/>
            <a:chOff x="10319" y="381000"/>
            <a:chExt cx="10947400" cy="786384"/>
          </a:xfrm>
        </p:grpSpPr>
        <p:sp>
          <p:nvSpPr>
            <p:cNvPr id="11" name="Rectangle 10"/>
            <p:cNvSpPr/>
            <p:nvPr/>
          </p:nvSpPr>
          <p:spPr>
            <a:xfrm>
              <a:off x="4633119"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6"/>
            <p:cNvSpPr txBox="1"/>
            <p:nvPr/>
          </p:nvSpPr>
          <p:spPr>
            <a:xfrm>
              <a:off x="10319"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3"/>
                <a:defRPr/>
              </a:pPr>
              <a:r>
                <a:rPr lang="en-US" sz="3200" b="1" dirty="0">
                  <a:solidFill>
                    <a:schemeClr val="bg1"/>
                  </a:solidFill>
                  <a:latin typeface="Open Sans"/>
                  <a:ea typeface="Verdana" panose="020B0604030504040204" pitchFamily="34" charset="0"/>
                  <a:cs typeface="Verdana" panose="020B0604030504040204" pitchFamily="34" charset="0"/>
                </a:rPr>
                <a:t>Third Battlefield – </a:t>
              </a:r>
              <a:r>
                <a:rPr lang="en-US" sz="3200" b="1" i="1" dirty="0">
                  <a:solidFill>
                    <a:schemeClr val="bg1"/>
                  </a:solidFill>
                  <a:latin typeface="Open Sans"/>
                  <a:ea typeface="Verdana" panose="020B0604030504040204" pitchFamily="34" charset="0"/>
                  <a:cs typeface="Verdana" panose="020B0604030504040204" pitchFamily="34" charset="0"/>
                </a:rPr>
                <a:t>at the Cross </a:t>
              </a:r>
              <a:r>
                <a:rPr lang="en-US" sz="3200" b="1" dirty="0">
                  <a:solidFill>
                    <a:schemeClr val="bg1"/>
                  </a:solidFill>
                  <a:latin typeface="Open Sans"/>
                  <a:ea typeface="Verdana" panose="020B0604030504040204" pitchFamily="34" charset="0"/>
                  <a:cs typeface="Verdana" panose="020B0604030504040204" pitchFamily="34" charset="0"/>
                </a:rPr>
                <a:t>(John 19:17-30)</a:t>
              </a:r>
            </a:p>
          </p:txBody>
        </p:sp>
      </p:grpSp>
    </p:spTree>
    <p:extLst>
      <p:ext uri="{BB962C8B-B14F-4D97-AF65-F5344CB8AC3E}">
        <p14:creationId xmlns:p14="http://schemas.microsoft.com/office/powerpoint/2010/main" val="364107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“Pilate said to Him, ‘</a:t>
            </a:r>
            <a:r>
              <a:rPr lang="en-US" sz="2600" b="1" dirty="0">
                <a:latin typeface="Open Sans"/>
                <a:ea typeface="Verdana" panose="020B0604030504040204" pitchFamily="34" charset="0"/>
                <a:cs typeface="Verdana" panose="020B0604030504040204" pitchFamily="34" charset="0"/>
              </a:rPr>
              <a:t>What is truth</a:t>
            </a:r>
            <a:r>
              <a:rPr lang="en-US" sz="2600" dirty="0">
                <a:latin typeface="Open Sans"/>
                <a:ea typeface="Verdana" panose="020B0604030504040204" pitchFamily="34" charset="0"/>
                <a:cs typeface="Verdana" panose="020B0604030504040204" pitchFamily="34" charset="0"/>
              </a:rPr>
              <a:t>?’ And when he had said this, he went out again to the Jews and said to them, “I find no guilt in Him.” (John 18:38)</a:t>
            </a:r>
          </a:p>
        </p:txBody>
      </p:sp>
      <p:sp>
        <p:nvSpPr>
          <p:cNvPr id="7" name="TextBox 12"/>
          <p:cNvSpPr txBox="1"/>
          <p:nvPr/>
        </p:nvSpPr>
        <p:spPr>
          <a:xfrm>
            <a:off x="1207008" y="29174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Jesus was saying, “</a:t>
            </a:r>
            <a:r>
              <a:rPr lang="en-US" sz="2600" b="1" dirty="0">
                <a:latin typeface="Open Sans"/>
                <a:ea typeface="Verdana" panose="020B0604030504040204" pitchFamily="34" charset="0"/>
                <a:cs typeface="Verdana" panose="020B0604030504040204" pitchFamily="34" charset="0"/>
              </a:rPr>
              <a:t>Father, forgive them</a:t>
            </a:r>
            <a:r>
              <a:rPr lang="en-US" sz="2600" dirty="0">
                <a:latin typeface="Open Sans"/>
                <a:ea typeface="Verdana" panose="020B0604030504040204" pitchFamily="34" charset="0"/>
                <a:cs typeface="Verdana" panose="020B0604030504040204" pitchFamily="34" charset="0"/>
              </a:rPr>
              <a:t>; for they do not know what they are doing.” (Luke 23:34)</a:t>
            </a:r>
          </a:p>
        </p:txBody>
      </p:sp>
      <p:sp>
        <p:nvSpPr>
          <p:cNvPr id="6" name="TextBox 12"/>
          <p:cNvSpPr txBox="1"/>
          <p:nvPr/>
        </p:nvSpPr>
        <p:spPr>
          <a:xfrm>
            <a:off x="1207008" y="396513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he was saying, ‘</a:t>
            </a:r>
            <a:r>
              <a:rPr lang="en-US" sz="2600" b="1" dirty="0">
                <a:latin typeface="Open Sans"/>
                <a:ea typeface="Verdana" panose="020B0604030504040204" pitchFamily="34" charset="0"/>
                <a:cs typeface="Verdana" panose="020B0604030504040204" pitchFamily="34" charset="0"/>
              </a:rPr>
              <a:t>Jesus, remember me when You come in Your kingdom</a:t>
            </a:r>
            <a:r>
              <a:rPr lang="en-US" sz="2600" dirty="0">
                <a:latin typeface="Open Sans"/>
                <a:ea typeface="Verdana" panose="020B0604030504040204" pitchFamily="34" charset="0"/>
                <a:cs typeface="Verdana" panose="020B0604030504040204" pitchFamily="34" charset="0"/>
              </a:rPr>
              <a:t>!’ And He said to him, ‘Truly I say to you, today you shall be with Me in Paradise.’” (Luke 23:42-43)</a:t>
            </a:r>
          </a:p>
        </p:txBody>
      </p:sp>
      <p:grpSp>
        <p:nvGrpSpPr>
          <p:cNvPr id="8" name="Group 7"/>
          <p:cNvGrpSpPr/>
          <p:nvPr/>
        </p:nvGrpSpPr>
        <p:grpSpPr>
          <a:xfrm>
            <a:off x="10319" y="381000"/>
            <a:ext cx="10947400" cy="786384"/>
            <a:chOff x="10319" y="381000"/>
            <a:chExt cx="10947400" cy="786384"/>
          </a:xfrm>
        </p:grpSpPr>
        <p:sp>
          <p:nvSpPr>
            <p:cNvPr id="9" name="Rectangle 8"/>
            <p:cNvSpPr/>
            <p:nvPr/>
          </p:nvSpPr>
          <p:spPr>
            <a:xfrm>
              <a:off x="4633119"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10319"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3"/>
                <a:defRPr/>
              </a:pPr>
              <a:r>
                <a:rPr lang="en-US" sz="3200" b="1" dirty="0">
                  <a:solidFill>
                    <a:schemeClr val="bg1"/>
                  </a:solidFill>
                  <a:latin typeface="Open Sans"/>
                  <a:ea typeface="Verdana" panose="020B0604030504040204" pitchFamily="34" charset="0"/>
                  <a:cs typeface="Verdana" panose="020B0604030504040204" pitchFamily="34" charset="0"/>
                </a:rPr>
                <a:t>Third Battlefield – </a:t>
              </a:r>
              <a:r>
                <a:rPr lang="en-US" sz="3200" b="1" i="1" dirty="0">
                  <a:solidFill>
                    <a:schemeClr val="bg1"/>
                  </a:solidFill>
                  <a:latin typeface="Open Sans"/>
                  <a:ea typeface="Verdana" panose="020B0604030504040204" pitchFamily="34" charset="0"/>
                  <a:cs typeface="Verdana" panose="020B0604030504040204" pitchFamily="34" charset="0"/>
                </a:rPr>
                <a:t>at the Cross </a:t>
              </a:r>
              <a:r>
                <a:rPr lang="en-US" sz="3200" b="1" dirty="0">
                  <a:solidFill>
                    <a:schemeClr val="bg1"/>
                  </a:solidFill>
                  <a:latin typeface="Open Sans"/>
                  <a:ea typeface="Verdana" panose="020B0604030504040204" pitchFamily="34" charset="0"/>
                  <a:cs typeface="Verdana" panose="020B0604030504040204" pitchFamily="34" charset="0"/>
                </a:rPr>
                <a:t>(John 19:17-30)</a:t>
              </a:r>
            </a:p>
          </p:txBody>
        </p:sp>
      </p:grpSp>
    </p:spTree>
    <p:extLst>
      <p:ext uri="{BB962C8B-B14F-4D97-AF65-F5344CB8AC3E}">
        <p14:creationId xmlns:p14="http://schemas.microsoft.com/office/powerpoint/2010/main" val="128233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He saved others; He cannot save Himself</a:t>
            </a:r>
            <a:r>
              <a:rPr lang="en-US" sz="2600" dirty="0">
                <a:latin typeface="Open Sans"/>
                <a:ea typeface="Verdana" panose="020B0604030504040204" pitchFamily="34" charset="0"/>
                <a:cs typeface="Verdana" panose="020B0604030504040204" pitchFamily="34" charset="0"/>
              </a:rPr>
              <a:t>. He is the King of Israel; let Him now come down from the cross, and we will believe in Him.” (Matt. 27:42)</a:t>
            </a:r>
          </a:p>
        </p:txBody>
      </p:sp>
      <p:sp>
        <p:nvSpPr>
          <p:cNvPr id="7" name="TextBox 12"/>
          <p:cNvSpPr txBox="1"/>
          <p:nvPr/>
        </p:nvSpPr>
        <p:spPr>
          <a:xfrm>
            <a:off x="1207008" y="29174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My thoughts are not your thoughts, nor are your ways My ways,” declares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(Isaiah 55:8)</a:t>
            </a:r>
          </a:p>
        </p:txBody>
      </p:sp>
      <p:grpSp>
        <p:nvGrpSpPr>
          <p:cNvPr id="6" name="Group 5"/>
          <p:cNvGrpSpPr/>
          <p:nvPr/>
        </p:nvGrpSpPr>
        <p:grpSpPr>
          <a:xfrm>
            <a:off x="10319" y="381000"/>
            <a:ext cx="10947400" cy="786384"/>
            <a:chOff x="10319" y="381000"/>
            <a:chExt cx="10947400" cy="786384"/>
          </a:xfrm>
        </p:grpSpPr>
        <p:sp>
          <p:nvSpPr>
            <p:cNvPr id="8" name="Rectangle 7"/>
            <p:cNvSpPr/>
            <p:nvPr/>
          </p:nvSpPr>
          <p:spPr>
            <a:xfrm>
              <a:off x="4633119"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10319"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3"/>
                <a:defRPr/>
              </a:pPr>
              <a:r>
                <a:rPr lang="en-US" sz="3200" b="1" dirty="0">
                  <a:solidFill>
                    <a:schemeClr val="bg1"/>
                  </a:solidFill>
                  <a:latin typeface="Open Sans"/>
                  <a:ea typeface="Verdana" panose="020B0604030504040204" pitchFamily="34" charset="0"/>
                  <a:cs typeface="Verdana" panose="020B0604030504040204" pitchFamily="34" charset="0"/>
                </a:rPr>
                <a:t>Third Battlefield – </a:t>
              </a:r>
              <a:r>
                <a:rPr lang="en-US" sz="3200" b="1" i="1" dirty="0">
                  <a:solidFill>
                    <a:schemeClr val="bg1"/>
                  </a:solidFill>
                  <a:latin typeface="Open Sans"/>
                  <a:ea typeface="Verdana" panose="020B0604030504040204" pitchFamily="34" charset="0"/>
                  <a:cs typeface="Verdana" panose="020B0604030504040204" pitchFamily="34" charset="0"/>
                </a:rPr>
                <a:t>at the Cross </a:t>
              </a:r>
              <a:r>
                <a:rPr lang="en-US" sz="3200" b="1" dirty="0">
                  <a:solidFill>
                    <a:schemeClr val="bg1"/>
                  </a:solidFill>
                  <a:latin typeface="Open Sans"/>
                  <a:ea typeface="Verdana" panose="020B0604030504040204" pitchFamily="34" charset="0"/>
                  <a:cs typeface="Verdana" panose="020B0604030504040204" pitchFamily="34" charset="0"/>
                </a:rPr>
                <a:t>(John 19:17-30)</a:t>
              </a:r>
            </a:p>
          </p:txBody>
        </p:sp>
      </p:grpSp>
    </p:spTree>
    <p:extLst>
      <p:ext uri="{BB962C8B-B14F-4D97-AF65-F5344CB8AC3E}">
        <p14:creationId xmlns:p14="http://schemas.microsoft.com/office/powerpoint/2010/main" val="65200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“[Jesus], although He existed in the form of God, did not regard equality with God </a:t>
            </a:r>
            <a:r>
              <a:rPr lang="en-US" sz="2600" b="1" dirty="0">
                <a:latin typeface="Open Sans"/>
                <a:ea typeface="Verdana" panose="020B0604030504040204" pitchFamily="34" charset="0"/>
                <a:cs typeface="Verdana" panose="020B0604030504040204" pitchFamily="34" charset="0"/>
              </a:rPr>
              <a:t>a thing to be grasped</a:t>
            </a:r>
            <a:r>
              <a:rPr lang="en-US" sz="2600" dirty="0">
                <a:latin typeface="Open Sans"/>
                <a:ea typeface="Verdana" panose="020B0604030504040204" pitchFamily="34" charset="0"/>
                <a:cs typeface="Verdana" panose="020B0604030504040204" pitchFamily="34" charset="0"/>
              </a:rPr>
              <a:t>…” (Phil. 2:6)</a:t>
            </a:r>
          </a:p>
        </p:txBody>
      </p:sp>
      <p:sp>
        <p:nvSpPr>
          <p:cNvPr id="7" name="TextBox 12"/>
          <p:cNvSpPr txBox="1"/>
          <p:nvPr/>
        </p:nvSpPr>
        <p:spPr>
          <a:xfrm>
            <a:off x="1207008" y="26670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“He was oppressed and He was afflicted, yet </a:t>
            </a:r>
            <a:r>
              <a:rPr lang="en-US" sz="2600" b="1" dirty="0">
                <a:latin typeface="Open Sans"/>
                <a:ea typeface="Verdana" panose="020B0604030504040204" pitchFamily="34" charset="0"/>
                <a:cs typeface="Verdana" panose="020B0604030504040204" pitchFamily="34" charset="0"/>
              </a:rPr>
              <a:t>He did not open His mouth</a:t>
            </a:r>
            <a:r>
              <a:rPr lang="en-US" sz="2600" dirty="0">
                <a:latin typeface="Open Sans"/>
                <a:ea typeface="Verdana" panose="020B0604030504040204" pitchFamily="34" charset="0"/>
                <a:cs typeface="Verdana" panose="020B0604030504040204" pitchFamily="34" charset="0"/>
              </a:rPr>
              <a:t>; Like a lamb that is led to slaughter, and like a sheep that is </a:t>
            </a:r>
            <a:r>
              <a:rPr lang="en-US" sz="2600" b="1" dirty="0">
                <a:latin typeface="Open Sans"/>
                <a:ea typeface="Verdana" panose="020B0604030504040204" pitchFamily="34" charset="0"/>
                <a:cs typeface="Verdana" panose="020B0604030504040204" pitchFamily="34" charset="0"/>
              </a:rPr>
              <a:t>silent before its shearers</a:t>
            </a:r>
            <a:r>
              <a:rPr lang="en-US" sz="2600" dirty="0">
                <a:latin typeface="Open Sans"/>
                <a:ea typeface="Verdana" panose="020B0604030504040204" pitchFamily="34" charset="0"/>
                <a:cs typeface="Verdana" panose="020B0604030504040204" pitchFamily="34" charset="0"/>
              </a:rPr>
              <a:t>, so He did not open His mouth.” (Isaiah 53:7)</a:t>
            </a:r>
          </a:p>
        </p:txBody>
      </p:sp>
      <p:sp>
        <p:nvSpPr>
          <p:cNvPr id="6" name="TextBox 12"/>
          <p:cNvSpPr txBox="1"/>
          <p:nvPr/>
        </p:nvSpPr>
        <p:spPr>
          <a:xfrm>
            <a:off x="1207008" y="4422337"/>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Jesus, crying out with a loud voice, said, “</a:t>
            </a:r>
            <a:r>
              <a:rPr lang="en-US" sz="2600" b="1" dirty="0">
                <a:latin typeface="Open Sans"/>
                <a:ea typeface="Verdana" panose="020B0604030504040204" pitchFamily="34" charset="0"/>
                <a:cs typeface="Verdana" panose="020B0604030504040204" pitchFamily="34" charset="0"/>
              </a:rPr>
              <a:t>Father, into your hands I commit my spirit</a:t>
            </a:r>
            <a:r>
              <a:rPr lang="en-US" sz="2600" dirty="0">
                <a:latin typeface="Open Sans"/>
                <a:ea typeface="Verdana" panose="020B0604030504040204" pitchFamily="34" charset="0"/>
                <a:cs typeface="Verdana" panose="020B0604030504040204" pitchFamily="34" charset="0"/>
              </a:rPr>
              <a:t>.” Having said this, He breathed His last.”    (Luke 23:46)</a:t>
            </a:r>
          </a:p>
        </p:txBody>
      </p:sp>
      <p:grpSp>
        <p:nvGrpSpPr>
          <p:cNvPr id="8" name="Group 7"/>
          <p:cNvGrpSpPr/>
          <p:nvPr/>
        </p:nvGrpSpPr>
        <p:grpSpPr>
          <a:xfrm>
            <a:off x="10319" y="381000"/>
            <a:ext cx="10947400" cy="786384"/>
            <a:chOff x="10319" y="381000"/>
            <a:chExt cx="10947400" cy="786384"/>
          </a:xfrm>
        </p:grpSpPr>
        <p:sp>
          <p:nvSpPr>
            <p:cNvPr id="9" name="Rectangle 8"/>
            <p:cNvSpPr/>
            <p:nvPr/>
          </p:nvSpPr>
          <p:spPr>
            <a:xfrm>
              <a:off x="4633119"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10319"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3"/>
                <a:defRPr/>
              </a:pPr>
              <a:r>
                <a:rPr lang="en-US" sz="3200" b="1" dirty="0">
                  <a:solidFill>
                    <a:schemeClr val="bg1"/>
                  </a:solidFill>
                  <a:latin typeface="Open Sans"/>
                  <a:ea typeface="Verdana" panose="020B0604030504040204" pitchFamily="34" charset="0"/>
                  <a:cs typeface="Verdana" panose="020B0604030504040204" pitchFamily="34" charset="0"/>
                </a:rPr>
                <a:t>Third Battlefield – </a:t>
              </a:r>
              <a:r>
                <a:rPr lang="en-US" sz="3200" b="1" i="1" dirty="0">
                  <a:solidFill>
                    <a:schemeClr val="bg1"/>
                  </a:solidFill>
                  <a:latin typeface="Open Sans"/>
                  <a:ea typeface="Verdana" panose="020B0604030504040204" pitchFamily="34" charset="0"/>
                  <a:cs typeface="Verdana" panose="020B0604030504040204" pitchFamily="34" charset="0"/>
                </a:rPr>
                <a:t>at the Cross </a:t>
              </a:r>
              <a:r>
                <a:rPr lang="en-US" sz="3200" b="1" dirty="0">
                  <a:solidFill>
                    <a:schemeClr val="bg1"/>
                  </a:solidFill>
                  <a:latin typeface="Open Sans"/>
                  <a:ea typeface="Verdana" panose="020B0604030504040204" pitchFamily="34" charset="0"/>
                  <a:cs typeface="Verdana" panose="020B0604030504040204" pitchFamily="34" charset="0"/>
                </a:rPr>
                <a:t>(John 19:17-30)</a:t>
              </a:r>
            </a:p>
          </p:txBody>
        </p:sp>
      </p:grpSp>
    </p:spTree>
    <p:extLst>
      <p:ext uri="{BB962C8B-B14F-4D97-AF65-F5344CB8AC3E}">
        <p14:creationId xmlns:p14="http://schemas.microsoft.com/office/powerpoint/2010/main" val="341545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r>
              <a:rPr lang="en-US" sz="2600" dirty="0">
                <a:latin typeface="Open Sans"/>
                <a:ea typeface="Verdana" panose="020B0604030504040204" pitchFamily="34" charset="0"/>
                <a:cs typeface="Verdana" panose="020B0604030504040204" pitchFamily="34" charset="0"/>
              </a:rPr>
              <a:t>“For whoever wishes to save his life will lose it; but whoever </a:t>
            </a:r>
            <a:r>
              <a:rPr lang="en-US" sz="2600" b="1" dirty="0">
                <a:latin typeface="Open Sans"/>
                <a:ea typeface="Verdana" panose="020B0604030504040204" pitchFamily="34" charset="0"/>
                <a:cs typeface="Verdana" panose="020B0604030504040204" pitchFamily="34" charset="0"/>
              </a:rPr>
              <a:t>loses his life for My sake will find it</a:t>
            </a:r>
            <a:r>
              <a:rPr lang="en-US" sz="2600" dirty="0">
                <a:latin typeface="Open Sans"/>
                <a:ea typeface="Verdana" panose="020B0604030504040204" pitchFamily="34" charset="0"/>
                <a:cs typeface="Verdana" panose="020B0604030504040204" pitchFamily="34" charset="0"/>
              </a:rPr>
              <a:t>.” (Matt. 16:25)</a:t>
            </a:r>
          </a:p>
        </p:txBody>
      </p:sp>
      <p:sp>
        <p:nvSpPr>
          <p:cNvPr id="7" name="TextBox 12"/>
          <p:cNvSpPr txBox="1"/>
          <p:nvPr/>
        </p:nvSpPr>
        <p:spPr>
          <a:xfrm>
            <a:off x="1207008" y="2750403"/>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this reason also, </a:t>
            </a:r>
            <a:r>
              <a:rPr lang="en-US" sz="2600" b="1" dirty="0">
                <a:latin typeface="Open Sans"/>
                <a:ea typeface="Verdana" panose="020B0604030504040204" pitchFamily="34" charset="0"/>
                <a:cs typeface="Verdana" panose="020B0604030504040204" pitchFamily="34" charset="0"/>
              </a:rPr>
              <a:t>God highly exalted Him</a:t>
            </a:r>
            <a:r>
              <a:rPr lang="en-US" sz="2600" dirty="0">
                <a:latin typeface="Open Sans"/>
                <a:ea typeface="Verdana" panose="020B0604030504040204" pitchFamily="34" charset="0"/>
                <a:cs typeface="Verdana" panose="020B0604030504040204" pitchFamily="34" charset="0"/>
              </a:rPr>
              <a:t>, and bestowed on Him the name which is above every name, so that at the name of Jesus every knee will bow</a:t>
            </a:r>
            <a:r>
              <a:rPr lang="en-US" sz="2600" cap="small" dirty="0">
                <a:latin typeface="Open Sans"/>
                <a:ea typeface="Verdana" panose="020B0604030504040204" pitchFamily="34" charset="0"/>
                <a:cs typeface="Verdana" panose="020B0604030504040204" pitchFamily="34" charset="0"/>
              </a:rPr>
              <a:t>,</a:t>
            </a:r>
            <a:r>
              <a:rPr lang="en-US" sz="2600" dirty="0">
                <a:latin typeface="Open Sans"/>
                <a:ea typeface="Verdana" panose="020B0604030504040204" pitchFamily="34" charset="0"/>
                <a:cs typeface="Verdana" panose="020B0604030504040204" pitchFamily="34" charset="0"/>
              </a:rPr>
              <a:t> of those who are in heaven and on earth and under the earth, </a:t>
            </a:r>
            <a:r>
              <a:rPr lang="en-US" sz="2600" baseline="30000" dirty="0">
                <a:latin typeface="Open Sans"/>
                <a:ea typeface="Verdana" panose="020B0604030504040204" pitchFamily="34" charset="0"/>
                <a:cs typeface="Verdana" panose="020B0604030504040204" pitchFamily="34" charset="0"/>
              </a:rPr>
              <a:t> </a:t>
            </a:r>
            <a:r>
              <a:rPr lang="en-US" sz="2600" dirty="0">
                <a:latin typeface="Open Sans"/>
                <a:ea typeface="Verdana" panose="020B0604030504040204" pitchFamily="34" charset="0"/>
                <a:cs typeface="Verdana" panose="020B0604030504040204" pitchFamily="34" charset="0"/>
              </a:rPr>
              <a:t>and that every tongue will confess that Jesus Christ is Lord, to the glory of God the Father.” (Phil. 2:9-11)</a:t>
            </a:r>
          </a:p>
        </p:txBody>
      </p:sp>
      <p:sp>
        <p:nvSpPr>
          <p:cNvPr id="6" name="TextBox 12"/>
          <p:cNvSpPr txBox="1"/>
          <p:nvPr/>
        </p:nvSpPr>
        <p:spPr>
          <a:xfrm>
            <a:off x="1207008" y="5161001"/>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next day he saw Jesus coming to him and said, ‘Behold, the Lamb of God who </a:t>
            </a:r>
            <a:r>
              <a:rPr lang="en-US" sz="2600" b="1" dirty="0">
                <a:latin typeface="Open Sans"/>
                <a:ea typeface="Verdana" panose="020B0604030504040204" pitchFamily="34" charset="0"/>
                <a:cs typeface="Verdana" panose="020B0604030504040204" pitchFamily="34" charset="0"/>
              </a:rPr>
              <a:t>takes away the sin of the world</a:t>
            </a:r>
            <a:r>
              <a:rPr lang="en-US" sz="2600" dirty="0">
                <a:latin typeface="Open Sans"/>
                <a:ea typeface="Verdana" panose="020B0604030504040204" pitchFamily="34" charset="0"/>
                <a:cs typeface="Verdana" panose="020B0604030504040204" pitchFamily="34" charset="0"/>
              </a:rPr>
              <a:t>!’” (John 1:29)</a:t>
            </a:r>
          </a:p>
        </p:txBody>
      </p:sp>
      <p:grpSp>
        <p:nvGrpSpPr>
          <p:cNvPr id="11" name="Group 10"/>
          <p:cNvGrpSpPr/>
          <p:nvPr/>
        </p:nvGrpSpPr>
        <p:grpSpPr>
          <a:xfrm>
            <a:off x="10319" y="381000"/>
            <a:ext cx="10947400" cy="786384"/>
            <a:chOff x="10319" y="381000"/>
            <a:chExt cx="10947400" cy="786384"/>
          </a:xfrm>
        </p:grpSpPr>
        <p:sp>
          <p:nvSpPr>
            <p:cNvPr id="12" name="Rectangle 11"/>
            <p:cNvSpPr/>
            <p:nvPr/>
          </p:nvSpPr>
          <p:spPr>
            <a:xfrm>
              <a:off x="4633119"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6"/>
            <p:cNvSpPr txBox="1"/>
            <p:nvPr/>
          </p:nvSpPr>
          <p:spPr>
            <a:xfrm>
              <a:off x="10319"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3"/>
                <a:defRPr/>
              </a:pPr>
              <a:r>
                <a:rPr lang="en-US" sz="3200" b="1" dirty="0">
                  <a:solidFill>
                    <a:schemeClr val="bg1"/>
                  </a:solidFill>
                  <a:latin typeface="Open Sans"/>
                  <a:ea typeface="Verdana" panose="020B0604030504040204" pitchFamily="34" charset="0"/>
                  <a:cs typeface="Verdana" panose="020B0604030504040204" pitchFamily="34" charset="0"/>
                </a:rPr>
                <a:t>Third Battlefield – </a:t>
              </a:r>
              <a:r>
                <a:rPr lang="en-US" sz="3200" b="1" i="1" dirty="0">
                  <a:solidFill>
                    <a:schemeClr val="bg1"/>
                  </a:solidFill>
                  <a:latin typeface="Open Sans"/>
                  <a:ea typeface="Verdana" panose="020B0604030504040204" pitchFamily="34" charset="0"/>
                  <a:cs typeface="Verdana" panose="020B0604030504040204" pitchFamily="34" charset="0"/>
                </a:rPr>
                <a:t>at the Cross </a:t>
              </a:r>
              <a:r>
                <a:rPr lang="en-US" sz="3200" b="1" dirty="0">
                  <a:solidFill>
                    <a:schemeClr val="bg1"/>
                  </a:solidFill>
                  <a:latin typeface="Open Sans"/>
                  <a:ea typeface="Verdana" panose="020B0604030504040204" pitchFamily="34" charset="0"/>
                  <a:cs typeface="Verdana" panose="020B0604030504040204" pitchFamily="34" charset="0"/>
                </a:rPr>
                <a:t>(John 19:17-30)</a:t>
              </a:r>
            </a:p>
          </p:txBody>
        </p:sp>
      </p:grpSp>
    </p:spTree>
    <p:extLst>
      <p:ext uri="{BB962C8B-B14F-4D97-AF65-F5344CB8AC3E}">
        <p14:creationId xmlns:p14="http://schemas.microsoft.com/office/powerpoint/2010/main" val="427327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 go to prepare a place for you. If I go and prepare a place for you, </a:t>
            </a:r>
            <a:r>
              <a:rPr lang="en-US" sz="2600" b="1" dirty="0">
                <a:latin typeface="Open Sans"/>
                <a:ea typeface="Verdana" panose="020B0604030504040204" pitchFamily="34" charset="0"/>
                <a:cs typeface="Verdana" panose="020B0604030504040204" pitchFamily="34" charset="0"/>
              </a:rPr>
              <a:t>I will come again and receive you to Myself</a:t>
            </a:r>
            <a:r>
              <a:rPr lang="en-US" sz="2600" dirty="0">
                <a:latin typeface="Open Sans"/>
                <a:ea typeface="Verdana" panose="020B0604030504040204" pitchFamily="34" charset="0"/>
                <a:cs typeface="Verdana" panose="020B0604030504040204" pitchFamily="34" charset="0"/>
              </a:rPr>
              <a:t>, that where I am, there you may be also.” (John 14:2-3)</a:t>
            </a:r>
          </a:p>
        </p:txBody>
      </p:sp>
      <p:sp>
        <p:nvSpPr>
          <p:cNvPr id="6" name="Rectangle 5"/>
          <p:cNvSpPr/>
          <p:nvPr/>
        </p:nvSpPr>
        <p:spPr>
          <a:xfrm>
            <a:off x="4635793"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993"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Fourth Battlefield – </a:t>
            </a:r>
            <a:r>
              <a:rPr lang="en-US" sz="3200" b="1" i="1" dirty="0">
                <a:solidFill>
                  <a:schemeClr val="bg1"/>
                </a:solidFill>
                <a:latin typeface="Open Sans"/>
                <a:ea typeface="Verdana" panose="020B0604030504040204" pitchFamily="34" charset="0"/>
                <a:cs typeface="Verdana" panose="020B0604030504040204" pitchFamily="34" charset="0"/>
              </a:rPr>
              <a:t>at the end </a:t>
            </a:r>
            <a:r>
              <a:rPr lang="en-US" sz="3200" b="1" dirty="0">
                <a:solidFill>
                  <a:schemeClr val="bg1"/>
                </a:solidFill>
                <a:latin typeface="Open Sans"/>
                <a:ea typeface="Verdana" panose="020B0604030504040204" pitchFamily="34" charset="0"/>
                <a:cs typeface="Verdana" panose="020B0604030504040204" pitchFamily="34" charset="0"/>
              </a:rPr>
              <a:t>(Rev. 20:1-3)</a:t>
            </a:r>
          </a:p>
        </p:txBody>
      </p:sp>
    </p:spTree>
    <p:extLst>
      <p:ext uri="{BB962C8B-B14F-4D97-AF65-F5344CB8AC3E}">
        <p14:creationId xmlns:p14="http://schemas.microsoft.com/office/powerpoint/2010/main" val="111179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7048"/>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the dragon stood on the sand of the seashore. Then I saw </a:t>
            </a:r>
            <a:r>
              <a:rPr lang="en-US" sz="2600" b="1" dirty="0">
                <a:latin typeface="Open Sans"/>
                <a:ea typeface="Verdana" panose="020B0604030504040204" pitchFamily="34" charset="0"/>
                <a:cs typeface="Verdana" panose="020B0604030504040204" pitchFamily="34" charset="0"/>
              </a:rPr>
              <a:t>a beast coming up out of the sea</a:t>
            </a:r>
            <a:r>
              <a:rPr lang="en-US" sz="2600" dirty="0">
                <a:latin typeface="Open Sans"/>
                <a:ea typeface="Verdana" panose="020B0604030504040204" pitchFamily="34" charset="0"/>
                <a:cs typeface="Verdana" panose="020B0604030504040204" pitchFamily="34" charset="0"/>
              </a:rPr>
              <a:t>, … Then I saw </a:t>
            </a:r>
            <a:r>
              <a:rPr lang="en-US" sz="2600" b="1" dirty="0">
                <a:latin typeface="Open Sans"/>
                <a:ea typeface="Verdana" panose="020B0604030504040204" pitchFamily="34" charset="0"/>
                <a:cs typeface="Verdana" panose="020B0604030504040204" pitchFamily="34" charset="0"/>
              </a:rPr>
              <a:t>another beast coming up out of the earth</a:t>
            </a:r>
            <a:r>
              <a:rPr lang="en-US" sz="2600" dirty="0">
                <a:latin typeface="Open Sans"/>
                <a:ea typeface="Verdana" panose="020B0604030504040204" pitchFamily="34" charset="0"/>
                <a:cs typeface="Verdana" panose="020B0604030504040204" pitchFamily="34" charset="0"/>
              </a:rPr>
              <a:t>; and he had two horns like a lamb and he spoke as a dragon.” (Rev. 13:1, 11)</a:t>
            </a:r>
          </a:p>
        </p:txBody>
      </p:sp>
      <p:sp>
        <p:nvSpPr>
          <p:cNvPr id="7" name="TextBox 12"/>
          <p:cNvSpPr txBox="1"/>
          <p:nvPr/>
        </p:nvSpPr>
        <p:spPr>
          <a:xfrm>
            <a:off x="1207008" y="3386792"/>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“Authority was given to them over </a:t>
            </a:r>
            <a:r>
              <a:rPr lang="en-US" sz="2600" b="1" dirty="0">
                <a:latin typeface="Open Sans"/>
                <a:ea typeface="Verdana" panose="020B0604030504040204" pitchFamily="34" charset="0"/>
                <a:cs typeface="Verdana" panose="020B0604030504040204" pitchFamily="34" charset="0"/>
              </a:rPr>
              <a:t>a fourth of the earth, to kill</a:t>
            </a:r>
            <a:r>
              <a:rPr lang="en-US" sz="2600" dirty="0">
                <a:latin typeface="Open Sans"/>
                <a:ea typeface="Verdana" panose="020B0604030504040204" pitchFamily="34" charset="0"/>
                <a:cs typeface="Verdana" panose="020B0604030504040204" pitchFamily="34" charset="0"/>
              </a:rPr>
              <a:t> with sword and with famine and with pestilence and by the wild beasts of the earth. … A </a:t>
            </a:r>
            <a:r>
              <a:rPr lang="en-US" sz="2600" b="1" dirty="0">
                <a:latin typeface="Open Sans"/>
                <a:ea typeface="Verdana" panose="020B0604030504040204" pitchFamily="34" charset="0"/>
                <a:cs typeface="Verdana" panose="020B0604030504040204" pitchFamily="34" charset="0"/>
              </a:rPr>
              <a:t>third of mankind was killed by these three plagues</a:t>
            </a:r>
            <a:r>
              <a:rPr lang="en-US" sz="2600" dirty="0">
                <a:latin typeface="Open Sans"/>
                <a:ea typeface="Verdana" panose="020B0604030504040204" pitchFamily="34" charset="0"/>
                <a:cs typeface="Verdana" panose="020B0604030504040204" pitchFamily="34" charset="0"/>
              </a:rPr>
              <a:t>, by the fire and the smoke and the brimstone which proceeded out of their mouths.” (Rev. 6:8; 9:18)</a:t>
            </a:r>
          </a:p>
        </p:txBody>
      </p:sp>
      <p:grpSp>
        <p:nvGrpSpPr>
          <p:cNvPr id="6" name="Group 5"/>
          <p:cNvGrpSpPr/>
          <p:nvPr/>
        </p:nvGrpSpPr>
        <p:grpSpPr>
          <a:xfrm>
            <a:off x="12993" y="381000"/>
            <a:ext cx="10947400" cy="786384"/>
            <a:chOff x="12993" y="381000"/>
            <a:chExt cx="10947400" cy="786384"/>
          </a:xfrm>
        </p:grpSpPr>
        <p:sp>
          <p:nvSpPr>
            <p:cNvPr id="8" name="Rectangle 7"/>
            <p:cNvSpPr/>
            <p:nvPr/>
          </p:nvSpPr>
          <p:spPr>
            <a:xfrm>
              <a:off x="4635793"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993"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Fourth Battlefield – </a:t>
              </a:r>
              <a:r>
                <a:rPr lang="en-US" sz="3200" b="1" i="1" dirty="0">
                  <a:solidFill>
                    <a:schemeClr val="bg1"/>
                  </a:solidFill>
                  <a:latin typeface="Open Sans"/>
                  <a:ea typeface="Verdana" panose="020B0604030504040204" pitchFamily="34" charset="0"/>
                  <a:cs typeface="Verdana" panose="020B0604030504040204" pitchFamily="34" charset="0"/>
                </a:rPr>
                <a:t>at the end </a:t>
              </a:r>
              <a:r>
                <a:rPr lang="en-US" sz="3200" b="1" dirty="0">
                  <a:solidFill>
                    <a:schemeClr val="bg1"/>
                  </a:solidFill>
                  <a:latin typeface="Open Sans"/>
                  <a:ea typeface="Verdana" panose="020B0604030504040204" pitchFamily="34" charset="0"/>
                  <a:cs typeface="Verdana" panose="020B0604030504040204" pitchFamily="34" charset="0"/>
                </a:rPr>
                <a:t>(Rev. 20:1-3)</a:t>
              </a:r>
            </a:p>
          </p:txBody>
        </p:sp>
      </p:grpSp>
    </p:spTree>
    <p:extLst>
      <p:ext uri="{BB962C8B-B14F-4D97-AF65-F5344CB8AC3E}">
        <p14:creationId xmlns:p14="http://schemas.microsoft.com/office/powerpoint/2010/main" val="105709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“On what were its bases sunk? Or who laid its cornerstone, when the morning stars sang together, and </a:t>
            </a:r>
            <a:r>
              <a:rPr lang="en-US" sz="2600" b="1" dirty="0">
                <a:latin typeface="Open Sans"/>
                <a:ea typeface="Verdana" panose="020B0604030504040204" pitchFamily="34" charset="0"/>
                <a:cs typeface="Verdana" panose="020B0604030504040204" pitchFamily="34" charset="0"/>
              </a:rPr>
              <a:t>all the sons of God shouted for joy</a:t>
            </a:r>
            <a:r>
              <a:rPr lang="en-US" sz="2600" dirty="0">
                <a:latin typeface="Open Sans"/>
                <a:ea typeface="Verdana" panose="020B0604030504040204" pitchFamily="34" charset="0"/>
                <a:cs typeface="Verdana" panose="020B0604030504040204" pitchFamily="34" charset="0"/>
              </a:rPr>
              <a:t>?”	(Job 38:6-7)</a:t>
            </a:r>
          </a:p>
        </p:txBody>
      </p:sp>
      <p:sp>
        <p:nvSpPr>
          <p:cNvPr id="4" name="Rectangle 3"/>
          <p:cNvSpPr/>
          <p:nvPr/>
        </p:nvSpPr>
        <p:spPr>
          <a:xfrm>
            <a:off x="4633119" y="381000"/>
            <a:ext cx="5181599"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6"/>
          <p:cNvSpPr txBox="1"/>
          <p:nvPr/>
        </p:nvSpPr>
        <p:spPr>
          <a:xfrm>
            <a:off x="10319" y="482025"/>
            <a:ext cx="10033000" cy="584775"/>
          </a:xfrm>
          <a:prstGeom prst="rect">
            <a:avLst/>
          </a:prstGeom>
          <a:noFill/>
          <a:ln>
            <a:noFill/>
          </a:ln>
          <a:effectLst>
            <a:softEdge rad="63500"/>
          </a:effectLst>
        </p:spPr>
        <p:txBody>
          <a:bodyPr wrap="square">
            <a:spAutoFit/>
          </a:bodyPr>
          <a:lstStyle/>
          <a:p>
            <a:pPr marL="342900" indent="-342900">
              <a:buAutoNum type="arabicPeriod"/>
              <a:defRPr/>
            </a:pPr>
            <a:r>
              <a:rPr lang="en-US" sz="3200" b="1" dirty="0">
                <a:solidFill>
                  <a:schemeClr val="bg1"/>
                </a:solidFill>
                <a:latin typeface="Open Sans"/>
                <a:ea typeface="Verdana" panose="020B0604030504040204" pitchFamily="34" charset="0"/>
                <a:cs typeface="Verdana" panose="020B0604030504040204" pitchFamily="34" charset="0"/>
              </a:rPr>
              <a:t>First Battlefield – </a:t>
            </a:r>
            <a:r>
              <a:rPr lang="en-US" sz="3200" b="1" i="1" dirty="0">
                <a:solidFill>
                  <a:schemeClr val="bg1"/>
                </a:solidFill>
                <a:latin typeface="Open Sans"/>
                <a:ea typeface="Verdana" panose="020B0604030504040204" pitchFamily="34" charset="0"/>
                <a:cs typeface="Verdana" panose="020B0604030504040204" pitchFamily="34" charset="0"/>
              </a:rPr>
              <a:t>in the Garden </a:t>
            </a:r>
            <a:r>
              <a:rPr lang="en-US" sz="3200" b="1" dirty="0">
                <a:solidFill>
                  <a:schemeClr val="bg1"/>
                </a:solidFill>
                <a:latin typeface="Open Sans"/>
                <a:ea typeface="Verdana" panose="020B0604030504040204" pitchFamily="34" charset="0"/>
                <a:cs typeface="Verdana" panose="020B0604030504040204" pitchFamily="34" charset="0"/>
              </a:rPr>
              <a:t>(Genesis 3:1-19)</a:t>
            </a:r>
          </a:p>
        </p:txBody>
      </p:sp>
    </p:spTree>
    <p:extLst>
      <p:ext uri="{BB962C8B-B14F-4D97-AF65-F5344CB8AC3E}">
        <p14:creationId xmlns:p14="http://schemas.microsoft.com/office/powerpoint/2010/main" val="116437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I saw the beast and the kings of the earth and their armies </a:t>
            </a:r>
            <a:r>
              <a:rPr lang="en-US" sz="2600" b="1" dirty="0">
                <a:latin typeface="Open Sans"/>
                <a:ea typeface="Verdana" panose="020B0604030504040204" pitchFamily="34" charset="0"/>
                <a:cs typeface="Verdana" panose="020B0604030504040204" pitchFamily="34" charset="0"/>
              </a:rPr>
              <a:t>assembled to make war against Him </a:t>
            </a:r>
            <a:r>
              <a:rPr lang="en-US" sz="2600" dirty="0">
                <a:latin typeface="Open Sans"/>
                <a:ea typeface="Verdana" panose="020B0604030504040204" pitchFamily="34" charset="0"/>
                <a:cs typeface="Verdana" panose="020B0604030504040204" pitchFamily="34" charset="0"/>
              </a:rPr>
              <a:t>who sat on the horse and against His army.” 	(Rev. 19:19)</a:t>
            </a:r>
          </a:p>
        </p:txBody>
      </p:sp>
      <p:sp>
        <p:nvSpPr>
          <p:cNvPr id="7" name="TextBox 12"/>
          <p:cNvSpPr txBox="1"/>
          <p:nvPr/>
        </p:nvSpPr>
        <p:spPr>
          <a:xfrm>
            <a:off x="1207008" y="29936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Light shines in the darkness, and </a:t>
            </a:r>
            <a:r>
              <a:rPr lang="en-US" sz="2600" b="1" dirty="0">
                <a:latin typeface="Open Sans"/>
                <a:ea typeface="Verdana" panose="020B0604030504040204" pitchFamily="34" charset="0"/>
                <a:cs typeface="Verdana" panose="020B0604030504040204" pitchFamily="34" charset="0"/>
              </a:rPr>
              <a:t>the darkness did not comprehend it</a:t>
            </a:r>
            <a:r>
              <a:rPr lang="en-US" sz="2600" dirty="0">
                <a:latin typeface="Open Sans"/>
                <a:ea typeface="Verdana" panose="020B0604030504040204" pitchFamily="34" charset="0"/>
                <a:cs typeface="Verdana" panose="020B0604030504040204" pitchFamily="34" charset="0"/>
              </a:rPr>
              <a:t>.” (John 1:5)</a:t>
            </a:r>
          </a:p>
        </p:txBody>
      </p:sp>
      <p:grpSp>
        <p:nvGrpSpPr>
          <p:cNvPr id="6" name="Group 5"/>
          <p:cNvGrpSpPr/>
          <p:nvPr/>
        </p:nvGrpSpPr>
        <p:grpSpPr>
          <a:xfrm>
            <a:off x="12993" y="381000"/>
            <a:ext cx="10947400" cy="786384"/>
            <a:chOff x="12993" y="381000"/>
            <a:chExt cx="10947400" cy="786384"/>
          </a:xfrm>
        </p:grpSpPr>
        <p:sp>
          <p:nvSpPr>
            <p:cNvPr id="8" name="Rectangle 7"/>
            <p:cNvSpPr/>
            <p:nvPr/>
          </p:nvSpPr>
          <p:spPr>
            <a:xfrm>
              <a:off x="4635793"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993"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Fourth Battlefield – </a:t>
              </a:r>
              <a:r>
                <a:rPr lang="en-US" sz="3200" b="1" i="1" dirty="0">
                  <a:solidFill>
                    <a:schemeClr val="bg1"/>
                  </a:solidFill>
                  <a:latin typeface="Open Sans"/>
                  <a:ea typeface="Verdana" panose="020B0604030504040204" pitchFamily="34" charset="0"/>
                  <a:cs typeface="Verdana" panose="020B0604030504040204" pitchFamily="34" charset="0"/>
                </a:rPr>
                <a:t>at the end </a:t>
              </a:r>
              <a:r>
                <a:rPr lang="en-US" sz="3200" b="1" dirty="0">
                  <a:solidFill>
                    <a:schemeClr val="bg1"/>
                  </a:solidFill>
                  <a:latin typeface="Open Sans"/>
                  <a:ea typeface="Verdana" panose="020B0604030504040204" pitchFamily="34" charset="0"/>
                  <a:cs typeface="Verdana" panose="020B0604030504040204" pitchFamily="34" charset="0"/>
                </a:rPr>
                <a:t>(Rev. 20:1-3)</a:t>
              </a:r>
            </a:p>
          </p:txBody>
        </p:sp>
      </p:grpSp>
    </p:spTree>
    <p:extLst>
      <p:ext uri="{BB962C8B-B14F-4D97-AF65-F5344CB8AC3E}">
        <p14:creationId xmlns:p14="http://schemas.microsoft.com/office/powerpoint/2010/main" val="288952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7048"/>
            <a:ext cx="10442448" cy="1692771"/>
          </a:xfrm>
          <a:prstGeom prst="rect">
            <a:avLst/>
          </a:prstGeom>
          <a:noFill/>
          <a:ln>
            <a:noFill/>
          </a:ln>
          <a:effectLst>
            <a:glow rad="101600">
              <a:schemeClr val="accent1">
                <a:satMod val="175000"/>
                <a:alpha val="40000"/>
              </a:schemeClr>
            </a:glow>
          </a:effectLst>
        </p:spPr>
        <p:txBody>
          <a:bodyPr wrap="square">
            <a:spAutoFit/>
          </a:bodyPr>
          <a:lstStyle/>
          <a:p>
            <a:r>
              <a:rPr lang="en-US" sz="2600" dirty="0">
                <a:latin typeface="Open Sans"/>
                <a:ea typeface="Verdana" panose="020B0604030504040204" pitchFamily="34" charset="0"/>
                <a:cs typeface="Verdana" panose="020B0604030504040204" pitchFamily="34" charset="0"/>
              </a:rPr>
              <a:t>“Do not harm the earth or the sea or the trees until we have </a:t>
            </a:r>
            <a:r>
              <a:rPr lang="en-US" sz="2600" b="1" dirty="0">
                <a:latin typeface="Open Sans"/>
                <a:ea typeface="Verdana" panose="020B0604030504040204" pitchFamily="34" charset="0"/>
                <a:cs typeface="Verdana" panose="020B0604030504040204" pitchFamily="34" charset="0"/>
              </a:rPr>
              <a:t>sealed</a:t>
            </a:r>
            <a:r>
              <a:rPr lang="en-US" sz="2600" dirty="0">
                <a:latin typeface="Open Sans"/>
                <a:ea typeface="Verdana" panose="020B0604030504040204" pitchFamily="34" charset="0"/>
                <a:cs typeface="Verdana" panose="020B0604030504040204" pitchFamily="34" charset="0"/>
              </a:rPr>
              <a:t> the bond-servants of our God on their foreheads. … And if anyone wants to harm them, </a:t>
            </a:r>
            <a:r>
              <a:rPr lang="en-US" sz="2600" b="1" dirty="0">
                <a:latin typeface="Open Sans"/>
                <a:ea typeface="Verdana" panose="020B0604030504040204" pitchFamily="34" charset="0"/>
                <a:cs typeface="Verdana" panose="020B0604030504040204" pitchFamily="34" charset="0"/>
              </a:rPr>
              <a:t>fire flows out of their mouth and devours their enemies</a:t>
            </a:r>
            <a:r>
              <a:rPr lang="en-US" sz="2600" dirty="0">
                <a:latin typeface="Open Sans"/>
                <a:ea typeface="Verdana" panose="020B0604030504040204" pitchFamily="34" charset="0"/>
                <a:cs typeface="Verdana" panose="020B0604030504040204" pitchFamily="34" charset="0"/>
              </a:rPr>
              <a:t>…” (Rev. 7:3; 11:5)</a:t>
            </a:r>
          </a:p>
        </p:txBody>
      </p:sp>
      <p:sp>
        <p:nvSpPr>
          <p:cNvPr id="7" name="TextBox 12"/>
          <p:cNvSpPr txBox="1"/>
          <p:nvPr/>
        </p:nvSpPr>
        <p:spPr>
          <a:xfrm>
            <a:off x="1207008" y="3352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 was dead, and behold, I am alive forevermore, and </a:t>
            </a:r>
            <a:r>
              <a:rPr lang="en-US" sz="2600" b="1" dirty="0">
                <a:latin typeface="Open Sans"/>
                <a:ea typeface="Verdana" panose="020B0604030504040204" pitchFamily="34" charset="0"/>
                <a:cs typeface="Verdana" panose="020B0604030504040204" pitchFamily="34" charset="0"/>
              </a:rPr>
              <a:t>I have the keys of death and of Hades</a:t>
            </a:r>
            <a:r>
              <a:rPr lang="en-US" sz="2600" dirty="0">
                <a:latin typeface="Open Sans"/>
                <a:ea typeface="Verdana" panose="020B0604030504040204" pitchFamily="34" charset="0"/>
                <a:cs typeface="Verdana" panose="020B0604030504040204" pitchFamily="34" charset="0"/>
              </a:rPr>
              <a:t>.” (Rev. 1:18)</a:t>
            </a:r>
          </a:p>
        </p:txBody>
      </p:sp>
      <p:sp>
        <p:nvSpPr>
          <p:cNvPr id="6" name="TextBox 12"/>
          <p:cNvSpPr txBox="1"/>
          <p:nvPr/>
        </p:nvSpPr>
        <p:spPr>
          <a:xfrm>
            <a:off x="1207008" y="4366545"/>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“Then death and Hades were </a:t>
            </a:r>
            <a:r>
              <a:rPr lang="en-US" sz="2600" b="1" dirty="0">
                <a:latin typeface="Open Sans"/>
                <a:ea typeface="Verdana" panose="020B0604030504040204" pitchFamily="34" charset="0"/>
                <a:cs typeface="Verdana" panose="020B0604030504040204" pitchFamily="34" charset="0"/>
              </a:rPr>
              <a:t>thrown into the lake of fire</a:t>
            </a:r>
            <a:r>
              <a:rPr lang="en-US" sz="2600" dirty="0">
                <a:latin typeface="Open Sans"/>
                <a:ea typeface="Verdana" panose="020B0604030504040204" pitchFamily="34" charset="0"/>
                <a:cs typeface="Verdana" panose="020B0604030504040204" pitchFamily="34" charset="0"/>
              </a:rPr>
              <a:t>…”             (Rev. 20:14)</a:t>
            </a:r>
          </a:p>
        </p:txBody>
      </p:sp>
      <p:sp>
        <p:nvSpPr>
          <p:cNvPr id="8" name="TextBox 12"/>
          <p:cNvSpPr txBox="1"/>
          <p:nvPr/>
        </p:nvSpPr>
        <p:spPr>
          <a:xfrm>
            <a:off x="1207008" y="53558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“O death, </a:t>
            </a:r>
            <a:r>
              <a:rPr lang="en-US" sz="2600" b="1" dirty="0">
                <a:latin typeface="Open Sans"/>
                <a:ea typeface="Verdana" panose="020B0604030504040204" pitchFamily="34" charset="0"/>
                <a:cs typeface="Verdana" panose="020B0604030504040204" pitchFamily="34" charset="0"/>
              </a:rPr>
              <a:t>where is your victory</a:t>
            </a:r>
            <a:r>
              <a:rPr lang="en-US" sz="2600" dirty="0">
                <a:latin typeface="Open Sans"/>
                <a:ea typeface="Verdana" panose="020B0604030504040204" pitchFamily="34" charset="0"/>
                <a:cs typeface="Verdana" panose="020B0604030504040204" pitchFamily="34" charset="0"/>
              </a:rPr>
              <a:t>? O death, where is your sting?”             (1 Cor. 15:55)</a:t>
            </a:r>
          </a:p>
        </p:txBody>
      </p:sp>
      <p:grpSp>
        <p:nvGrpSpPr>
          <p:cNvPr id="9" name="Group 8"/>
          <p:cNvGrpSpPr/>
          <p:nvPr/>
        </p:nvGrpSpPr>
        <p:grpSpPr>
          <a:xfrm>
            <a:off x="12993" y="381000"/>
            <a:ext cx="10947400" cy="786384"/>
            <a:chOff x="12993" y="381000"/>
            <a:chExt cx="10947400" cy="786384"/>
          </a:xfrm>
        </p:grpSpPr>
        <p:sp>
          <p:nvSpPr>
            <p:cNvPr id="10" name="Rectangle 9"/>
            <p:cNvSpPr/>
            <p:nvPr/>
          </p:nvSpPr>
          <p:spPr>
            <a:xfrm>
              <a:off x="4635793"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993"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Fourth Battlefield – </a:t>
              </a:r>
              <a:r>
                <a:rPr lang="en-US" sz="3200" b="1" i="1" dirty="0">
                  <a:solidFill>
                    <a:schemeClr val="bg1"/>
                  </a:solidFill>
                  <a:latin typeface="Open Sans"/>
                  <a:ea typeface="Verdana" panose="020B0604030504040204" pitchFamily="34" charset="0"/>
                  <a:cs typeface="Verdana" panose="020B0604030504040204" pitchFamily="34" charset="0"/>
                </a:rPr>
                <a:t>at the end </a:t>
              </a:r>
              <a:r>
                <a:rPr lang="en-US" sz="3200" b="1" dirty="0">
                  <a:solidFill>
                    <a:schemeClr val="bg1"/>
                  </a:solidFill>
                  <a:latin typeface="Open Sans"/>
                  <a:ea typeface="Verdana" panose="020B0604030504040204" pitchFamily="34" charset="0"/>
                  <a:cs typeface="Verdana" panose="020B0604030504040204" pitchFamily="34" charset="0"/>
                </a:rPr>
                <a:t>(Rev. 20:1-3)</a:t>
              </a:r>
            </a:p>
          </p:txBody>
        </p:sp>
      </p:grpSp>
    </p:spTree>
    <p:extLst>
      <p:ext uri="{BB962C8B-B14F-4D97-AF65-F5344CB8AC3E}">
        <p14:creationId xmlns:p14="http://schemas.microsoft.com/office/powerpoint/2010/main" val="384861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“Jesus said to her, “</a:t>
            </a:r>
            <a:r>
              <a:rPr lang="en-US" sz="2600" b="1" dirty="0">
                <a:latin typeface="Open Sans"/>
                <a:ea typeface="Verdana" panose="020B0604030504040204" pitchFamily="34" charset="0"/>
                <a:cs typeface="Verdana" panose="020B0604030504040204" pitchFamily="34" charset="0"/>
              </a:rPr>
              <a:t>I am the resurrection and the life</a:t>
            </a:r>
            <a:r>
              <a:rPr lang="en-US" sz="2600" dirty="0">
                <a:latin typeface="Open Sans"/>
                <a:ea typeface="Verdana" panose="020B0604030504040204" pitchFamily="34" charset="0"/>
                <a:cs typeface="Verdana" panose="020B0604030504040204" pitchFamily="34" charset="0"/>
              </a:rPr>
              <a:t>; he who believes in Me will live even if he dies.” (John 11:25)</a:t>
            </a:r>
          </a:p>
        </p:txBody>
      </p:sp>
      <p:sp>
        <p:nvSpPr>
          <p:cNvPr id="7" name="TextBox 12"/>
          <p:cNvSpPr txBox="1"/>
          <p:nvPr/>
        </p:nvSpPr>
        <p:spPr>
          <a:xfrm>
            <a:off x="1207008" y="2498782"/>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they overcame him because of the blood of the Lamb and because of the word of their testimony, and </a:t>
            </a:r>
            <a:r>
              <a:rPr lang="en-US" sz="2600" b="1" dirty="0">
                <a:latin typeface="Open Sans"/>
                <a:ea typeface="Verdana" panose="020B0604030504040204" pitchFamily="34" charset="0"/>
                <a:cs typeface="Verdana" panose="020B0604030504040204" pitchFamily="34" charset="0"/>
              </a:rPr>
              <a:t>they did not love their life even when faced with death</a:t>
            </a:r>
            <a:r>
              <a:rPr lang="en-US" sz="2600" dirty="0">
                <a:latin typeface="Open Sans"/>
                <a:ea typeface="Verdana" panose="020B0604030504040204" pitchFamily="34" charset="0"/>
                <a:cs typeface="Verdana" panose="020B0604030504040204" pitchFamily="34" charset="0"/>
              </a:rPr>
              <a:t>.” (Rev. 12:11)</a:t>
            </a:r>
          </a:p>
        </p:txBody>
      </p:sp>
      <p:grpSp>
        <p:nvGrpSpPr>
          <p:cNvPr id="6" name="Group 5"/>
          <p:cNvGrpSpPr/>
          <p:nvPr/>
        </p:nvGrpSpPr>
        <p:grpSpPr>
          <a:xfrm>
            <a:off x="12993" y="381000"/>
            <a:ext cx="10947400" cy="786384"/>
            <a:chOff x="12993" y="381000"/>
            <a:chExt cx="10947400" cy="786384"/>
          </a:xfrm>
        </p:grpSpPr>
        <p:sp>
          <p:nvSpPr>
            <p:cNvPr id="8" name="Rectangle 7"/>
            <p:cNvSpPr/>
            <p:nvPr/>
          </p:nvSpPr>
          <p:spPr>
            <a:xfrm>
              <a:off x="4635793"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993"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Fourth Battlefield – </a:t>
              </a:r>
              <a:r>
                <a:rPr lang="en-US" sz="3200" b="1" i="1" dirty="0">
                  <a:solidFill>
                    <a:schemeClr val="bg1"/>
                  </a:solidFill>
                  <a:latin typeface="Open Sans"/>
                  <a:ea typeface="Verdana" panose="020B0604030504040204" pitchFamily="34" charset="0"/>
                  <a:cs typeface="Verdana" panose="020B0604030504040204" pitchFamily="34" charset="0"/>
                </a:rPr>
                <a:t>at the end </a:t>
              </a:r>
              <a:r>
                <a:rPr lang="en-US" sz="3200" b="1" dirty="0">
                  <a:solidFill>
                    <a:schemeClr val="bg1"/>
                  </a:solidFill>
                  <a:latin typeface="Open Sans"/>
                  <a:ea typeface="Verdana" panose="020B0604030504040204" pitchFamily="34" charset="0"/>
                  <a:cs typeface="Verdana" panose="020B0604030504040204" pitchFamily="34" charset="0"/>
                </a:rPr>
                <a:t>(Rev. 20:1-3)</a:t>
              </a:r>
            </a:p>
          </p:txBody>
        </p:sp>
      </p:grpSp>
    </p:spTree>
    <p:extLst>
      <p:ext uri="{BB962C8B-B14F-4D97-AF65-F5344CB8AC3E}">
        <p14:creationId xmlns:p14="http://schemas.microsoft.com/office/powerpoint/2010/main" val="265335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7048"/>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the great dragon was thrown down, the serpent of old who is called the devil and Satan, who deceives the whole world; </a:t>
            </a:r>
            <a:r>
              <a:rPr lang="en-US" sz="2600" b="1" dirty="0">
                <a:latin typeface="Open Sans"/>
                <a:ea typeface="Verdana" panose="020B0604030504040204" pitchFamily="34" charset="0"/>
                <a:cs typeface="Verdana" panose="020B0604030504040204" pitchFamily="34" charset="0"/>
              </a:rPr>
              <a:t>he was thrown down to the earth</a:t>
            </a:r>
            <a:r>
              <a:rPr lang="en-US" sz="2600" dirty="0">
                <a:latin typeface="Open Sans"/>
                <a:ea typeface="Verdana" panose="020B0604030504040204" pitchFamily="34" charset="0"/>
                <a:cs typeface="Verdana" panose="020B0604030504040204" pitchFamily="34" charset="0"/>
              </a:rPr>
              <a:t>, and his angels were thrown down with him.” (Rev. 12:9)</a:t>
            </a:r>
          </a:p>
        </p:txBody>
      </p:sp>
      <p:sp>
        <p:nvSpPr>
          <p:cNvPr id="7" name="TextBox 12"/>
          <p:cNvSpPr txBox="1"/>
          <p:nvPr/>
        </p:nvSpPr>
        <p:spPr>
          <a:xfrm>
            <a:off x="1207008" y="3374410"/>
            <a:ext cx="10442448" cy="2492990"/>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he laid hold of the dragon, the serpent of old, who is the devil and Satan, and bound him for a thousand years; and he </a:t>
            </a:r>
            <a:r>
              <a:rPr lang="en-US" sz="2600" b="1" dirty="0">
                <a:latin typeface="Open Sans"/>
                <a:ea typeface="Verdana" panose="020B0604030504040204" pitchFamily="34" charset="0"/>
                <a:cs typeface="Verdana" panose="020B0604030504040204" pitchFamily="34" charset="0"/>
              </a:rPr>
              <a:t>threw him into the abyss</a:t>
            </a:r>
            <a:r>
              <a:rPr lang="en-US" sz="2600" dirty="0">
                <a:latin typeface="Open Sans"/>
                <a:ea typeface="Verdana" panose="020B0604030504040204" pitchFamily="34" charset="0"/>
                <a:cs typeface="Verdana" panose="020B0604030504040204" pitchFamily="34" charset="0"/>
              </a:rPr>
              <a:t>, and shut it and sealed it over him, so that he would not deceive the nations any longer, until the thousand years were completed; after these things he must be released for a short time.” (Rev. 20:2-3)</a:t>
            </a:r>
          </a:p>
        </p:txBody>
      </p:sp>
      <p:grpSp>
        <p:nvGrpSpPr>
          <p:cNvPr id="6" name="Group 5"/>
          <p:cNvGrpSpPr/>
          <p:nvPr/>
        </p:nvGrpSpPr>
        <p:grpSpPr>
          <a:xfrm>
            <a:off x="12993" y="381000"/>
            <a:ext cx="10947400" cy="786384"/>
            <a:chOff x="12993" y="381000"/>
            <a:chExt cx="10947400" cy="786384"/>
          </a:xfrm>
        </p:grpSpPr>
        <p:sp>
          <p:nvSpPr>
            <p:cNvPr id="8" name="Rectangle 7"/>
            <p:cNvSpPr/>
            <p:nvPr/>
          </p:nvSpPr>
          <p:spPr>
            <a:xfrm>
              <a:off x="4635793"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993"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Fourth Battlefield – </a:t>
              </a:r>
              <a:r>
                <a:rPr lang="en-US" sz="3200" b="1" i="1" dirty="0">
                  <a:solidFill>
                    <a:schemeClr val="bg1"/>
                  </a:solidFill>
                  <a:latin typeface="Open Sans"/>
                  <a:ea typeface="Verdana" panose="020B0604030504040204" pitchFamily="34" charset="0"/>
                  <a:cs typeface="Verdana" panose="020B0604030504040204" pitchFamily="34" charset="0"/>
                </a:rPr>
                <a:t>at the end </a:t>
              </a:r>
              <a:r>
                <a:rPr lang="en-US" sz="3200" b="1" dirty="0">
                  <a:solidFill>
                    <a:schemeClr val="bg1"/>
                  </a:solidFill>
                  <a:latin typeface="Open Sans"/>
                  <a:ea typeface="Verdana" panose="020B0604030504040204" pitchFamily="34" charset="0"/>
                  <a:cs typeface="Verdana" panose="020B0604030504040204" pitchFamily="34" charset="0"/>
                </a:rPr>
                <a:t>(Rev. 20:1-3)</a:t>
              </a:r>
            </a:p>
          </p:txBody>
        </p:sp>
      </p:grpSp>
    </p:spTree>
    <p:extLst>
      <p:ext uri="{BB962C8B-B14F-4D97-AF65-F5344CB8AC3E}">
        <p14:creationId xmlns:p14="http://schemas.microsoft.com/office/powerpoint/2010/main" val="104694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7048"/>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“Many will say to Me on that day, ‘Lord, Lord, did we not prophesy in Your name, and in Your name cast out demons, and in Your name perform many miracles?’ And then I will declare to them, ‘</a:t>
            </a:r>
            <a:r>
              <a:rPr lang="en-US" sz="2600" b="1" dirty="0">
                <a:latin typeface="Open Sans"/>
                <a:ea typeface="Verdana" panose="020B0604030504040204" pitchFamily="34" charset="0"/>
                <a:cs typeface="Verdana" panose="020B0604030504040204" pitchFamily="34" charset="0"/>
              </a:rPr>
              <a:t>I never knew you; depart from Me</a:t>
            </a:r>
            <a:r>
              <a:rPr lang="en-US" sz="2600" dirty="0">
                <a:latin typeface="Open Sans"/>
                <a:ea typeface="Verdana" panose="020B0604030504040204" pitchFamily="34" charset="0"/>
                <a:cs typeface="Verdana" panose="020B0604030504040204" pitchFamily="34" charset="0"/>
              </a:rPr>
              <a:t>, you who practice lawlessness.’” (Matt. 7:22-23)</a:t>
            </a:r>
          </a:p>
        </p:txBody>
      </p:sp>
      <p:grpSp>
        <p:nvGrpSpPr>
          <p:cNvPr id="4" name="Group 3"/>
          <p:cNvGrpSpPr/>
          <p:nvPr/>
        </p:nvGrpSpPr>
        <p:grpSpPr>
          <a:xfrm>
            <a:off x="12993" y="381000"/>
            <a:ext cx="10947400" cy="786384"/>
            <a:chOff x="12993" y="381000"/>
            <a:chExt cx="10947400" cy="786384"/>
          </a:xfrm>
        </p:grpSpPr>
        <p:sp>
          <p:nvSpPr>
            <p:cNvPr id="6" name="Rectangle 5"/>
            <p:cNvSpPr/>
            <p:nvPr/>
          </p:nvSpPr>
          <p:spPr>
            <a:xfrm>
              <a:off x="4635793"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993"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Fourth Battlefield – </a:t>
              </a:r>
              <a:r>
                <a:rPr lang="en-US" sz="3200" b="1" i="1" dirty="0">
                  <a:solidFill>
                    <a:schemeClr val="bg1"/>
                  </a:solidFill>
                  <a:latin typeface="Open Sans"/>
                  <a:ea typeface="Verdana" panose="020B0604030504040204" pitchFamily="34" charset="0"/>
                  <a:cs typeface="Verdana" panose="020B0604030504040204" pitchFamily="34" charset="0"/>
                </a:rPr>
                <a:t>at the end </a:t>
              </a:r>
              <a:r>
                <a:rPr lang="en-US" sz="3200" b="1" dirty="0">
                  <a:solidFill>
                    <a:schemeClr val="bg1"/>
                  </a:solidFill>
                  <a:latin typeface="Open Sans"/>
                  <a:ea typeface="Verdana" panose="020B0604030504040204" pitchFamily="34" charset="0"/>
                  <a:cs typeface="Verdana" panose="020B0604030504040204" pitchFamily="34" charset="0"/>
                </a:rPr>
                <a:t>(Rev. 20:1-3)</a:t>
              </a:r>
            </a:p>
          </p:txBody>
        </p:sp>
      </p:grpSp>
    </p:spTree>
    <p:extLst>
      <p:ext uri="{BB962C8B-B14F-4D97-AF65-F5344CB8AC3E}">
        <p14:creationId xmlns:p14="http://schemas.microsoft.com/office/powerpoint/2010/main" val="139513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337719" y="2057400"/>
            <a:ext cx="6080125" cy="2308324"/>
          </a:xfrm>
          <a:prstGeom prst="rect">
            <a:avLst/>
          </a:prstGeom>
        </p:spPr>
        <p:txBody>
          <a:bodyPr>
            <a:spAutoFit/>
          </a:bodyPr>
          <a:lstStyle/>
          <a:p>
            <a:pPr algn="ctr"/>
            <a:r>
              <a:rPr lang="en-US" sz="5400" dirty="0">
                <a:latin typeface="Open Sans"/>
                <a:ea typeface="Verdana" panose="020B0604030504040204" pitchFamily="34" charset="0"/>
                <a:cs typeface="Verdana" panose="020B0604030504040204" pitchFamily="34" charset="0"/>
              </a:rPr>
              <a:t>The Battle for Your Soul</a:t>
            </a:r>
          </a:p>
          <a:p>
            <a:pPr algn="ctr"/>
            <a:endParaRPr lang="en-US" dirty="0">
              <a:latin typeface="Open Sans"/>
              <a:ea typeface="Verdana" panose="020B0604030504040204" pitchFamily="34" charset="0"/>
              <a:cs typeface="Verdana" panose="020B0604030504040204" pitchFamily="34" charset="0"/>
            </a:endParaRPr>
          </a:p>
          <a:p>
            <a:pPr algn="ctr"/>
            <a:r>
              <a:rPr lang="en-US" dirty="0">
                <a:latin typeface="Open Sans"/>
                <a:ea typeface="Verdana" panose="020B0604030504040204" pitchFamily="34" charset="0"/>
                <a:cs typeface="Verdana" panose="020B0604030504040204" pitchFamily="34" charset="0"/>
              </a:rPr>
              <a:t>(Ephesians 6:12)</a:t>
            </a:r>
          </a:p>
        </p:txBody>
      </p:sp>
    </p:spTree>
    <p:extLst>
      <p:ext uri="{BB962C8B-B14F-4D97-AF65-F5344CB8AC3E}">
        <p14:creationId xmlns:p14="http://schemas.microsoft.com/office/powerpoint/2010/main" val="150260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5E78AC-F60E-4CFE-9DDC-1D08323061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7"/>
            <a:ext cx="12161838" cy="6857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320313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all that is in the world, the </a:t>
            </a:r>
            <a:r>
              <a:rPr lang="en-US" sz="2600" b="1" dirty="0">
                <a:latin typeface="Open Sans"/>
                <a:ea typeface="Verdana" panose="020B0604030504040204" pitchFamily="34" charset="0"/>
                <a:cs typeface="Verdana" panose="020B0604030504040204" pitchFamily="34" charset="0"/>
              </a:rPr>
              <a:t>lust of the flesh </a:t>
            </a:r>
            <a:r>
              <a:rPr lang="en-US" sz="2600" dirty="0">
                <a:latin typeface="Open Sans"/>
                <a:ea typeface="Verdana" panose="020B0604030504040204" pitchFamily="34" charset="0"/>
                <a:cs typeface="Verdana" panose="020B0604030504040204" pitchFamily="34" charset="0"/>
              </a:rPr>
              <a:t>and the </a:t>
            </a:r>
            <a:r>
              <a:rPr lang="en-US" sz="2600" b="1" dirty="0">
                <a:latin typeface="Open Sans"/>
                <a:ea typeface="Verdana" panose="020B0604030504040204" pitchFamily="34" charset="0"/>
                <a:cs typeface="Verdana" panose="020B0604030504040204" pitchFamily="34" charset="0"/>
              </a:rPr>
              <a:t>lust of the eyes </a:t>
            </a:r>
            <a:r>
              <a:rPr lang="en-US" sz="2600" dirty="0">
                <a:latin typeface="Open Sans"/>
                <a:ea typeface="Verdana" panose="020B0604030504040204" pitchFamily="34" charset="0"/>
                <a:cs typeface="Verdana" panose="020B0604030504040204" pitchFamily="34" charset="0"/>
              </a:rPr>
              <a:t>and the </a:t>
            </a:r>
            <a:r>
              <a:rPr lang="en-US" sz="2600" b="1" dirty="0">
                <a:latin typeface="Open Sans"/>
                <a:ea typeface="Verdana" panose="020B0604030504040204" pitchFamily="34" charset="0"/>
                <a:cs typeface="Verdana" panose="020B0604030504040204" pitchFamily="34" charset="0"/>
              </a:rPr>
              <a:t>boastful pride of life</a:t>
            </a:r>
            <a:r>
              <a:rPr lang="en-US" sz="2600" dirty="0">
                <a:latin typeface="Open Sans"/>
                <a:ea typeface="Verdana" panose="020B0604030504040204" pitchFamily="34" charset="0"/>
                <a:cs typeface="Verdana" panose="020B0604030504040204" pitchFamily="34" charset="0"/>
              </a:rPr>
              <a:t>, is not from the Father, but is from the world.” (1 John 2:16)</a:t>
            </a:r>
          </a:p>
        </p:txBody>
      </p:sp>
      <p:sp>
        <p:nvSpPr>
          <p:cNvPr id="5" name="TextBox 12"/>
          <p:cNvSpPr txBox="1"/>
          <p:nvPr/>
        </p:nvSpPr>
        <p:spPr>
          <a:xfrm>
            <a:off x="1207008" y="14478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devil…was a murderer from the beginning, and does not stand in the truth because </a:t>
            </a:r>
            <a:r>
              <a:rPr lang="en-US" sz="2600" b="1" dirty="0">
                <a:latin typeface="Open Sans"/>
                <a:ea typeface="Verdana" panose="020B0604030504040204" pitchFamily="34" charset="0"/>
                <a:cs typeface="Verdana" panose="020B0604030504040204" pitchFamily="34" charset="0"/>
              </a:rPr>
              <a:t>there is no truth in him</a:t>
            </a:r>
            <a:r>
              <a:rPr lang="en-US" sz="2600" dirty="0">
                <a:latin typeface="Open Sans"/>
                <a:ea typeface="Verdana" panose="020B0604030504040204" pitchFamily="34" charset="0"/>
                <a:cs typeface="Verdana" panose="020B0604030504040204" pitchFamily="34" charset="0"/>
              </a:rPr>
              <a:t>. Whenever he speaks a lie, he speaks from his own </a:t>
            </a:r>
            <a:r>
              <a:rPr lang="en-US" sz="2600" i="1" dirty="0">
                <a:latin typeface="Open Sans"/>
                <a:ea typeface="Verdana" panose="020B0604030504040204" pitchFamily="34" charset="0"/>
                <a:cs typeface="Verdana" panose="020B0604030504040204" pitchFamily="34" charset="0"/>
              </a:rPr>
              <a:t>nature</a:t>
            </a:r>
            <a:r>
              <a:rPr lang="en-US" sz="2600" dirty="0">
                <a:latin typeface="Open Sans"/>
                <a:ea typeface="Verdana" panose="020B0604030504040204" pitchFamily="34" charset="0"/>
                <a:cs typeface="Verdana" panose="020B0604030504040204" pitchFamily="34" charset="0"/>
              </a:rPr>
              <a:t>, for </a:t>
            </a:r>
            <a:r>
              <a:rPr lang="en-US" sz="2600" b="1" dirty="0">
                <a:latin typeface="Open Sans"/>
                <a:ea typeface="Verdana" panose="020B0604030504040204" pitchFamily="34" charset="0"/>
                <a:cs typeface="Verdana" panose="020B0604030504040204" pitchFamily="34" charset="0"/>
              </a:rPr>
              <a:t>he is a liar and the father of lies</a:t>
            </a:r>
            <a:r>
              <a:rPr lang="en-US" sz="2600" dirty="0">
                <a:latin typeface="Open Sans"/>
                <a:ea typeface="Verdana" panose="020B0604030504040204" pitchFamily="34" charset="0"/>
                <a:cs typeface="Verdana" panose="020B0604030504040204" pitchFamily="34" charset="0"/>
              </a:rPr>
              <a:t>.”	(John 8:44)</a:t>
            </a:r>
          </a:p>
        </p:txBody>
      </p:sp>
      <p:sp>
        <p:nvSpPr>
          <p:cNvPr id="7" name="TextBox 12"/>
          <p:cNvSpPr txBox="1"/>
          <p:nvPr/>
        </p:nvSpPr>
        <p:spPr>
          <a:xfrm>
            <a:off x="1207008" y="457473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“When the woman saw that the tree was </a:t>
            </a:r>
            <a:r>
              <a:rPr lang="en-US" sz="2600" b="1" dirty="0">
                <a:latin typeface="Open Sans"/>
                <a:ea typeface="Verdana" panose="020B0604030504040204" pitchFamily="34" charset="0"/>
                <a:cs typeface="Verdana" panose="020B0604030504040204" pitchFamily="34" charset="0"/>
              </a:rPr>
              <a:t>good for food</a:t>
            </a:r>
            <a:r>
              <a:rPr lang="en-US" sz="2600" dirty="0">
                <a:latin typeface="Open Sans"/>
                <a:ea typeface="Verdana" panose="020B0604030504040204" pitchFamily="34" charset="0"/>
                <a:cs typeface="Verdana" panose="020B0604030504040204" pitchFamily="34" charset="0"/>
              </a:rPr>
              <a:t>, and that it was a </a:t>
            </a:r>
            <a:r>
              <a:rPr lang="en-US" sz="2600" b="1" dirty="0">
                <a:latin typeface="Open Sans"/>
                <a:ea typeface="Verdana" panose="020B0604030504040204" pitchFamily="34" charset="0"/>
                <a:cs typeface="Verdana" panose="020B0604030504040204" pitchFamily="34" charset="0"/>
              </a:rPr>
              <a:t>delight to the eyes</a:t>
            </a:r>
            <a:r>
              <a:rPr lang="en-US" sz="2600" dirty="0">
                <a:latin typeface="Open Sans"/>
                <a:ea typeface="Verdana" panose="020B0604030504040204" pitchFamily="34" charset="0"/>
                <a:cs typeface="Verdana" panose="020B0604030504040204" pitchFamily="34" charset="0"/>
              </a:rPr>
              <a:t>, and that the tree was </a:t>
            </a:r>
            <a:r>
              <a:rPr lang="en-US" sz="2600" b="1" dirty="0">
                <a:latin typeface="Open Sans"/>
                <a:ea typeface="Verdana" panose="020B0604030504040204" pitchFamily="34" charset="0"/>
                <a:cs typeface="Verdana" panose="020B0604030504040204" pitchFamily="34" charset="0"/>
              </a:rPr>
              <a:t>desirable to make </a:t>
            </a:r>
            <a:r>
              <a:rPr lang="en-US" sz="2600" b="1" i="1" dirty="0">
                <a:latin typeface="Open Sans"/>
                <a:ea typeface="Verdana" panose="020B0604030504040204" pitchFamily="34" charset="0"/>
                <a:cs typeface="Verdana" panose="020B0604030504040204" pitchFamily="34" charset="0"/>
              </a:rPr>
              <a:t>one</a:t>
            </a:r>
            <a:r>
              <a:rPr lang="en-US" sz="2600" b="1" dirty="0">
                <a:latin typeface="Open Sans"/>
                <a:ea typeface="Verdana" panose="020B0604030504040204" pitchFamily="34" charset="0"/>
                <a:cs typeface="Verdana" panose="020B0604030504040204" pitchFamily="34" charset="0"/>
              </a:rPr>
              <a:t> wise</a:t>
            </a:r>
            <a:r>
              <a:rPr lang="en-US" sz="2600" dirty="0">
                <a:latin typeface="Open Sans"/>
                <a:ea typeface="Verdana" panose="020B0604030504040204" pitchFamily="34" charset="0"/>
                <a:cs typeface="Verdana" panose="020B0604030504040204" pitchFamily="34" charset="0"/>
              </a:rPr>
              <a:t>, she took from its fruit and ate…”	(Gen. 3:6)</a:t>
            </a:r>
          </a:p>
        </p:txBody>
      </p:sp>
      <p:grpSp>
        <p:nvGrpSpPr>
          <p:cNvPr id="8" name="Group 7"/>
          <p:cNvGrpSpPr/>
          <p:nvPr/>
        </p:nvGrpSpPr>
        <p:grpSpPr>
          <a:xfrm>
            <a:off x="10319" y="381000"/>
            <a:ext cx="10033000" cy="786384"/>
            <a:chOff x="10319" y="381000"/>
            <a:chExt cx="10033000" cy="786384"/>
          </a:xfrm>
        </p:grpSpPr>
        <p:sp>
          <p:nvSpPr>
            <p:cNvPr id="9" name="Rectangle 8"/>
            <p:cNvSpPr/>
            <p:nvPr/>
          </p:nvSpPr>
          <p:spPr>
            <a:xfrm>
              <a:off x="4633119" y="381000"/>
              <a:ext cx="5181599"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10319" y="482025"/>
              <a:ext cx="10033000" cy="584775"/>
            </a:xfrm>
            <a:prstGeom prst="rect">
              <a:avLst/>
            </a:prstGeom>
            <a:noFill/>
            <a:ln>
              <a:noFill/>
            </a:ln>
            <a:effectLst>
              <a:softEdge rad="63500"/>
            </a:effectLst>
          </p:spPr>
          <p:txBody>
            <a:bodyPr wrap="square">
              <a:spAutoFit/>
            </a:bodyPr>
            <a:lstStyle/>
            <a:p>
              <a:pPr marL="342900" indent="-342900">
                <a:buAutoNum type="arabicPeriod"/>
                <a:defRPr/>
              </a:pPr>
              <a:r>
                <a:rPr lang="en-US" sz="3200" b="1" dirty="0">
                  <a:solidFill>
                    <a:schemeClr val="bg1"/>
                  </a:solidFill>
                  <a:latin typeface="Open Sans"/>
                  <a:ea typeface="Verdana" panose="020B0604030504040204" pitchFamily="34" charset="0"/>
                  <a:cs typeface="Verdana" panose="020B0604030504040204" pitchFamily="34" charset="0"/>
                </a:rPr>
                <a:t>First Battlefield – </a:t>
              </a:r>
              <a:r>
                <a:rPr lang="en-US" sz="3200" b="1" i="1" dirty="0">
                  <a:solidFill>
                    <a:schemeClr val="bg1"/>
                  </a:solidFill>
                  <a:latin typeface="Open Sans"/>
                  <a:ea typeface="Verdana" panose="020B0604030504040204" pitchFamily="34" charset="0"/>
                  <a:cs typeface="Verdana" panose="020B0604030504040204" pitchFamily="34" charset="0"/>
                </a:rPr>
                <a:t>in the Garden </a:t>
              </a:r>
              <a:r>
                <a:rPr lang="en-US" sz="3200" b="1" dirty="0">
                  <a:solidFill>
                    <a:schemeClr val="bg1"/>
                  </a:solidFill>
                  <a:latin typeface="Open Sans"/>
                  <a:ea typeface="Verdana" panose="020B0604030504040204" pitchFamily="34" charset="0"/>
                  <a:cs typeface="Verdana" panose="020B0604030504040204" pitchFamily="34" charset="0"/>
                </a:rPr>
                <a:t>(Genesis 3:1-19)</a:t>
              </a:r>
            </a:p>
          </p:txBody>
        </p:sp>
      </p:grpSp>
    </p:spTree>
    <p:extLst>
      <p:ext uri="{BB962C8B-B14F-4D97-AF65-F5344CB8AC3E}">
        <p14:creationId xmlns:p14="http://schemas.microsoft.com/office/powerpoint/2010/main" val="393254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3512403"/>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“God saw </a:t>
            </a:r>
            <a:r>
              <a:rPr lang="en-US" sz="2600" b="1" dirty="0">
                <a:latin typeface="Open Sans"/>
                <a:ea typeface="Verdana" panose="020B0604030504040204" pitchFamily="34" charset="0"/>
                <a:cs typeface="Verdana" panose="020B0604030504040204" pitchFamily="34" charset="0"/>
              </a:rPr>
              <a:t>all that He had made</a:t>
            </a:r>
            <a:r>
              <a:rPr lang="en-US" sz="2600" dirty="0">
                <a:latin typeface="Open Sans"/>
                <a:ea typeface="Verdana" panose="020B0604030504040204" pitchFamily="34" charset="0"/>
                <a:cs typeface="Verdana" panose="020B0604030504040204" pitchFamily="34" charset="0"/>
              </a:rPr>
              <a:t>, and behold, </a:t>
            </a:r>
            <a:r>
              <a:rPr lang="en-US" sz="2600" b="1" dirty="0">
                <a:latin typeface="Open Sans"/>
                <a:ea typeface="Verdana" panose="020B0604030504040204" pitchFamily="34" charset="0"/>
                <a:cs typeface="Verdana" panose="020B0604030504040204" pitchFamily="34" charset="0"/>
              </a:rPr>
              <a:t>it was very good</a:t>
            </a:r>
            <a:r>
              <a:rPr lang="en-US" sz="2600" dirty="0">
                <a:latin typeface="Open Sans"/>
                <a:ea typeface="Verdana" panose="020B0604030504040204" pitchFamily="34" charset="0"/>
                <a:cs typeface="Verdana" panose="020B0604030504040204" pitchFamily="34" charset="0"/>
              </a:rPr>
              <a:t>...” (Gen. 1:31)</a:t>
            </a:r>
          </a:p>
        </p:txBody>
      </p:sp>
      <p:sp>
        <p:nvSpPr>
          <p:cNvPr id="5" name="TextBox 12"/>
          <p:cNvSpPr txBox="1"/>
          <p:nvPr/>
        </p:nvSpPr>
        <p:spPr>
          <a:xfrm>
            <a:off x="1207008" y="1527048"/>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God commanded the man, saying, ‘From any tree of the garden you may eat freely; but from the tree of the knowledge of good and evil </a:t>
            </a:r>
            <a:r>
              <a:rPr lang="en-US" sz="2600" b="1" dirty="0">
                <a:latin typeface="Open Sans"/>
                <a:ea typeface="Verdana" panose="020B0604030504040204" pitchFamily="34" charset="0"/>
                <a:cs typeface="Verdana" panose="020B0604030504040204" pitchFamily="34" charset="0"/>
              </a:rPr>
              <a:t>you shall not eat</a:t>
            </a:r>
            <a:r>
              <a:rPr lang="en-US" sz="2600" dirty="0">
                <a:latin typeface="Open Sans"/>
                <a:ea typeface="Verdana" panose="020B0604030504040204" pitchFamily="34" charset="0"/>
                <a:cs typeface="Verdana" panose="020B0604030504040204" pitchFamily="34" charset="0"/>
              </a:rPr>
              <a:t>, for in the day that you eat from it you will surely die.’” (Gen. 3:16-17)</a:t>
            </a:r>
          </a:p>
        </p:txBody>
      </p:sp>
      <p:grpSp>
        <p:nvGrpSpPr>
          <p:cNvPr id="7" name="Group 6"/>
          <p:cNvGrpSpPr/>
          <p:nvPr/>
        </p:nvGrpSpPr>
        <p:grpSpPr>
          <a:xfrm>
            <a:off x="10319" y="381000"/>
            <a:ext cx="10033000" cy="786384"/>
            <a:chOff x="10319" y="381000"/>
            <a:chExt cx="10033000" cy="786384"/>
          </a:xfrm>
        </p:grpSpPr>
        <p:sp>
          <p:nvSpPr>
            <p:cNvPr id="8" name="Rectangle 7"/>
            <p:cNvSpPr/>
            <p:nvPr/>
          </p:nvSpPr>
          <p:spPr>
            <a:xfrm>
              <a:off x="4633119" y="381000"/>
              <a:ext cx="5181599"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10319" y="482025"/>
              <a:ext cx="10033000" cy="584775"/>
            </a:xfrm>
            <a:prstGeom prst="rect">
              <a:avLst/>
            </a:prstGeom>
            <a:noFill/>
            <a:ln>
              <a:noFill/>
            </a:ln>
            <a:effectLst>
              <a:softEdge rad="63500"/>
            </a:effectLst>
          </p:spPr>
          <p:txBody>
            <a:bodyPr wrap="square">
              <a:spAutoFit/>
            </a:bodyPr>
            <a:lstStyle/>
            <a:p>
              <a:pPr marL="342900" indent="-342900">
                <a:buAutoNum type="arabicPeriod"/>
                <a:defRPr/>
              </a:pPr>
              <a:r>
                <a:rPr lang="en-US" sz="3200" b="1" dirty="0">
                  <a:solidFill>
                    <a:schemeClr val="bg1"/>
                  </a:solidFill>
                  <a:latin typeface="Open Sans"/>
                  <a:ea typeface="Verdana" panose="020B0604030504040204" pitchFamily="34" charset="0"/>
                  <a:cs typeface="Verdana" panose="020B0604030504040204" pitchFamily="34" charset="0"/>
                </a:rPr>
                <a:t>First Battlefield – </a:t>
              </a:r>
              <a:r>
                <a:rPr lang="en-US" sz="3200" b="1" i="1" dirty="0">
                  <a:solidFill>
                    <a:schemeClr val="bg1"/>
                  </a:solidFill>
                  <a:latin typeface="Open Sans"/>
                  <a:ea typeface="Verdana" panose="020B0604030504040204" pitchFamily="34" charset="0"/>
                  <a:cs typeface="Verdana" panose="020B0604030504040204" pitchFamily="34" charset="0"/>
                </a:rPr>
                <a:t>in the Garden </a:t>
              </a:r>
              <a:r>
                <a:rPr lang="en-US" sz="3200" b="1" dirty="0">
                  <a:solidFill>
                    <a:schemeClr val="bg1"/>
                  </a:solidFill>
                  <a:latin typeface="Open Sans"/>
                  <a:ea typeface="Verdana" panose="020B0604030504040204" pitchFamily="34" charset="0"/>
                  <a:cs typeface="Verdana" panose="020B0604030504040204" pitchFamily="34" charset="0"/>
                </a:rPr>
                <a:t>(Genesis 3:1-19)</a:t>
              </a:r>
            </a:p>
          </p:txBody>
        </p:sp>
      </p:grpSp>
    </p:spTree>
    <p:extLst>
      <p:ext uri="{BB962C8B-B14F-4D97-AF65-F5344CB8AC3E}">
        <p14:creationId xmlns:p14="http://schemas.microsoft.com/office/powerpoint/2010/main" val="189055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667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“When the devil had finished every temptation, he left Him </a:t>
            </a:r>
            <a:r>
              <a:rPr lang="en-US" sz="2600" b="1" dirty="0">
                <a:latin typeface="Open Sans"/>
                <a:ea typeface="Verdana" panose="020B0604030504040204" pitchFamily="34" charset="0"/>
                <a:cs typeface="Verdana" panose="020B0604030504040204" pitchFamily="34" charset="0"/>
              </a:rPr>
              <a:t>until an opportune time</a:t>
            </a:r>
            <a:r>
              <a:rPr lang="en-US" sz="2600" dirty="0">
                <a:latin typeface="Open Sans"/>
                <a:ea typeface="Verdana" panose="020B0604030504040204" pitchFamily="34" charset="0"/>
                <a:cs typeface="Verdana" panose="020B0604030504040204" pitchFamily="34" charset="0"/>
              </a:rPr>
              <a:t>.” (Luke 4:13)</a:t>
            </a:r>
          </a:p>
        </p:txBody>
      </p:sp>
      <p:sp>
        <p:nvSpPr>
          <p:cNvPr id="5"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Stand firm </a:t>
            </a:r>
            <a:r>
              <a:rPr lang="en-US" sz="2600" dirty="0">
                <a:latin typeface="Open Sans"/>
                <a:ea typeface="Verdana" panose="020B0604030504040204" pitchFamily="34" charset="0"/>
                <a:cs typeface="Verdana" panose="020B0604030504040204" pitchFamily="34" charset="0"/>
              </a:rPr>
              <a:t>therefore, having girded your loins with truth, and having put on the breastplate of righteousness…” (Eph. 6:14)</a:t>
            </a:r>
          </a:p>
        </p:txBody>
      </p:sp>
      <p:sp>
        <p:nvSpPr>
          <p:cNvPr id="7" name="TextBox 12"/>
          <p:cNvSpPr txBox="1"/>
          <p:nvPr/>
        </p:nvSpPr>
        <p:spPr>
          <a:xfrm>
            <a:off x="1207008" y="3821668"/>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“Be of sober spirit, </a:t>
            </a:r>
            <a:r>
              <a:rPr lang="en-US" sz="2600" b="1" dirty="0">
                <a:latin typeface="Open Sans"/>
                <a:ea typeface="Verdana" panose="020B0604030504040204" pitchFamily="34" charset="0"/>
                <a:cs typeface="Verdana" panose="020B0604030504040204" pitchFamily="34" charset="0"/>
              </a:rPr>
              <a:t>be on the alert</a:t>
            </a:r>
            <a:r>
              <a:rPr lang="en-US" sz="2600" dirty="0">
                <a:latin typeface="Open Sans"/>
                <a:ea typeface="Verdana" panose="020B0604030504040204" pitchFamily="34" charset="0"/>
                <a:cs typeface="Verdana" panose="020B0604030504040204" pitchFamily="34" charset="0"/>
              </a:rPr>
              <a:t>. Your adversary, the devil, </a:t>
            </a:r>
            <a:r>
              <a:rPr lang="en-US" sz="2600" b="1" dirty="0">
                <a:latin typeface="Open Sans"/>
                <a:ea typeface="Verdana" panose="020B0604030504040204" pitchFamily="34" charset="0"/>
                <a:cs typeface="Verdana" panose="020B0604030504040204" pitchFamily="34" charset="0"/>
              </a:rPr>
              <a:t>prowls around like a roaring lion</a:t>
            </a:r>
            <a:r>
              <a:rPr lang="en-US" sz="2600" dirty="0">
                <a:latin typeface="Open Sans"/>
                <a:ea typeface="Verdana" panose="020B0604030504040204" pitchFamily="34" charset="0"/>
                <a:cs typeface="Verdana" panose="020B0604030504040204" pitchFamily="34" charset="0"/>
              </a:rPr>
              <a:t>, seeking someone to devour. But </a:t>
            </a:r>
            <a:r>
              <a:rPr lang="en-US" sz="2600" b="1" dirty="0">
                <a:latin typeface="Open Sans"/>
                <a:ea typeface="Verdana" panose="020B0604030504040204" pitchFamily="34" charset="0"/>
                <a:cs typeface="Verdana" panose="020B0604030504040204" pitchFamily="34" charset="0"/>
              </a:rPr>
              <a:t>resist him</a:t>
            </a:r>
            <a:r>
              <a:rPr lang="en-US" sz="2600" dirty="0">
                <a:latin typeface="Open Sans"/>
                <a:ea typeface="Verdana" panose="020B0604030504040204" pitchFamily="34" charset="0"/>
                <a:cs typeface="Verdana" panose="020B0604030504040204" pitchFamily="34" charset="0"/>
              </a:rPr>
              <a:t>, firm in your faith, knowing that the same experiences of suffering are being accomplished by your brethren who are in the world.” (1 Peter 5:8-9)</a:t>
            </a:r>
          </a:p>
        </p:txBody>
      </p:sp>
      <p:grpSp>
        <p:nvGrpSpPr>
          <p:cNvPr id="8" name="Group 7"/>
          <p:cNvGrpSpPr/>
          <p:nvPr/>
        </p:nvGrpSpPr>
        <p:grpSpPr>
          <a:xfrm>
            <a:off x="10319" y="381000"/>
            <a:ext cx="10033000" cy="786384"/>
            <a:chOff x="10319" y="381000"/>
            <a:chExt cx="10033000" cy="786384"/>
          </a:xfrm>
        </p:grpSpPr>
        <p:sp>
          <p:nvSpPr>
            <p:cNvPr id="9" name="Rectangle 8"/>
            <p:cNvSpPr/>
            <p:nvPr/>
          </p:nvSpPr>
          <p:spPr>
            <a:xfrm>
              <a:off x="4633119" y="381000"/>
              <a:ext cx="5181599"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10319" y="482025"/>
              <a:ext cx="10033000" cy="584775"/>
            </a:xfrm>
            <a:prstGeom prst="rect">
              <a:avLst/>
            </a:prstGeom>
            <a:noFill/>
            <a:ln>
              <a:noFill/>
            </a:ln>
            <a:effectLst>
              <a:softEdge rad="63500"/>
            </a:effectLst>
          </p:spPr>
          <p:txBody>
            <a:bodyPr wrap="square">
              <a:spAutoFit/>
            </a:bodyPr>
            <a:lstStyle/>
            <a:p>
              <a:pPr marL="342900" indent="-342900">
                <a:buAutoNum type="arabicPeriod"/>
                <a:defRPr/>
              </a:pPr>
              <a:r>
                <a:rPr lang="en-US" sz="3200" b="1" dirty="0">
                  <a:solidFill>
                    <a:schemeClr val="bg1"/>
                  </a:solidFill>
                  <a:latin typeface="Open Sans"/>
                  <a:ea typeface="Verdana" panose="020B0604030504040204" pitchFamily="34" charset="0"/>
                  <a:cs typeface="Verdana" panose="020B0604030504040204" pitchFamily="34" charset="0"/>
                </a:rPr>
                <a:t>First Battlefield – </a:t>
              </a:r>
              <a:r>
                <a:rPr lang="en-US" sz="3200" b="1" i="1" dirty="0">
                  <a:solidFill>
                    <a:schemeClr val="bg1"/>
                  </a:solidFill>
                  <a:latin typeface="Open Sans"/>
                  <a:ea typeface="Verdana" panose="020B0604030504040204" pitchFamily="34" charset="0"/>
                  <a:cs typeface="Verdana" panose="020B0604030504040204" pitchFamily="34" charset="0"/>
                </a:rPr>
                <a:t>in the Garden </a:t>
              </a:r>
              <a:r>
                <a:rPr lang="en-US" sz="3200" b="1" dirty="0">
                  <a:solidFill>
                    <a:schemeClr val="bg1"/>
                  </a:solidFill>
                  <a:latin typeface="Open Sans"/>
                  <a:ea typeface="Verdana" panose="020B0604030504040204" pitchFamily="34" charset="0"/>
                  <a:cs typeface="Verdana" panose="020B0604030504040204" pitchFamily="34" charset="0"/>
                </a:rPr>
                <a:t>(Genesis 3:1-19)</a:t>
              </a:r>
            </a:p>
          </p:txBody>
        </p:sp>
      </p:grpSp>
    </p:spTree>
    <p:extLst>
      <p:ext uri="{BB962C8B-B14F-4D97-AF65-F5344CB8AC3E}">
        <p14:creationId xmlns:p14="http://schemas.microsoft.com/office/powerpoint/2010/main" val="100193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327933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“You formerly walked according to the course of this world, according to </a:t>
            </a:r>
            <a:r>
              <a:rPr lang="en-US" sz="2600" b="1" dirty="0">
                <a:latin typeface="Open Sans"/>
                <a:ea typeface="Verdana" panose="020B0604030504040204" pitchFamily="34" charset="0"/>
                <a:cs typeface="Verdana" panose="020B0604030504040204" pitchFamily="34" charset="0"/>
              </a:rPr>
              <a:t>the prince of the power of the air</a:t>
            </a:r>
            <a:r>
              <a:rPr lang="en-US" sz="2600" dirty="0">
                <a:latin typeface="Open Sans"/>
                <a:ea typeface="Verdana" panose="020B0604030504040204" pitchFamily="34" charset="0"/>
                <a:cs typeface="Verdana" panose="020B0604030504040204" pitchFamily="34" charset="0"/>
              </a:rPr>
              <a:t>, of the spirit that is now working in the sons of disobedience.” (Eph. 2:2)</a:t>
            </a:r>
          </a:p>
        </p:txBody>
      </p:sp>
      <p:sp>
        <p:nvSpPr>
          <p:cNvPr id="5" name="TextBox 12"/>
          <p:cNvSpPr txBox="1"/>
          <p:nvPr/>
        </p:nvSpPr>
        <p:spPr>
          <a:xfrm>
            <a:off x="1207008" y="1527048"/>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“God blessed them; and God said to them, ‘Be fruitful and multiply, and fill the earth, and </a:t>
            </a:r>
            <a:r>
              <a:rPr lang="en-US" sz="2600" b="1" dirty="0">
                <a:latin typeface="Open Sans"/>
                <a:ea typeface="Verdana" panose="020B0604030504040204" pitchFamily="34" charset="0"/>
                <a:cs typeface="Verdana" panose="020B0604030504040204" pitchFamily="34" charset="0"/>
              </a:rPr>
              <a:t>subdue it</a:t>
            </a:r>
            <a:r>
              <a:rPr lang="en-US" sz="2600" dirty="0">
                <a:latin typeface="Open Sans"/>
                <a:ea typeface="Verdana" panose="020B0604030504040204" pitchFamily="34" charset="0"/>
                <a:cs typeface="Verdana" panose="020B0604030504040204" pitchFamily="34" charset="0"/>
              </a:rPr>
              <a:t>; and </a:t>
            </a:r>
            <a:r>
              <a:rPr lang="en-US" sz="2600" b="1" dirty="0">
                <a:latin typeface="Open Sans"/>
                <a:ea typeface="Verdana" panose="020B0604030504040204" pitchFamily="34" charset="0"/>
                <a:cs typeface="Verdana" panose="020B0604030504040204" pitchFamily="34" charset="0"/>
              </a:rPr>
              <a:t>rule</a:t>
            </a:r>
            <a:r>
              <a:rPr lang="en-US" sz="2600" dirty="0">
                <a:latin typeface="Open Sans"/>
                <a:ea typeface="Verdana" panose="020B0604030504040204" pitchFamily="34" charset="0"/>
                <a:cs typeface="Verdana" panose="020B0604030504040204" pitchFamily="34" charset="0"/>
              </a:rPr>
              <a:t> over the fish of the sea and over the birds of the sky and over every living thing that moves on the earth.’” (Gen. 1:28)</a:t>
            </a:r>
          </a:p>
        </p:txBody>
      </p:sp>
      <p:sp>
        <p:nvSpPr>
          <p:cNvPr id="7" name="TextBox 12"/>
          <p:cNvSpPr txBox="1"/>
          <p:nvPr/>
        </p:nvSpPr>
        <p:spPr>
          <a:xfrm>
            <a:off x="1207008" y="47244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a:t>
            </a:r>
            <a:r>
              <a:rPr lang="en-US" sz="2600" b="1" dirty="0">
                <a:latin typeface="Open Sans"/>
                <a:ea typeface="Verdana" panose="020B0604030504040204" pitchFamily="34" charset="0"/>
                <a:cs typeface="Verdana" panose="020B0604030504040204" pitchFamily="34" charset="0"/>
              </a:rPr>
              <a:t>thief comes only to steal and kill and destroy</a:t>
            </a:r>
            <a:r>
              <a:rPr lang="en-US" sz="2600" dirty="0">
                <a:latin typeface="Open Sans"/>
                <a:ea typeface="Verdana" panose="020B0604030504040204" pitchFamily="34" charset="0"/>
                <a:cs typeface="Verdana" panose="020B0604030504040204" pitchFamily="34" charset="0"/>
              </a:rPr>
              <a:t>; I came that they may have life, and have it abundantly.” (John 10:10)</a:t>
            </a:r>
          </a:p>
        </p:txBody>
      </p:sp>
      <p:grpSp>
        <p:nvGrpSpPr>
          <p:cNvPr id="8" name="Group 7"/>
          <p:cNvGrpSpPr/>
          <p:nvPr/>
        </p:nvGrpSpPr>
        <p:grpSpPr>
          <a:xfrm>
            <a:off x="10319" y="381000"/>
            <a:ext cx="10033000" cy="786384"/>
            <a:chOff x="10319" y="381000"/>
            <a:chExt cx="10033000" cy="786384"/>
          </a:xfrm>
        </p:grpSpPr>
        <p:sp>
          <p:nvSpPr>
            <p:cNvPr id="9" name="Rectangle 8"/>
            <p:cNvSpPr/>
            <p:nvPr/>
          </p:nvSpPr>
          <p:spPr>
            <a:xfrm>
              <a:off x="4633119" y="381000"/>
              <a:ext cx="5181599"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10319" y="482025"/>
              <a:ext cx="10033000" cy="584775"/>
            </a:xfrm>
            <a:prstGeom prst="rect">
              <a:avLst/>
            </a:prstGeom>
            <a:noFill/>
            <a:ln>
              <a:noFill/>
            </a:ln>
            <a:effectLst>
              <a:softEdge rad="63500"/>
            </a:effectLst>
          </p:spPr>
          <p:txBody>
            <a:bodyPr wrap="square">
              <a:spAutoFit/>
            </a:bodyPr>
            <a:lstStyle/>
            <a:p>
              <a:pPr marL="342900" indent="-342900">
                <a:buAutoNum type="arabicPeriod"/>
                <a:defRPr/>
              </a:pPr>
              <a:r>
                <a:rPr lang="en-US" sz="3200" b="1" dirty="0">
                  <a:solidFill>
                    <a:schemeClr val="bg1"/>
                  </a:solidFill>
                  <a:latin typeface="Open Sans"/>
                  <a:ea typeface="Verdana" panose="020B0604030504040204" pitchFamily="34" charset="0"/>
                  <a:cs typeface="Verdana" panose="020B0604030504040204" pitchFamily="34" charset="0"/>
                </a:rPr>
                <a:t>First Battlefield – </a:t>
              </a:r>
              <a:r>
                <a:rPr lang="en-US" sz="3200" b="1" i="1" dirty="0">
                  <a:solidFill>
                    <a:schemeClr val="bg1"/>
                  </a:solidFill>
                  <a:latin typeface="Open Sans"/>
                  <a:ea typeface="Verdana" panose="020B0604030504040204" pitchFamily="34" charset="0"/>
                  <a:cs typeface="Verdana" panose="020B0604030504040204" pitchFamily="34" charset="0"/>
                </a:rPr>
                <a:t>in the Garden </a:t>
              </a:r>
              <a:r>
                <a:rPr lang="en-US" sz="3200" b="1" dirty="0">
                  <a:solidFill>
                    <a:schemeClr val="bg1"/>
                  </a:solidFill>
                  <a:latin typeface="Open Sans"/>
                  <a:ea typeface="Verdana" panose="020B0604030504040204" pitchFamily="34" charset="0"/>
                  <a:cs typeface="Verdana" panose="020B0604030504040204" pitchFamily="34" charset="0"/>
                </a:rPr>
                <a:t>(Genesis 3:1-19)</a:t>
              </a:r>
            </a:p>
          </p:txBody>
        </p:sp>
      </p:grpSp>
    </p:spTree>
    <p:extLst>
      <p:ext uri="{BB962C8B-B14F-4D97-AF65-F5344CB8AC3E}">
        <p14:creationId xmlns:p14="http://schemas.microsoft.com/office/powerpoint/2010/main" val="215549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971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God made </a:t>
            </a:r>
            <a:r>
              <a:rPr lang="en-US" sz="2600" b="1" dirty="0">
                <a:latin typeface="Open Sans"/>
                <a:ea typeface="Verdana" panose="020B0604030504040204" pitchFamily="34" charset="0"/>
                <a:cs typeface="Verdana" panose="020B0604030504040204" pitchFamily="34" charset="0"/>
              </a:rPr>
              <a:t>garments of skin </a:t>
            </a:r>
            <a:r>
              <a:rPr lang="en-US" sz="2600" dirty="0">
                <a:latin typeface="Open Sans"/>
                <a:ea typeface="Verdana" panose="020B0604030504040204" pitchFamily="34" charset="0"/>
                <a:cs typeface="Verdana" panose="020B0604030504040204" pitchFamily="34" charset="0"/>
              </a:rPr>
              <a:t>for Adam and his wife, and </a:t>
            </a:r>
            <a:r>
              <a:rPr lang="en-US" sz="2600" b="1" dirty="0">
                <a:latin typeface="Open Sans"/>
                <a:ea typeface="Verdana" panose="020B0604030504040204" pitchFamily="34" charset="0"/>
                <a:cs typeface="Verdana" panose="020B0604030504040204" pitchFamily="34" charset="0"/>
              </a:rPr>
              <a:t>clothed them</a:t>
            </a:r>
            <a:r>
              <a:rPr lang="en-US" sz="2600" dirty="0">
                <a:latin typeface="Open Sans"/>
                <a:ea typeface="Verdana" panose="020B0604030504040204" pitchFamily="34" charset="0"/>
                <a:cs typeface="Verdana" panose="020B0604030504040204" pitchFamily="34" charset="0"/>
              </a:rPr>
              <a:t>.” (Gen. 3:21)</a:t>
            </a:r>
          </a:p>
        </p:txBody>
      </p:sp>
      <p:sp>
        <p:nvSpPr>
          <p:cNvPr id="5"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“To the woman [God] said, ‘I </a:t>
            </a:r>
            <a:r>
              <a:rPr lang="en-US" sz="2600" b="1" dirty="0">
                <a:latin typeface="Open Sans"/>
                <a:ea typeface="Verdana" panose="020B0604030504040204" pitchFamily="34" charset="0"/>
                <a:cs typeface="Verdana" panose="020B0604030504040204" pitchFamily="34" charset="0"/>
              </a:rPr>
              <a:t>will</a:t>
            </a:r>
            <a:r>
              <a:rPr lang="en-US" sz="2600" dirty="0">
                <a:latin typeface="Open Sans"/>
                <a:ea typeface="Verdana" panose="020B0604030504040204" pitchFamily="34" charset="0"/>
                <a:cs typeface="Verdana" panose="020B0604030504040204" pitchFamily="34" charset="0"/>
              </a:rPr>
              <a:t> greatly multiply your pain in </a:t>
            </a:r>
            <a:r>
              <a:rPr lang="en-US" sz="2600" b="1" dirty="0">
                <a:latin typeface="Open Sans"/>
                <a:ea typeface="Verdana" panose="020B0604030504040204" pitchFamily="34" charset="0"/>
                <a:cs typeface="Verdana" panose="020B0604030504040204" pitchFamily="34" charset="0"/>
              </a:rPr>
              <a:t>childbirth</a:t>
            </a:r>
            <a:r>
              <a:rPr lang="en-US" sz="2600" dirty="0">
                <a:latin typeface="Open Sans"/>
                <a:ea typeface="Verdana" panose="020B0604030504040204" pitchFamily="34" charset="0"/>
                <a:cs typeface="Verdana" panose="020B0604030504040204" pitchFamily="34" charset="0"/>
              </a:rPr>
              <a:t>; in pain </a:t>
            </a:r>
            <a:r>
              <a:rPr lang="en-US" sz="2600" b="1" dirty="0">
                <a:latin typeface="Open Sans"/>
                <a:ea typeface="Verdana" panose="020B0604030504040204" pitchFamily="34" charset="0"/>
                <a:cs typeface="Verdana" panose="020B0604030504040204" pitchFamily="34" charset="0"/>
              </a:rPr>
              <a:t>you will bring forth children</a:t>
            </a:r>
            <a:r>
              <a:rPr lang="en-US" sz="2600" dirty="0">
                <a:latin typeface="Open Sans"/>
                <a:ea typeface="Verdana" panose="020B0604030504040204" pitchFamily="34" charset="0"/>
                <a:cs typeface="Verdana" panose="020B0604030504040204" pitchFamily="34" charset="0"/>
              </a:rPr>
              <a:t>. Yet </a:t>
            </a:r>
            <a:r>
              <a:rPr lang="en-US" sz="2600" b="1" dirty="0">
                <a:latin typeface="Open Sans"/>
                <a:ea typeface="Verdana" panose="020B0604030504040204" pitchFamily="34" charset="0"/>
                <a:cs typeface="Verdana" panose="020B0604030504040204" pitchFamily="34" charset="0"/>
              </a:rPr>
              <a:t>your desire will be </a:t>
            </a:r>
            <a:r>
              <a:rPr lang="en-US" sz="2600" dirty="0">
                <a:latin typeface="Open Sans"/>
                <a:ea typeface="Verdana" panose="020B0604030504040204" pitchFamily="34" charset="0"/>
                <a:cs typeface="Verdana" panose="020B0604030504040204" pitchFamily="34" charset="0"/>
              </a:rPr>
              <a:t>for your husband, and </a:t>
            </a:r>
            <a:r>
              <a:rPr lang="en-US" sz="2600" b="1" dirty="0">
                <a:latin typeface="Open Sans"/>
                <a:ea typeface="Verdana" panose="020B0604030504040204" pitchFamily="34" charset="0"/>
                <a:cs typeface="Verdana" panose="020B0604030504040204" pitchFamily="34" charset="0"/>
              </a:rPr>
              <a:t>he will rule </a:t>
            </a:r>
            <a:r>
              <a:rPr lang="en-US" sz="2600" dirty="0">
                <a:latin typeface="Open Sans"/>
                <a:ea typeface="Verdana" panose="020B0604030504040204" pitchFamily="34" charset="0"/>
                <a:cs typeface="Verdana" panose="020B0604030504040204" pitchFamily="34" charset="0"/>
              </a:rPr>
              <a:t>over you.’” (Gen. 2:16)</a:t>
            </a:r>
          </a:p>
        </p:txBody>
      </p:sp>
      <p:sp>
        <p:nvSpPr>
          <p:cNvPr id="7" name="TextBox 12"/>
          <p:cNvSpPr txBox="1"/>
          <p:nvPr/>
        </p:nvSpPr>
        <p:spPr>
          <a:xfrm>
            <a:off x="1207008" y="4061937"/>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I will put enmity between you and the woman, and between your seed and </a:t>
            </a:r>
            <a:r>
              <a:rPr lang="en-US" sz="2600" b="1" dirty="0">
                <a:latin typeface="Open Sans"/>
                <a:ea typeface="Verdana" panose="020B0604030504040204" pitchFamily="34" charset="0"/>
                <a:cs typeface="Verdana" panose="020B0604030504040204" pitchFamily="34" charset="0"/>
              </a:rPr>
              <a:t>her seed</a:t>
            </a:r>
            <a:r>
              <a:rPr lang="en-US" sz="2600" dirty="0">
                <a:latin typeface="Open Sans"/>
                <a:ea typeface="Verdana" panose="020B0604030504040204" pitchFamily="34" charset="0"/>
                <a:cs typeface="Verdana" panose="020B0604030504040204" pitchFamily="34" charset="0"/>
              </a:rPr>
              <a:t>; </a:t>
            </a:r>
            <a:r>
              <a:rPr lang="en-US" sz="2600" b="1" dirty="0">
                <a:latin typeface="Open Sans"/>
                <a:ea typeface="Verdana" panose="020B0604030504040204" pitchFamily="34" charset="0"/>
                <a:cs typeface="Verdana" panose="020B0604030504040204" pitchFamily="34" charset="0"/>
              </a:rPr>
              <a:t>He shall bruise [crush] you on the head</a:t>
            </a:r>
            <a:r>
              <a:rPr lang="en-US" sz="2600" dirty="0">
                <a:latin typeface="Open Sans"/>
                <a:ea typeface="Verdana" panose="020B0604030504040204" pitchFamily="34" charset="0"/>
                <a:cs typeface="Verdana" panose="020B0604030504040204" pitchFamily="34" charset="0"/>
              </a:rPr>
              <a:t>, and you shall bruise him on the heel.” (Gen. 3:15)</a:t>
            </a:r>
          </a:p>
        </p:txBody>
      </p:sp>
      <p:grpSp>
        <p:nvGrpSpPr>
          <p:cNvPr id="8" name="Group 7"/>
          <p:cNvGrpSpPr/>
          <p:nvPr/>
        </p:nvGrpSpPr>
        <p:grpSpPr>
          <a:xfrm>
            <a:off x="10319" y="381000"/>
            <a:ext cx="10033000" cy="786384"/>
            <a:chOff x="10319" y="381000"/>
            <a:chExt cx="10033000" cy="786384"/>
          </a:xfrm>
        </p:grpSpPr>
        <p:sp>
          <p:nvSpPr>
            <p:cNvPr id="9" name="Rectangle 8"/>
            <p:cNvSpPr/>
            <p:nvPr/>
          </p:nvSpPr>
          <p:spPr>
            <a:xfrm>
              <a:off x="4633119" y="381000"/>
              <a:ext cx="5181599"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10319" y="482025"/>
              <a:ext cx="10033000" cy="584775"/>
            </a:xfrm>
            <a:prstGeom prst="rect">
              <a:avLst/>
            </a:prstGeom>
            <a:noFill/>
            <a:ln>
              <a:noFill/>
            </a:ln>
            <a:effectLst>
              <a:softEdge rad="63500"/>
            </a:effectLst>
          </p:spPr>
          <p:txBody>
            <a:bodyPr wrap="square">
              <a:spAutoFit/>
            </a:bodyPr>
            <a:lstStyle/>
            <a:p>
              <a:pPr marL="342900" indent="-342900">
                <a:buAutoNum type="arabicPeriod"/>
                <a:defRPr/>
              </a:pPr>
              <a:r>
                <a:rPr lang="en-US" sz="3200" b="1" dirty="0">
                  <a:solidFill>
                    <a:schemeClr val="bg1"/>
                  </a:solidFill>
                  <a:latin typeface="Open Sans"/>
                  <a:ea typeface="Verdana" panose="020B0604030504040204" pitchFamily="34" charset="0"/>
                  <a:cs typeface="Verdana" panose="020B0604030504040204" pitchFamily="34" charset="0"/>
                </a:rPr>
                <a:t>First Battlefield – </a:t>
              </a:r>
              <a:r>
                <a:rPr lang="en-US" sz="3200" b="1" i="1" dirty="0">
                  <a:solidFill>
                    <a:schemeClr val="bg1"/>
                  </a:solidFill>
                  <a:latin typeface="Open Sans"/>
                  <a:ea typeface="Verdana" panose="020B0604030504040204" pitchFamily="34" charset="0"/>
                  <a:cs typeface="Verdana" panose="020B0604030504040204" pitchFamily="34" charset="0"/>
                </a:rPr>
                <a:t>in the Garden </a:t>
              </a:r>
              <a:r>
                <a:rPr lang="en-US" sz="3200" b="1" dirty="0">
                  <a:solidFill>
                    <a:schemeClr val="bg1"/>
                  </a:solidFill>
                  <a:latin typeface="Open Sans"/>
                  <a:ea typeface="Verdana" panose="020B0604030504040204" pitchFamily="34" charset="0"/>
                  <a:cs typeface="Verdana" panose="020B0604030504040204" pitchFamily="34" charset="0"/>
                </a:rPr>
                <a:t>(Genesis 3:1-19)</a:t>
              </a:r>
            </a:p>
          </p:txBody>
        </p:sp>
      </p:grpSp>
    </p:spTree>
    <p:extLst>
      <p:ext uri="{BB962C8B-B14F-4D97-AF65-F5344CB8AC3E}">
        <p14:creationId xmlns:p14="http://schemas.microsoft.com/office/powerpoint/2010/main" val="395964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895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“So they came in a hurry and found their way to Mary and Joseph, and </a:t>
            </a:r>
            <a:r>
              <a:rPr lang="en-US" sz="2600" b="1" dirty="0">
                <a:latin typeface="Open Sans"/>
                <a:ea typeface="Verdana" panose="020B0604030504040204" pitchFamily="34" charset="0"/>
                <a:cs typeface="Verdana" panose="020B0604030504040204" pitchFamily="34" charset="0"/>
              </a:rPr>
              <a:t>the baby as He lay in the manger</a:t>
            </a:r>
            <a:r>
              <a:rPr lang="en-US" sz="2600" dirty="0">
                <a:latin typeface="Open Sans"/>
                <a:ea typeface="Verdana" panose="020B0604030504040204" pitchFamily="34" charset="0"/>
                <a:cs typeface="Verdana" panose="020B0604030504040204" pitchFamily="34" charset="0"/>
              </a:rPr>
              <a:t>.” (Luke 2:16)</a:t>
            </a:r>
          </a:p>
        </p:txBody>
      </p:sp>
      <p:sp>
        <p:nvSpPr>
          <p:cNvPr id="5"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a:t>
            </a:r>
            <a:r>
              <a:rPr lang="en-US" sz="2600" b="1" dirty="0">
                <a:latin typeface="Open Sans"/>
                <a:ea typeface="Verdana" panose="020B0604030504040204" pitchFamily="34" charset="0"/>
                <a:cs typeface="Verdana" panose="020B0604030504040204" pitchFamily="34" charset="0"/>
              </a:rPr>
              <a:t>the Word became flesh</a:t>
            </a:r>
            <a:r>
              <a:rPr lang="en-US" sz="2600" dirty="0">
                <a:latin typeface="Open Sans"/>
                <a:ea typeface="Verdana" panose="020B0604030504040204" pitchFamily="34" charset="0"/>
                <a:cs typeface="Verdana" panose="020B0604030504040204" pitchFamily="34" charset="0"/>
              </a:rPr>
              <a:t>, and dwelt among us, and </a:t>
            </a:r>
            <a:r>
              <a:rPr lang="en-US" sz="2600" b="1" dirty="0">
                <a:latin typeface="Open Sans"/>
                <a:ea typeface="Verdana" panose="020B0604030504040204" pitchFamily="34" charset="0"/>
                <a:cs typeface="Verdana" panose="020B0604030504040204" pitchFamily="34" charset="0"/>
              </a:rPr>
              <a:t>we saw His glory</a:t>
            </a:r>
            <a:r>
              <a:rPr lang="en-US" sz="2600" dirty="0">
                <a:latin typeface="Open Sans"/>
                <a:ea typeface="Verdana" panose="020B0604030504040204" pitchFamily="34" charset="0"/>
                <a:cs typeface="Verdana" panose="020B0604030504040204" pitchFamily="34" charset="0"/>
              </a:rPr>
              <a:t>, glory as of the only begotten from the Father, full of grace and truth.”	(John 1:14)</a:t>
            </a:r>
          </a:p>
        </p:txBody>
      </p:sp>
      <p:sp>
        <p:nvSpPr>
          <p:cNvPr id="7" name="TextBox 12"/>
          <p:cNvSpPr txBox="1"/>
          <p:nvPr/>
        </p:nvSpPr>
        <p:spPr>
          <a:xfrm>
            <a:off x="1207008" y="3962400"/>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“When the Philistine looked and saw David, </a:t>
            </a:r>
            <a:r>
              <a:rPr lang="en-US" sz="2600" b="1" dirty="0">
                <a:latin typeface="Open Sans"/>
                <a:ea typeface="Verdana" panose="020B0604030504040204" pitchFamily="34" charset="0"/>
                <a:cs typeface="Verdana" panose="020B0604030504040204" pitchFamily="34" charset="0"/>
              </a:rPr>
              <a:t>he disdained him</a:t>
            </a:r>
            <a:r>
              <a:rPr lang="en-US" sz="2600" dirty="0">
                <a:latin typeface="Open Sans"/>
                <a:ea typeface="Verdana" panose="020B0604030504040204" pitchFamily="34" charset="0"/>
                <a:cs typeface="Verdana" panose="020B0604030504040204" pitchFamily="34" charset="0"/>
              </a:rPr>
              <a:t>; for he was but a youth, and ruddy, with a handsome appearance. The Philistine said to David, ‘</a:t>
            </a:r>
            <a:r>
              <a:rPr lang="en-US" sz="2600" b="1" dirty="0">
                <a:latin typeface="Open Sans"/>
                <a:ea typeface="Verdana" panose="020B0604030504040204" pitchFamily="34" charset="0"/>
                <a:cs typeface="Verdana" panose="020B0604030504040204" pitchFamily="34" charset="0"/>
              </a:rPr>
              <a:t>Am I a dog, that you come to me with sticks</a:t>
            </a:r>
            <a:r>
              <a:rPr lang="en-US" sz="2600" dirty="0">
                <a:latin typeface="Open Sans"/>
                <a:ea typeface="Verdana" panose="020B0604030504040204" pitchFamily="34" charset="0"/>
                <a:cs typeface="Verdana" panose="020B0604030504040204" pitchFamily="34" charset="0"/>
              </a:rPr>
              <a:t>?’ And the Philistine cursed David by his gods.” (1 Sam. 17:42-43)</a:t>
            </a:r>
          </a:p>
        </p:txBody>
      </p:sp>
      <p:sp>
        <p:nvSpPr>
          <p:cNvPr id="9" name="Rectangle 8"/>
          <p:cNvSpPr/>
          <p:nvPr/>
        </p:nvSpPr>
        <p:spPr>
          <a:xfrm>
            <a:off x="4633119" y="381000"/>
            <a:ext cx="6172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10319" y="482025"/>
            <a:ext cx="10947400" cy="584775"/>
          </a:xfrm>
          <a:prstGeom prst="rect">
            <a:avLst/>
          </a:prstGeom>
          <a:noFill/>
          <a:ln>
            <a:noFill/>
          </a:ln>
          <a:effectLst>
            <a:softEdge rad="63500"/>
          </a:effectLst>
        </p:spPr>
        <p:txBody>
          <a:bodyPr wrap="square">
            <a:spAutoFit/>
          </a:bodyPr>
          <a:lstStyle/>
          <a:p>
            <a:pPr marL="514350" indent="-514350">
              <a:buFont typeface="+mj-lt"/>
              <a:buAutoNum type="arabicPeriod" startAt="2"/>
              <a:defRPr/>
            </a:pPr>
            <a:r>
              <a:rPr lang="en-US" sz="3200" b="1" dirty="0">
                <a:solidFill>
                  <a:schemeClr val="bg1"/>
                </a:solidFill>
                <a:latin typeface="Open Sans"/>
                <a:ea typeface="Verdana" panose="020B0604030504040204" pitchFamily="34" charset="0"/>
                <a:cs typeface="Verdana" panose="020B0604030504040204" pitchFamily="34" charset="0"/>
              </a:rPr>
              <a:t>Second Battlefield – </a:t>
            </a:r>
            <a:r>
              <a:rPr lang="en-US" sz="3200" b="1" i="1" dirty="0">
                <a:solidFill>
                  <a:schemeClr val="bg1"/>
                </a:solidFill>
                <a:latin typeface="Open Sans"/>
                <a:ea typeface="Verdana" panose="020B0604030504040204" pitchFamily="34" charset="0"/>
                <a:cs typeface="Verdana" panose="020B0604030504040204" pitchFamily="34" charset="0"/>
              </a:rPr>
              <a:t>in the Wilderness </a:t>
            </a:r>
            <a:r>
              <a:rPr lang="en-US" sz="3200" b="1" dirty="0">
                <a:solidFill>
                  <a:schemeClr val="bg1"/>
                </a:solidFill>
                <a:latin typeface="Open Sans"/>
                <a:ea typeface="Verdana" panose="020B0604030504040204" pitchFamily="34" charset="0"/>
                <a:cs typeface="Verdana" panose="020B0604030504040204" pitchFamily="34" charset="0"/>
              </a:rPr>
              <a:t>(Matt. 4:1-11)</a:t>
            </a:r>
          </a:p>
        </p:txBody>
      </p:sp>
    </p:spTree>
    <p:extLst>
      <p:ext uri="{BB962C8B-B14F-4D97-AF65-F5344CB8AC3E}">
        <p14:creationId xmlns:p14="http://schemas.microsoft.com/office/powerpoint/2010/main" val="330834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1261</TotalTime>
  <Words>3333</Words>
  <Application>Microsoft Office PowerPoint</Application>
  <PresentationFormat>Custom</PresentationFormat>
  <Paragraphs>119</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Open Sans</vt:lpstr>
      <vt:lpstr>Verdana</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rg-adguard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Scott Townsend</cp:lastModifiedBy>
  <cp:revision>50</cp:revision>
  <dcterms:created xsi:type="dcterms:W3CDTF">2017-12-05T12:09:13Z</dcterms:created>
  <dcterms:modified xsi:type="dcterms:W3CDTF">2018-03-18T21:34:37Z</dcterms:modified>
</cp:coreProperties>
</file>