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9" r:id="rId3"/>
    <p:sldId id="265" r:id="rId4"/>
    <p:sldId id="280" r:id="rId5"/>
    <p:sldId id="260" r:id="rId6"/>
    <p:sldId id="281" r:id="rId7"/>
    <p:sldId id="266" r:id="rId8"/>
    <p:sldId id="285" r:id="rId9"/>
    <p:sldId id="267" r:id="rId10"/>
    <p:sldId id="268" r:id="rId11"/>
    <p:sldId id="282" r:id="rId12"/>
    <p:sldId id="261" r:id="rId13"/>
    <p:sldId id="262" r:id="rId14"/>
    <p:sldId id="286" r:id="rId15"/>
    <p:sldId id="269" r:id="rId16"/>
    <p:sldId id="283" r:id="rId17"/>
    <p:sldId id="270" r:id="rId18"/>
    <p:sldId id="287" r:id="rId19"/>
    <p:sldId id="271" r:id="rId20"/>
    <p:sldId id="272" r:id="rId21"/>
    <p:sldId id="288" r:id="rId22"/>
    <p:sldId id="273" r:id="rId23"/>
    <p:sldId id="274" r:id="rId24"/>
    <p:sldId id="289" r:id="rId25"/>
    <p:sldId id="275" r:id="rId26"/>
    <p:sldId id="284" r:id="rId27"/>
    <p:sldId id="276" r:id="rId28"/>
    <p:sldId id="277" r:id="rId29"/>
    <p:sldId id="279" r:id="rId30"/>
    <p:sldId id="290" r:id="rId31"/>
    <p:sldId id="258" r:id="rId32"/>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21" autoAdjust="0"/>
    <p:restoredTop sz="94660"/>
  </p:normalViewPr>
  <p:slideViewPr>
    <p:cSldViewPr>
      <p:cViewPr varScale="1">
        <p:scale>
          <a:sx n="108" d="100"/>
          <a:sy n="108" d="100"/>
        </p:scale>
        <p:origin x="918" y="108"/>
      </p:cViewPr>
      <p:guideLst>
        <p:guide orient="horz" pos="2160"/>
        <p:guide pos="3831"/>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V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1BE3B5-19C3-49DF-9C55-D0DC7B4FD1BB}" type="datetimeFigureOut">
              <a:rPr lang="es-VE" smtClean="0"/>
              <a:t>20/3/2018</a:t>
            </a:fld>
            <a:endParaRPr lang="es-VE"/>
          </a:p>
        </p:txBody>
      </p:sp>
      <p:sp>
        <p:nvSpPr>
          <p:cNvPr id="4" name="Marcador de imagen de diapositiva 3"/>
          <p:cNvSpPr>
            <a:spLocks noGrp="1" noRot="1" noChangeAspect="1"/>
          </p:cNvSpPr>
          <p:nvPr>
            <p:ph type="sldImg" idx="2"/>
          </p:nvPr>
        </p:nvSpPr>
        <p:spPr>
          <a:xfrm>
            <a:off x="692150" y="1143000"/>
            <a:ext cx="5473700" cy="3086100"/>
          </a:xfrm>
          <a:prstGeom prst="rect">
            <a:avLst/>
          </a:prstGeom>
          <a:noFill/>
          <a:ln w="12700">
            <a:solidFill>
              <a:prstClr val="black"/>
            </a:solidFill>
          </a:ln>
        </p:spPr>
        <p:txBody>
          <a:bodyPr vert="horz" lIns="91440" tIns="45720" rIns="91440" bIns="45720" rtlCol="0" anchor="ctr"/>
          <a:lstStyle/>
          <a:p>
            <a:endParaRPr lang="es-V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V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90556C-947E-4636-A98D-C16E7F825D91}" type="slidenum">
              <a:rPr lang="es-VE" smtClean="0"/>
              <a:t>‹#›</a:t>
            </a:fld>
            <a:endParaRPr lang="es-VE"/>
          </a:p>
        </p:txBody>
      </p:sp>
    </p:spTree>
    <p:extLst>
      <p:ext uri="{BB962C8B-B14F-4D97-AF65-F5344CB8AC3E}">
        <p14:creationId xmlns:p14="http://schemas.microsoft.com/office/powerpoint/2010/main" val="908129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6090556C-947E-4636-A98D-C16E7F825D91}" type="slidenum">
              <a:rPr lang="es-VE" smtClean="0"/>
              <a:t>17</a:t>
            </a:fld>
            <a:endParaRPr lang="es-VE"/>
          </a:p>
        </p:txBody>
      </p:sp>
    </p:spTree>
    <p:extLst>
      <p:ext uri="{BB962C8B-B14F-4D97-AF65-F5344CB8AC3E}">
        <p14:creationId xmlns:p14="http://schemas.microsoft.com/office/powerpoint/2010/main" val="4046515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6090556C-947E-4636-A98D-C16E7F825D91}" type="slidenum">
              <a:rPr lang="es-VE" smtClean="0"/>
              <a:t>26</a:t>
            </a:fld>
            <a:endParaRPr lang="es-VE"/>
          </a:p>
        </p:txBody>
      </p:sp>
    </p:spTree>
    <p:extLst>
      <p:ext uri="{BB962C8B-B14F-4D97-AF65-F5344CB8AC3E}">
        <p14:creationId xmlns:p14="http://schemas.microsoft.com/office/powerpoint/2010/main" val="3179752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6090556C-947E-4636-A98D-C16E7F825D91}" type="slidenum">
              <a:rPr lang="es-VE" smtClean="0"/>
              <a:t>27</a:t>
            </a:fld>
            <a:endParaRPr lang="es-VE"/>
          </a:p>
        </p:txBody>
      </p:sp>
    </p:spTree>
    <p:extLst>
      <p:ext uri="{BB962C8B-B14F-4D97-AF65-F5344CB8AC3E}">
        <p14:creationId xmlns:p14="http://schemas.microsoft.com/office/powerpoint/2010/main" val="2012912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6090556C-947E-4636-A98D-C16E7F825D91}" type="slidenum">
              <a:rPr lang="es-VE" smtClean="0"/>
              <a:t>28</a:t>
            </a:fld>
            <a:endParaRPr lang="es-VE"/>
          </a:p>
        </p:txBody>
      </p:sp>
    </p:spTree>
    <p:extLst>
      <p:ext uri="{BB962C8B-B14F-4D97-AF65-F5344CB8AC3E}">
        <p14:creationId xmlns:p14="http://schemas.microsoft.com/office/powerpoint/2010/main" val="4236308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6090556C-947E-4636-A98D-C16E7F825D91}" type="slidenum">
              <a:rPr lang="es-VE" smtClean="0"/>
              <a:t>29</a:t>
            </a:fld>
            <a:endParaRPr lang="es-VE"/>
          </a:p>
        </p:txBody>
      </p:sp>
    </p:spTree>
    <p:extLst>
      <p:ext uri="{BB962C8B-B14F-4D97-AF65-F5344CB8AC3E}">
        <p14:creationId xmlns:p14="http://schemas.microsoft.com/office/powerpoint/2010/main" val="2064536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6090556C-947E-4636-A98D-C16E7F825D91}" type="slidenum">
              <a:rPr lang="es-VE" smtClean="0"/>
              <a:t>18</a:t>
            </a:fld>
            <a:endParaRPr lang="es-VE"/>
          </a:p>
        </p:txBody>
      </p:sp>
    </p:spTree>
    <p:extLst>
      <p:ext uri="{BB962C8B-B14F-4D97-AF65-F5344CB8AC3E}">
        <p14:creationId xmlns:p14="http://schemas.microsoft.com/office/powerpoint/2010/main" val="566249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6090556C-947E-4636-A98D-C16E7F825D91}" type="slidenum">
              <a:rPr lang="es-VE" smtClean="0"/>
              <a:t>19</a:t>
            </a:fld>
            <a:endParaRPr lang="es-VE"/>
          </a:p>
        </p:txBody>
      </p:sp>
    </p:spTree>
    <p:extLst>
      <p:ext uri="{BB962C8B-B14F-4D97-AF65-F5344CB8AC3E}">
        <p14:creationId xmlns:p14="http://schemas.microsoft.com/office/powerpoint/2010/main" val="512360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6090556C-947E-4636-A98D-C16E7F825D91}" type="slidenum">
              <a:rPr lang="es-VE" smtClean="0"/>
              <a:t>20</a:t>
            </a:fld>
            <a:endParaRPr lang="es-VE"/>
          </a:p>
        </p:txBody>
      </p:sp>
    </p:spTree>
    <p:extLst>
      <p:ext uri="{BB962C8B-B14F-4D97-AF65-F5344CB8AC3E}">
        <p14:creationId xmlns:p14="http://schemas.microsoft.com/office/powerpoint/2010/main" val="3789614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6090556C-947E-4636-A98D-C16E7F825D91}" type="slidenum">
              <a:rPr lang="es-VE" smtClean="0"/>
              <a:t>21</a:t>
            </a:fld>
            <a:endParaRPr lang="es-VE"/>
          </a:p>
        </p:txBody>
      </p:sp>
    </p:spTree>
    <p:extLst>
      <p:ext uri="{BB962C8B-B14F-4D97-AF65-F5344CB8AC3E}">
        <p14:creationId xmlns:p14="http://schemas.microsoft.com/office/powerpoint/2010/main" val="1314028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6090556C-947E-4636-A98D-C16E7F825D91}" type="slidenum">
              <a:rPr lang="es-VE" smtClean="0"/>
              <a:t>22</a:t>
            </a:fld>
            <a:endParaRPr lang="es-VE"/>
          </a:p>
        </p:txBody>
      </p:sp>
    </p:spTree>
    <p:extLst>
      <p:ext uri="{BB962C8B-B14F-4D97-AF65-F5344CB8AC3E}">
        <p14:creationId xmlns:p14="http://schemas.microsoft.com/office/powerpoint/2010/main" val="3813779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6090556C-947E-4636-A98D-C16E7F825D91}" type="slidenum">
              <a:rPr lang="es-VE" smtClean="0"/>
              <a:t>23</a:t>
            </a:fld>
            <a:endParaRPr lang="es-VE"/>
          </a:p>
        </p:txBody>
      </p:sp>
    </p:spTree>
    <p:extLst>
      <p:ext uri="{BB962C8B-B14F-4D97-AF65-F5344CB8AC3E}">
        <p14:creationId xmlns:p14="http://schemas.microsoft.com/office/powerpoint/2010/main" val="4279020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6090556C-947E-4636-A98D-C16E7F825D91}" type="slidenum">
              <a:rPr lang="es-VE" smtClean="0"/>
              <a:t>24</a:t>
            </a:fld>
            <a:endParaRPr lang="es-VE"/>
          </a:p>
        </p:txBody>
      </p:sp>
    </p:spTree>
    <p:extLst>
      <p:ext uri="{BB962C8B-B14F-4D97-AF65-F5344CB8AC3E}">
        <p14:creationId xmlns:p14="http://schemas.microsoft.com/office/powerpoint/2010/main" val="967389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6090556C-947E-4636-A98D-C16E7F825D91}" type="slidenum">
              <a:rPr lang="es-VE" smtClean="0"/>
              <a:t>25</a:t>
            </a:fld>
            <a:endParaRPr lang="es-VE"/>
          </a:p>
        </p:txBody>
      </p:sp>
    </p:spTree>
    <p:extLst>
      <p:ext uri="{BB962C8B-B14F-4D97-AF65-F5344CB8AC3E}">
        <p14:creationId xmlns:p14="http://schemas.microsoft.com/office/powerpoint/2010/main" val="4001044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81E8BE1-5DC1-4081-AC8F-B0FBA61B2BCA}"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12"/>
          </p:nvPr>
        </p:nvSpPr>
        <p:spPr>
          <a:xfrm>
            <a:off x="8715984" y="6356351"/>
            <a:ext cx="2837762" cy="365125"/>
          </a:xfrm>
        </p:spPr>
        <p:txBody>
          <a:bodyPr/>
          <a:lstStyle/>
          <a:p>
            <a:fld id="{AAB69A7C-9294-4877-8B41-AC1D53B1EEF1}" type="slidenum">
              <a:rPr lang="en-US" smtClean="0"/>
              <a:t>‹#›</a:t>
            </a:fld>
            <a:endParaRPr lang="en-US" dirty="0"/>
          </a:p>
        </p:txBody>
      </p:sp>
      <p:sp>
        <p:nvSpPr>
          <p:cNvPr id="2057" name="Rectangle 9"/>
          <p:cNvSpPr>
            <a:spLocks noChangeArrowheads="1"/>
          </p:cNvSpPr>
          <p:nvPr userDrawn="1"/>
        </p:nvSpPr>
        <p:spPr bwMode="auto">
          <a:xfrm>
            <a:off x="5668963" y="6378575"/>
            <a:ext cx="965200" cy="2984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939598"/>
                </a:solidFill>
                <a:effectLst/>
                <a:latin typeface="Open Sans" pitchFamily="34" charset="0"/>
                <a:cs typeface="Arial" pitchFamily="34" charset="0"/>
              </a:rPr>
              <a:t>Page no: 2</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8" name="Rectangle 6"/>
          <p:cNvSpPr>
            <a:spLocks noChangeArrowheads="1"/>
          </p:cNvSpPr>
          <p:nvPr userDrawn="1"/>
        </p:nvSpPr>
        <p:spPr bwMode="auto">
          <a:xfrm>
            <a:off x="0" y="0"/>
            <a:ext cx="12190413" cy="6858000"/>
          </a:xfrm>
          <a:prstGeom prst="rect">
            <a:avLst/>
          </a:prstGeom>
          <a:solidFill>
            <a:srgbClr val="F6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9"/>
          <p:cNvSpPr>
            <a:spLocks noChangeArrowheads="1"/>
          </p:cNvSpPr>
          <p:nvPr userDrawn="1"/>
        </p:nvSpPr>
        <p:spPr bwMode="auto">
          <a:xfrm>
            <a:off x="5668963" y="6378575"/>
            <a:ext cx="719749"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939598"/>
                </a:solidFill>
                <a:effectLst/>
                <a:latin typeface="Open Sans" pitchFamily="34" charset="0"/>
                <a:cs typeface="Arial" pitchFamily="34" charset="0"/>
              </a:rPr>
              <a:t>Page no:</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 name="Slide Number Placeholder 5"/>
          <p:cNvSpPr txBox="1">
            <a:spLocks/>
          </p:cNvSpPr>
          <p:nvPr userDrawn="1"/>
        </p:nvSpPr>
        <p:spPr>
          <a:xfrm>
            <a:off x="6309519" y="6324600"/>
            <a:ext cx="519826" cy="304800"/>
          </a:xfrm>
          <a:prstGeom prst="rect">
            <a:avLst/>
          </a:prstGeom>
        </p:spPr>
        <p:txBody>
          <a:bodyPr vert="horz" lIns="91440" tIns="45720" rIns="91440" bIns="45720" rtlCol="0" anchor="ctr"/>
          <a:lstStyle>
            <a:lvl1pPr>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AB69A7C-9294-4877-8B41-AC1D53B1EEF1}"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4" name="Subtitle 2"/>
          <p:cNvSpPr>
            <a:spLocks noGrp="1"/>
          </p:cNvSpPr>
          <p:nvPr>
            <p:ph type="subTitle" idx="1"/>
          </p:nvPr>
        </p:nvSpPr>
        <p:spPr>
          <a:xfrm>
            <a:off x="1204119" y="1524000"/>
            <a:ext cx="10439400" cy="4572000"/>
          </a:xfrm>
        </p:spPr>
        <p:txBody>
          <a:bodyPr>
            <a:normAutofit/>
          </a:bodyPr>
          <a:lstStyle>
            <a:lvl1pPr marL="0" indent="0" algn="l">
              <a:buNone/>
              <a:defRPr sz="1500">
                <a:solidFill>
                  <a:schemeClr val="tx1"/>
                </a:solidFill>
                <a:latin typeface="Open Sans" pitchFamily="34" charset="0"/>
                <a:ea typeface="Open Sans" pitchFamily="34" charset="0"/>
                <a:cs typeface="Open 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62" name="Rectangle 14"/>
          <p:cNvSpPr>
            <a:spLocks noChangeArrowheads="1"/>
          </p:cNvSpPr>
          <p:nvPr userDrawn="1"/>
        </p:nvSpPr>
        <p:spPr bwMode="auto">
          <a:xfrm>
            <a:off x="869950" y="1541463"/>
            <a:ext cx="49213" cy="4519613"/>
          </a:xfrm>
          <a:prstGeom prst="rect">
            <a:avLst/>
          </a:prstGeom>
          <a:solidFill>
            <a:srgbClr val="A51E2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Title 1"/>
          <p:cNvSpPr>
            <a:spLocks noGrp="1"/>
          </p:cNvSpPr>
          <p:nvPr>
            <p:ph type="title"/>
          </p:nvPr>
        </p:nvSpPr>
        <p:spPr>
          <a:xfrm>
            <a:off x="88265" y="381000"/>
            <a:ext cx="10945654" cy="762000"/>
          </a:xfrm>
        </p:spPr>
        <p:txBody>
          <a:bodyPr>
            <a:normAutofit/>
          </a:bodyPr>
          <a:lstStyle>
            <a:lvl1pPr algn="l">
              <a:defRPr sz="3800" b="1">
                <a:solidFill>
                  <a:schemeClr val="bg1"/>
                </a:solidFill>
                <a:latin typeface="Open Sans" pitchFamily="34" charset="0"/>
                <a:ea typeface="Open Sans" pitchFamily="34" charset="0"/>
                <a:cs typeface="Open Sans" pitchFamily="34" charset="0"/>
              </a:defRPr>
            </a:lvl1pPr>
          </a:lstStyle>
          <a:p>
            <a:r>
              <a:rPr lang="en-US" dirty="0"/>
              <a:t>Click to edit Master title style</a:t>
            </a:r>
          </a:p>
        </p:txBody>
      </p:sp>
      <p:sp>
        <p:nvSpPr>
          <p:cNvPr id="13" name="Rectángulo 12"/>
          <p:cNvSpPr/>
          <p:nvPr userDrawn="1"/>
        </p:nvSpPr>
        <p:spPr>
          <a:xfrm>
            <a:off x="0" y="304800"/>
            <a:ext cx="9662319"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1E8BE1-5DC1-4081-AC8F-B0FBA61B2BCA}"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1E8BE1-5DC1-4081-AC8F-B0FBA61B2BCA}" type="datetimeFigureOut">
              <a:rPr lang="en-US" smtClean="0"/>
              <a:t>3/20/2018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1E8BE1-5DC1-4081-AC8F-B0FBA61B2BCA}" type="datetimeFigureOut">
              <a:rPr lang="en-US" smtClean="0"/>
              <a:t>3/20/2018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1E8BE1-5DC1-4081-AC8F-B0FBA61B2BCA}" type="datetimeFigureOut">
              <a:rPr lang="en-US" smtClean="0"/>
              <a:t>3/20/2018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E8BE1-5DC1-4081-AC8F-B0FBA61B2BCA}" type="datetimeFigureOut">
              <a:rPr lang="en-US" smtClean="0"/>
              <a:t>3/20/2018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1E8BE1-5DC1-4081-AC8F-B0FBA61B2BCA}" type="datetimeFigureOut">
              <a:rPr lang="en-US" smtClean="0"/>
              <a:t>3/20/2018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1E8BE1-5DC1-4081-AC8F-B0FBA61B2BCA}" type="datetimeFigureOut">
              <a:rPr lang="en-US" smtClean="0"/>
              <a:t>3/20/2018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E8BE1-5DC1-4081-AC8F-B0FBA61B2BCA}" type="datetimeFigureOut">
              <a:rPr lang="en-US" smtClean="0"/>
              <a:t>3/20/2018</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69A7C-9294-4877-8B41-AC1D53B1EEF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5719" y="1219200"/>
            <a:ext cx="10337562" cy="1470025"/>
          </a:xfrm>
        </p:spPr>
        <p:txBody>
          <a:bodyPr/>
          <a:lstStyle/>
          <a:p>
            <a:r>
              <a:rPr lang="en-US" dirty="0"/>
              <a:t> </a:t>
            </a:r>
          </a:p>
        </p:txBody>
      </p:sp>
      <p:sp>
        <p:nvSpPr>
          <p:cNvPr id="3" name="Subtitle 2"/>
          <p:cNvSpPr>
            <a:spLocks noGrp="1"/>
          </p:cNvSpPr>
          <p:nvPr>
            <p:ph type="subTitle" idx="4294967295"/>
          </p:nvPr>
        </p:nvSpPr>
        <p:spPr>
          <a:xfrm>
            <a:off x="1824276" y="3886200"/>
            <a:ext cx="8513287" cy="1752600"/>
          </a:xfrm>
        </p:spPr>
        <p:txBody>
          <a:bodyPr/>
          <a:lstStyle/>
          <a:p>
            <a:endParaRPr lang="en-US"/>
          </a:p>
        </p:txBody>
      </p:sp>
      <p:pic>
        <p:nvPicPr>
          <p:cNvPr id="1027" name="Picture 3" descr="F:\AliShah\Work\Ali Shah work\July 2017 Design work\Out Source Work\Irfan\Logo\iamawatchman\Powerpoint\Final\Image\Power point-01.jpg"/>
          <p:cNvPicPr>
            <a:picLocks noChangeAspect="1" noChangeArrowheads="1"/>
          </p:cNvPicPr>
          <p:nvPr/>
        </p:nvPicPr>
        <p:blipFill>
          <a:blip r:embed="rId2"/>
          <a:srcRect/>
          <a:stretch>
            <a:fillRect/>
          </a:stretch>
        </p:blipFill>
        <p:spPr bwMode="auto">
          <a:xfrm>
            <a:off x="0" y="-6350"/>
            <a:ext cx="12198351" cy="6864350"/>
          </a:xfrm>
          <a:prstGeom prst="rect">
            <a:avLst/>
          </a:prstGeom>
          <a:noFill/>
        </p:spPr>
      </p:pic>
      <p:sp>
        <p:nvSpPr>
          <p:cNvPr id="1039" name="Rectangle 15"/>
          <p:cNvSpPr>
            <a:spLocks noChangeArrowheads="1"/>
          </p:cNvSpPr>
          <p:nvPr/>
        </p:nvSpPr>
        <p:spPr bwMode="auto">
          <a:xfrm>
            <a:off x="3175" y="3057525"/>
            <a:ext cx="6680200" cy="922338"/>
          </a:xfrm>
          <a:prstGeom prst="rect">
            <a:avLst/>
          </a:prstGeom>
          <a:solidFill>
            <a:srgbClr val="A51E2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0" name="Rectangle 16"/>
          <p:cNvSpPr>
            <a:spLocks noChangeArrowheads="1"/>
          </p:cNvSpPr>
          <p:nvPr/>
        </p:nvSpPr>
        <p:spPr bwMode="auto">
          <a:xfrm>
            <a:off x="212725" y="3095625"/>
            <a:ext cx="6262933" cy="8002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200" b="1" i="0" u="none" strike="noStrike" cap="none" normalizeH="0" baseline="0" dirty="0">
                <a:ln>
                  <a:noFill/>
                </a:ln>
                <a:solidFill>
                  <a:schemeClr val="bg1"/>
                </a:solidFill>
                <a:effectLst/>
                <a:latin typeface="Open Sans" pitchFamily="34" charset="0"/>
                <a:cs typeface="Arial" pitchFamily="34" charset="0"/>
              </a:rPr>
              <a:t>Once upon</a:t>
            </a:r>
            <a:r>
              <a:rPr kumimoji="0" lang="en-US" sz="5200" b="1" i="0" u="none" strike="noStrike" cap="none" normalizeH="0" dirty="0">
                <a:ln>
                  <a:noFill/>
                </a:ln>
                <a:solidFill>
                  <a:schemeClr val="bg1"/>
                </a:solidFill>
                <a:effectLst/>
                <a:latin typeface="Open Sans" pitchFamily="34" charset="0"/>
                <a:cs typeface="Arial" pitchFamily="34" charset="0"/>
              </a:rPr>
              <a:t> a time…</a:t>
            </a:r>
            <a:endParaRPr kumimoji="0" lang="en-US" sz="1800" b="0" i="0" u="none" strike="noStrike" cap="none" normalizeH="0" baseline="0" dirty="0">
              <a:ln>
                <a:noFill/>
              </a:ln>
              <a:solidFill>
                <a:schemeClr val="bg1"/>
              </a:solidFill>
              <a:effectLst/>
              <a:latin typeface="Arial" pitchFamily="34" charset="0"/>
              <a:cs typeface="Arial" pitchFamily="34" charset="0"/>
            </a:endParaRPr>
          </a:p>
        </p:txBody>
      </p:sp>
      <p:sp>
        <p:nvSpPr>
          <p:cNvPr id="1041" name="Rectangle 17"/>
          <p:cNvSpPr>
            <a:spLocks noChangeArrowheads="1"/>
          </p:cNvSpPr>
          <p:nvPr/>
        </p:nvSpPr>
        <p:spPr bwMode="auto">
          <a:xfrm>
            <a:off x="212725" y="4010025"/>
            <a:ext cx="3823162" cy="6155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a:ln>
                  <a:noFill/>
                </a:ln>
                <a:solidFill>
                  <a:srgbClr val="000000"/>
                </a:solidFill>
                <a:effectLst/>
                <a:latin typeface="Open Sans" pitchFamily="34" charset="0"/>
                <a:cs typeface="Arial" pitchFamily="34" charset="0"/>
              </a:rPr>
              <a:t>Matthew 25:1-13</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1042" name="Freeform 18"/>
          <p:cNvSpPr>
            <a:spLocks noEditPoints="1"/>
          </p:cNvSpPr>
          <p:nvPr/>
        </p:nvSpPr>
        <p:spPr bwMode="auto">
          <a:xfrm>
            <a:off x="500063" y="1990725"/>
            <a:ext cx="538163" cy="490538"/>
          </a:xfrm>
          <a:custGeom>
            <a:avLst/>
            <a:gdLst/>
            <a:ahLst/>
            <a:cxnLst>
              <a:cxn ang="0">
                <a:pos x="250" y="251"/>
              </a:cxn>
              <a:cxn ang="0">
                <a:pos x="90" y="251"/>
              </a:cxn>
              <a:cxn ang="0">
                <a:pos x="62" y="309"/>
              </a:cxn>
              <a:cxn ang="0">
                <a:pos x="0" y="309"/>
              </a:cxn>
              <a:cxn ang="0">
                <a:pos x="138" y="0"/>
              </a:cxn>
              <a:cxn ang="0">
                <a:pos x="202" y="0"/>
              </a:cxn>
              <a:cxn ang="0">
                <a:pos x="339" y="309"/>
              </a:cxn>
              <a:cxn ang="0">
                <a:pos x="278" y="309"/>
              </a:cxn>
              <a:cxn ang="0">
                <a:pos x="250" y="251"/>
              </a:cxn>
              <a:cxn ang="0">
                <a:pos x="170" y="66"/>
              </a:cxn>
              <a:cxn ang="0">
                <a:pos x="112" y="196"/>
              </a:cxn>
              <a:cxn ang="0">
                <a:pos x="228" y="196"/>
              </a:cxn>
              <a:cxn ang="0">
                <a:pos x="170" y="66"/>
              </a:cxn>
            </a:cxnLst>
            <a:rect l="0" t="0" r="r" b="b"/>
            <a:pathLst>
              <a:path w="339" h="309">
                <a:moveTo>
                  <a:pt x="250" y="251"/>
                </a:moveTo>
                <a:lnTo>
                  <a:pt x="90" y="251"/>
                </a:lnTo>
                <a:lnTo>
                  <a:pt x="62" y="309"/>
                </a:lnTo>
                <a:lnTo>
                  <a:pt x="0" y="309"/>
                </a:lnTo>
                <a:lnTo>
                  <a:pt x="138" y="0"/>
                </a:lnTo>
                <a:lnTo>
                  <a:pt x="202" y="0"/>
                </a:lnTo>
                <a:lnTo>
                  <a:pt x="339" y="309"/>
                </a:lnTo>
                <a:lnTo>
                  <a:pt x="278" y="309"/>
                </a:lnTo>
                <a:lnTo>
                  <a:pt x="250" y="251"/>
                </a:lnTo>
                <a:close/>
                <a:moveTo>
                  <a:pt x="170" y="66"/>
                </a:moveTo>
                <a:lnTo>
                  <a:pt x="112" y="196"/>
                </a:lnTo>
                <a:lnTo>
                  <a:pt x="228" y="196"/>
                </a:lnTo>
                <a:lnTo>
                  <a:pt x="170" y="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1073150" y="1990725"/>
            <a:ext cx="520700" cy="490538"/>
          </a:xfrm>
          <a:custGeom>
            <a:avLst/>
            <a:gdLst/>
            <a:ahLst/>
            <a:cxnLst>
              <a:cxn ang="0">
                <a:pos x="270" y="86"/>
              </a:cxn>
              <a:cxn ang="0">
                <a:pos x="170" y="220"/>
              </a:cxn>
              <a:cxn ang="0">
                <a:pos x="158" y="220"/>
              </a:cxn>
              <a:cxn ang="0">
                <a:pos x="60" y="86"/>
              </a:cxn>
              <a:cxn ang="0">
                <a:pos x="60" y="309"/>
              </a:cxn>
              <a:cxn ang="0">
                <a:pos x="0" y="309"/>
              </a:cxn>
              <a:cxn ang="0">
                <a:pos x="0" y="0"/>
              </a:cxn>
              <a:cxn ang="0">
                <a:pos x="68" y="0"/>
              </a:cxn>
              <a:cxn ang="0">
                <a:pos x="164" y="134"/>
              </a:cxn>
              <a:cxn ang="0">
                <a:pos x="262" y="0"/>
              </a:cxn>
              <a:cxn ang="0">
                <a:pos x="328" y="0"/>
              </a:cxn>
              <a:cxn ang="0">
                <a:pos x="328" y="309"/>
              </a:cxn>
              <a:cxn ang="0">
                <a:pos x="270" y="309"/>
              </a:cxn>
              <a:cxn ang="0">
                <a:pos x="270" y="86"/>
              </a:cxn>
            </a:cxnLst>
            <a:rect l="0" t="0" r="r" b="b"/>
            <a:pathLst>
              <a:path w="328" h="309">
                <a:moveTo>
                  <a:pt x="270" y="86"/>
                </a:moveTo>
                <a:lnTo>
                  <a:pt x="170" y="220"/>
                </a:lnTo>
                <a:lnTo>
                  <a:pt x="158" y="220"/>
                </a:lnTo>
                <a:lnTo>
                  <a:pt x="60" y="86"/>
                </a:lnTo>
                <a:lnTo>
                  <a:pt x="60" y="309"/>
                </a:lnTo>
                <a:lnTo>
                  <a:pt x="0" y="309"/>
                </a:lnTo>
                <a:lnTo>
                  <a:pt x="0" y="0"/>
                </a:lnTo>
                <a:lnTo>
                  <a:pt x="68" y="0"/>
                </a:lnTo>
                <a:lnTo>
                  <a:pt x="164" y="134"/>
                </a:lnTo>
                <a:lnTo>
                  <a:pt x="262" y="0"/>
                </a:lnTo>
                <a:lnTo>
                  <a:pt x="328" y="0"/>
                </a:lnTo>
                <a:lnTo>
                  <a:pt x="328" y="309"/>
                </a:lnTo>
                <a:lnTo>
                  <a:pt x="270" y="309"/>
                </a:lnTo>
                <a:lnTo>
                  <a:pt x="270" y="8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noEditPoints="1"/>
          </p:cNvSpPr>
          <p:nvPr/>
        </p:nvSpPr>
        <p:spPr bwMode="auto">
          <a:xfrm>
            <a:off x="1770063" y="1990725"/>
            <a:ext cx="541338" cy="490538"/>
          </a:xfrm>
          <a:custGeom>
            <a:avLst/>
            <a:gdLst/>
            <a:ahLst/>
            <a:cxnLst>
              <a:cxn ang="0">
                <a:pos x="252" y="251"/>
              </a:cxn>
              <a:cxn ang="0">
                <a:pos x="90" y="251"/>
              </a:cxn>
              <a:cxn ang="0">
                <a:pos x="64" y="309"/>
              </a:cxn>
              <a:cxn ang="0">
                <a:pos x="0" y="309"/>
              </a:cxn>
              <a:cxn ang="0">
                <a:pos x="140" y="0"/>
              </a:cxn>
              <a:cxn ang="0">
                <a:pos x="204" y="0"/>
              </a:cxn>
              <a:cxn ang="0">
                <a:pos x="341" y="309"/>
              </a:cxn>
              <a:cxn ang="0">
                <a:pos x="278" y="309"/>
              </a:cxn>
              <a:cxn ang="0">
                <a:pos x="252" y="251"/>
              </a:cxn>
              <a:cxn ang="0">
                <a:pos x="172" y="66"/>
              </a:cxn>
              <a:cxn ang="0">
                <a:pos x="114" y="196"/>
              </a:cxn>
              <a:cxn ang="0">
                <a:pos x="230" y="196"/>
              </a:cxn>
              <a:cxn ang="0">
                <a:pos x="172" y="66"/>
              </a:cxn>
            </a:cxnLst>
            <a:rect l="0" t="0" r="r" b="b"/>
            <a:pathLst>
              <a:path w="341" h="309">
                <a:moveTo>
                  <a:pt x="252" y="251"/>
                </a:moveTo>
                <a:lnTo>
                  <a:pt x="90" y="251"/>
                </a:lnTo>
                <a:lnTo>
                  <a:pt x="64" y="309"/>
                </a:lnTo>
                <a:lnTo>
                  <a:pt x="0" y="309"/>
                </a:lnTo>
                <a:lnTo>
                  <a:pt x="140" y="0"/>
                </a:lnTo>
                <a:lnTo>
                  <a:pt x="204" y="0"/>
                </a:lnTo>
                <a:lnTo>
                  <a:pt x="341" y="309"/>
                </a:lnTo>
                <a:lnTo>
                  <a:pt x="278" y="309"/>
                </a:lnTo>
                <a:lnTo>
                  <a:pt x="252" y="251"/>
                </a:lnTo>
                <a:close/>
                <a:moveTo>
                  <a:pt x="172" y="66"/>
                </a:moveTo>
                <a:lnTo>
                  <a:pt x="114" y="196"/>
                </a:lnTo>
                <a:lnTo>
                  <a:pt x="230" y="196"/>
                </a:lnTo>
                <a:lnTo>
                  <a:pt x="172" y="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2457450" y="1990725"/>
            <a:ext cx="735013" cy="490538"/>
          </a:xfrm>
          <a:custGeom>
            <a:avLst/>
            <a:gdLst/>
            <a:ahLst/>
            <a:cxnLst>
              <a:cxn ang="0">
                <a:pos x="353" y="309"/>
              </a:cxn>
              <a:cxn ang="0">
                <a:pos x="303" y="309"/>
              </a:cxn>
              <a:cxn ang="0">
                <a:pos x="266" y="212"/>
              </a:cxn>
              <a:cxn ang="0">
                <a:pos x="232" y="114"/>
              </a:cxn>
              <a:cxn ang="0">
                <a:pos x="200" y="214"/>
              </a:cxn>
              <a:cxn ang="0">
                <a:pos x="162" y="309"/>
              </a:cxn>
              <a:cxn ang="0">
                <a:pos x="114" y="309"/>
              </a:cxn>
              <a:cxn ang="0">
                <a:pos x="0" y="0"/>
              </a:cxn>
              <a:cxn ang="0">
                <a:pos x="66" y="0"/>
              </a:cxn>
              <a:cxn ang="0">
                <a:pos x="138" y="223"/>
              </a:cxn>
              <a:cxn ang="0">
                <a:pos x="214" y="0"/>
              </a:cxn>
              <a:cxn ang="0">
                <a:pos x="252" y="0"/>
              </a:cxn>
              <a:cxn ang="0">
                <a:pos x="327" y="223"/>
              </a:cxn>
              <a:cxn ang="0">
                <a:pos x="399" y="0"/>
              </a:cxn>
              <a:cxn ang="0">
                <a:pos x="463" y="0"/>
              </a:cxn>
              <a:cxn ang="0">
                <a:pos x="353" y="309"/>
              </a:cxn>
            </a:cxnLst>
            <a:rect l="0" t="0" r="r" b="b"/>
            <a:pathLst>
              <a:path w="463" h="309">
                <a:moveTo>
                  <a:pt x="353" y="309"/>
                </a:moveTo>
                <a:lnTo>
                  <a:pt x="303" y="309"/>
                </a:lnTo>
                <a:lnTo>
                  <a:pt x="266" y="212"/>
                </a:lnTo>
                <a:lnTo>
                  <a:pt x="232" y="114"/>
                </a:lnTo>
                <a:lnTo>
                  <a:pt x="200" y="214"/>
                </a:lnTo>
                <a:lnTo>
                  <a:pt x="162" y="309"/>
                </a:lnTo>
                <a:lnTo>
                  <a:pt x="114" y="309"/>
                </a:lnTo>
                <a:lnTo>
                  <a:pt x="0" y="0"/>
                </a:lnTo>
                <a:lnTo>
                  <a:pt x="66" y="0"/>
                </a:lnTo>
                <a:lnTo>
                  <a:pt x="138" y="223"/>
                </a:lnTo>
                <a:lnTo>
                  <a:pt x="214" y="0"/>
                </a:lnTo>
                <a:lnTo>
                  <a:pt x="252" y="0"/>
                </a:lnTo>
                <a:lnTo>
                  <a:pt x="327" y="223"/>
                </a:lnTo>
                <a:lnTo>
                  <a:pt x="399" y="0"/>
                </a:lnTo>
                <a:lnTo>
                  <a:pt x="463" y="0"/>
                </a:lnTo>
                <a:lnTo>
                  <a:pt x="353" y="309"/>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noEditPoints="1"/>
          </p:cNvSpPr>
          <p:nvPr/>
        </p:nvSpPr>
        <p:spPr bwMode="auto">
          <a:xfrm>
            <a:off x="3198813" y="1990725"/>
            <a:ext cx="541338" cy="490538"/>
          </a:xfrm>
          <a:custGeom>
            <a:avLst/>
            <a:gdLst/>
            <a:ahLst/>
            <a:cxnLst>
              <a:cxn ang="0">
                <a:pos x="251" y="251"/>
              </a:cxn>
              <a:cxn ang="0">
                <a:pos x="90" y="251"/>
              </a:cxn>
              <a:cxn ang="0">
                <a:pos x="64" y="309"/>
              </a:cxn>
              <a:cxn ang="0">
                <a:pos x="0" y="309"/>
              </a:cxn>
              <a:cxn ang="0">
                <a:pos x="140" y="0"/>
              </a:cxn>
              <a:cxn ang="0">
                <a:pos x="204" y="0"/>
              </a:cxn>
              <a:cxn ang="0">
                <a:pos x="341" y="309"/>
              </a:cxn>
              <a:cxn ang="0">
                <a:pos x="277" y="309"/>
              </a:cxn>
              <a:cxn ang="0">
                <a:pos x="251" y="251"/>
              </a:cxn>
              <a:cxn ang="0">
                <a:pos x="172" y="66"/>
              </a:cxn>
              <a:cxn ang="0">
                <a:pos x="114" y="196"/>
              </a:cxn>
              <a:cxn ang="0">
                <a:pos x="230" y="196"/>
              </a:cxn>
              <a:cxn ang="0">
                <a:pos x="172" y="66"/>
              </a:cxn>
            </a:cxnLst>
            <a:rect l="0" t="0" r="r" b="b"/>
            <a:pathLst>
              <a:path w="341" h="309">
                <a:moveTo>
                  <a:pt x="251" y="251"/>
                </a:moveTo>
                <a:lnTo>
                  <a:pt x="90" y="251"/>
                </a:lnTo>
                <a:lnTo>
                  <a:pt x="64" y="309"/>
                </a:lnTo>
                <a:lnTo>
                  <a:pt x="0" y="309"/>
                </a:lnTo>
                <a:lnTo>
                  <a:pt x="140" y="0"/>
                </a:lnTo>
                <a:lnTo>
                  <a:pt x="204" y="0"/>
                </a:lnTo>
                <a:lnTo>
                  <a:pt x="341" y="309"/>
                </a:lnTo>
                <a:lnTo>
                  <a:pt x="277" y="309"/>
                </a:lnTo>
                <a:lnTo>
                  <a:pt x="251" y="251"/>
                </a:lnTo>
                <a:close/>
                <a:moveTo>
                  <a:pt x="172" y="66"/>
                </a:moveTo>
                <a:lnTo>
                  <a:pt x="114" y="196"/>
                </a:lnTo>
                <a:lnTo>
                  <a:pt x="230" y="196"/>
                </a:lnTo>
                <a:lnTo>
                  <a:pt x="172" y="6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3673475" y="1990725"/>
            <a:ext cx="403225" cy="490538"/>
          </a:xfrm>
          <a:custGeom>
            <a:avLst/>
            <a:gdLst/>
            <a:ahLst/>
            <a:cxnLst>
              <a:cxn ang="0">
                <a:pos x="49" y="27"/>
              </a:cxn>
              <a:cxn ang="0">
                <a:pos x="0" y="27"/>
              </a:cxn>
              <a:cxn ang="0">
                <a:pos x="0" y="0"/>
              </a:cxn>
              <a:cxn ang="0">
                <a:pos x="127" y="0"/>
              </a:cxn>
              <a:cxn ang="0">
                <a:pos x="127" y="27"/>
              </a:cxn>
              <a:cxn ang="0">
                <a:pos x="78" y="27"/>
              </a:cxn>
              <a:cxn ang="0">
                <a:pos x="78" y="155"/>
              </a:cxn>
              <a:cxn ang="0">
                <a:pos x="49" y="155"/>
              </a:cxn>
              <a:cxn ang="0">
                <a:pos x="49" y="27"/>
              </a:cxn>
            </a:cxnLst>
            <a:rect l="0" t="0" r="r" b="b"/>
            <a:pathLst>
              <a:path w="127" h="155">
                <a:moveTo>
                  <a:pt x="49" y="27"/>
                </a:moveTo>
                <a:cubicBezTo>
                  <a:pt x="0" y="27"/>
                  <a:pt x="0" y="27"/>
                  <a:pt x="0" y="27"/>
                </a:cubicBezTo>
                <a:cubicBezTo>
                  <a:pt x="0" y="0"/>
                  <a:pt x="0" y="0"/>
                  <a:pt x="0" y="0"/>
                </a:cubicBezTo>
                <a:cubicBezTo>
                  <a:pt x="45" y="0"/>
                  <a:pt x="82" y="0"/>
                  <a:pt x="127" y="0"/>
                </a:cubicBezTo>
                <a:cubicBezTo>
                  <a:pt x="127" y="27"/>
                  <a:pt x="127" y="27"/>
                  <a:pt x="127" y="27"/>
                </a:cubicBezTo>
                <a:cubicBezTo>
                  <a:pt x="78" y="27"/>
                  <a:pt x="78" y="27"/>
                  <a:pt x="78" y="27"/>
                </a:cubicBezTo>
                <a:cubicBezTo>
                  <a:pt x="78" y="155"/>
                  <a:pt x="78" y="155"/>
                  <a:pt x="78" y="155"/>
                </a:cubicBezTo>
                <a:cubicBezTo>
                  <a:pt x="49" y="155"/>
                  <a:pt x="49" y="155"/>
                  <a:pt x="49" y="155"/>
                </a:cubicBezTo>
                <a:lnTo>
                  <a:pt x="49" y="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Rectangle 24"/>
          <p:cNvSpPr>
            <a:spLocks noChangeArrowheads="1"/>
          </p:cNvSpPr>
          <p:nvPr/>
        </p:nvSpPr>
        <p:spPr bwMode="auto">
          <a:xfrm>
            <a:off x="3829050" y="1854200"/>
            <a:ext cx="92075" cy="1968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4117975" y="1981200"/>
            <a:ext cx="446088" cy="509588"/>
          </a:xfrm>
          <a:custGeom>
            <a:avLst/>
            <a:gdLst/>
            <a:ahLst/>
            <a:cxnLst>
              <a:cxn ang="0">
                <a:pos x="141" y="138"/>
              </a:cxn>
              <a:cxn ang="0">
                <a:pos x="83" y="161"/>
              </a:cxn>
              <a:cxn ang="0">
                <a:pos x="1" y="82"/>
              </a:cxn>
              <a:cxn ang="0">
                <a:pos x="83" y="0"/>
              </a:cxn>
              <a:cxn ang="0">
                <a:pos x="139" y="24"/>
              </a:cxn>
              <a:cxn ang="0">
                <a:pos x="120" y="42"/>
              </a:cxn>
              <a:cxn ang="0">
                <a:pos x="83" y="28"/>
              </a:cxn>
              <a:cxn ang="0">
                <a:pos x="29" y="82"/>
              </a:cxn>
              <a:cxn ang="0">
                <a:pos x="83" y="134"/>
              </a:cxn>
              <a:cxn ang="0">
                <a:pos x="121" y="118"/>
              </a:cxn>
              <a:cxn ang="0">
                <a:pos x="141" y="138"/>
              </a:cxn>
            </a:cxnLst>
            <a:rect l="0" t="0" r="r" b="b"/>
            <a:pathLst>
              <a:path w="141" h="161">
                <a:moveTo>
                  <a:pt x="141" y="138"/>
                </a:moveTo>
                <a:cubicBezTo>
                  <a:pt x="125" y="154"/>
                  <a:pt x="105" y="161"/>
                  <a:pt x="83" y="161"/>
                </a:cubicBezTo>
                <a:cubicBezTo>
                  <a:pt x="25" y="161"/>
                  <a:pt x="1" y="122"/>
                  <a:pt x="1" y="82"/>
                </a:cubicBezTo>
                <a:cubicBezTo>
                  <a:pt x="0" y="41"/>
                  <a:pt x="27" y="0"/>
                  <a:pt x="83" y="0"/>
                </a:cubicBezTo>
                <a:cubicBezTo>
                  <a:pt x="104" y="0"/>
                  <a:pt x="123" y="8"/>
                  <a:pt x="139" y="24"/>
                </a:cubicBezTo>
                <a:cubicBezTo>
                  <a:pt x="120" y="42"/>
                  <a:pt x="120" y="42"/>
                  <a:pt x="120" y="42"/>
                </a:cubicBezTo>
                <a:cubicBezTo>
                  <a:pt x="110" y="32"/>
                  <a:pt x="96" y="28"/>
                  <a:pt x="83" y="28"/>
                </a:cubicBezTo>
                <a:cubicBezTo>
                  <a:pt x="45" y="28"/>
                  <a:pt x="29" y="56"/>
                  <a:pt x="29" y="82"/>
                </a:cubicBezTo>
                <a:cubicBezTo>
                  <a:pt x="30" y="107"/>
                  <a:pt x="44" y="134"/>
                  <a:pt x="83" y="134"/>
                </a:cubicBezTo>
                <a:cubicBezTo>
                  <a:pt x="96" y="134"/>
                  <a:pt x="111" y="128"/>
                  <a:pt x="121" y="118"/>
                </a:cubicBezTo>
                <a:lnTo>
                  <a:pt x="141" y="138"/>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4618038" y="1990725"/>
            <a:ext cx="423863" cy="490538"/>
          </a:xfrm>
          <a:custGeom>
            <a:avLst/>
            <a:gdLst/>
            <a:ahLst/>
            <a:cxnLst>
              <a:cxn ang="0">
                <a:pos x="209" y="309"/>
              </a:cxn>
              <a:cxn ang="0">
                <a:pos x="209" y="184"/>
              </a:cxn>
              <a:cxn ang="0">
                <a:pos x="58" y="184"/>
              </a:cxn>
              <a:cxn ang="0">
                <a:pos x="58" y="309"/>
              </a:cxn>
              <a:cxn ang="0">
                <a:pos x="0" y="309"/>
              </a:cxn>
              <a:cxn ang="0">
                <a:pos x="0" y="0"/>
              </a:cxn>
              <a:cxn ang="0">
                <a:pos x="58" y="0"/>
              </a:cxn>
              <a:cxn ang="0">
                <a:pos x="58" y="132"/>
              </a:cxn>
              <a:cxn ang="0">
                <a:pos x="209" y="132"/>
              </a:cxn>
              <a:cxn ang="0">
                <a:pos x="209" y="0"/>
              </a:cxn>
              <a:cxn ang="0">
                <a:pos x="267" y="0"/>
              </a:cxn>
              <a:cxn ang="0">
                <a:pos x="267" y="309"/>
              </a:cxn>
              <a:cxn ang="0">
                <a:pos x="209" y="309"/>
              </a:cxn>
            </a:cxnLst>
            <a:rect l="0" t="0" r="r" b="b"/>
            <a:pathLst>
              <a:path w="267" h="309">
                <a:moveTo>
                  <a:pt x="209" y="309"/>
                </a:moveTo>
                <a:lnTo>
                  <a:pt x="209" y="184"/>
                </a:lnTo>
                <a:lnTo>
                  <a:pt x="58" y="184"/>
                </a:lnTo>
                <a:lnTo>
                  <a:pt x="58" y="309"/>
                </a:lnTo>
                <a:lnTo>
                  <a:pt x="0" y="309"/>
                </a:lnTo>
                <a:lnTo>
                  <a:pt x="0" y="0"/>
                </a:lnTo>
                <a:lnTo>
                  <a:pt x="58" y="0"/>
                </a:lnTo>
                <a:lnTo>
                  <a:pt x="58" y="132"/>
                </a:lnTo>
                <a:lnTo>
                  <a:pt x="209" y="132"/>
                </a:lnTo>
                <a:lnTo>
                  <a:pt x="209" y="0"/>
                </a:lnTo>
                <a:lnTo>
                  <a:pt x="267" y="0"/>
                </a:lnTo>
                <a:lnTo>
                  <a:pt x="267" y="309"/>
                </a:lnTo>
                <a:lnTo>
                  <a:pt x="209" y="309"/>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5130800" y="1990725"/>
            <a:ext cx="519113" cy="490538"/>
          </a:xfrm>
          <a:custGeom>
            <a:avLst/>
            <a:gdLst/>
            <a:ahLst/>
            <a:cxnLst>
              <a:cxn ang="0">
                <a:pos x="267" y="86"/>
              </a:cxn>
              <a:cxn ang="0">
                <a:pos x="168" y="220"/>
              </a:cxn>
              <a:cxn ang="0">
                <a:pos x="156" y="220"/>
              </a:cxn>
              <a:cxn ang="0">
                <a:pos x="58" y="86"/>
              </a:cxn>
              <a:cxn ang="0">
                <a:pos x="58" y="309"/>
              </a:cxn>
              <a:cxn ang="0">
                <a:pos x="0" y="309"/>
              </a:cxn>
              <a:cxn ang="0">
                <a:pos x="0" y="0"/>
              </a:cxn>
              <a:cxn ang="0">
                <a:pos x="66" y="0"/>
              </a:cxn>
              <a:cxn ang="0">
                <a:pos x="164" y="134"/>
              </a:cxn>
              <a:cxn ang="0">
                <a:pos x="259" y="0"/>
              </a:cxn>
              <a:cxn ang="0">
                <a:pos x="327" y="0"/>
              </a:cxn>
              <a:cxn ang="0">
                <a:pos x="327" y="309"/>
              </a:cxn>
              <a:cxn ang="0">
                <a:pos x="267" y="309"/>
              </a:cxn>
              <a:cxn ang="0">
                <a:pos x="267" y="86"/>
              </a:cxn>
            </a:cxnLst>
            <a:rect l="0" t="0" r="r" b="b"/>
            <a:pathLst>
              <a:path w="327" h="309">
                <a:moveTo>
                  <a:pt x="267" y="86"/>
                </a:moveTo>
                <a:lnTo>
                  <a:pt x="168" y="220"/>
                </a:lnTo>
                <a:lnTo>
                  <a:pt x="156" y="220"/>
                </a:lnTo>
                <a:lnTo>
                  <a:pt x="58" y="86"/>
                </a:lnTo>
                <a:lnTo>
                  <a:pt x="58" y="309"/>
                </a:lnTo>
                <a:lnTo>
                  <a:pt x="0" y="309"/>
                </a:lnTo>
                <a:lnTo>
                  <a:pt x="0" y="0"/>
                </a:lnTo>
                <a:lnTo>
                  <a:pt x="66" y="0"/>
                </a:lnTo>
                <a:lnTo>
                  <a:pt x="164" y="134"/>
                </a:lnTo>
                <a:lnTo>
                  <a:pt x="259" y="0"/>
                </a:lnTo>
                <a:lnTo>
                  <a:pt x="327" y="0"/>
                </a:lnTo>
                <a:lnTo>
                  <a:pt x="327" y="309"/>
                </a:lnTo>
                <a:lnTo>
                  <a:pt x="267" y="309"/>
                </a:lnTo>
                <a:lnTo>
                  <a:pt x="267" y="8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noEditPoints="1"/>
          </p:cNvSpPr>
          <p:nvPr/>
        </p:nvSpPr>
        <p:spPr bwMode="auto">
          <a:xfrm>
            <a:off x="5684838" y="1990725"/>
            <a:ext cx="541338" cy="490538"/>
          </a:xfrm>
          <a:custGeom>
            <a:avLst/>
            <a:gdLst/>
            <a:ahLst/>
            <a:cxnLst>
              <a:cxn ang="0">
                <a:pos x="252" y="251"/>
              </a:cxn>
              <a:cxn ang="0">
                <a:pos x="90" y="251"/>
              </a:cxn>
              <a:cxn ang="0">
                <a:pos x="64" y="309"/>
              </a:cxn>
              <a:cxn ang="0">
                <a:pos x="0" y="309"/>
              </a:cxn>
              <a:cxn ang="0">
                <a:pos x="140" y="0"/>
              </a:cxn>
              <a:cxn ang="0">
                <a:pos x="202" y="0"/>
              </a:cxn>
              <a:cxn ang="0">
                <a:pos x="341" y="309"/>
              </a:cxn>
              <a:cxn ang="0">
                <a:pos x="278" y="309"/>
              </a:cxn>
              <a:cxn ang="0">
                <a:pos x="252" y="251"/>
              </a:cxn>
              <a:cxn ang="0">
                <a:pos x="170" y="66"/>
              </a:cxn>
              <a:cxn ang="0">
                <a:pos x="114" y="196"/>
              </a:cxn>
              <a:cxn ang="0">
                <a:pos x="228" y="196"/>
              </a:cxn>
              <a:cxn ang="0">
                <a:pos x="170" y="66"/>
              </a:cxn>
            </a:cxnLst>
            <a:rect l="0" t="0" r="r" b="b"/>
            <a:pathLst>
              <a:path w="341" h="309">
                <a:moveTo>
                  <a:pt x="252" y="251"/>
                </a:moveTo>
                <a:lnTo>
                  <a:pt x="90" y="251"/>
                </a:lnTo>
                <a:lnTo>
                  <a:pt x="64" y="309"/>
                </a:lnTo>
                <a:lnTo>
                  <a:pt x="0" y="309"/>
                </a:lnTo>
                <a:lnTo>
                  <a:pt x="140" y="0"/>
                </a:lnTo>
                <a:lnTo>
                  <a:pt x="202" y="0"/>
                </a:lnTo>
                <a:lnTo>
                  <a:pt x="341" y="309"/>
                </a:lnTo>
                <a:lnTo>
                  <a:pt x="278" y="309"/>
                </a:lnTo>
                <a:lnTo>
                  <a:pt x="252" y="251"/>
                </a:lnTo>
                <a:close/>
                <a:moveTo>
                  <a:pt x="170" y="66"/>
                </a:moveTo>
                <a:lnTo>
                  <a:pt x="114" y="196"/>
                </a:lnTo>
                <a:lnTo>
                  <a:pt x="228" y="196"/>
                </a:lnTo>
                <a:lnTo>
                  <a:pt x="170" y="6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6273800" y="1990725"/>
            <a:ext cx="409575" cy="490538"/>
          </a:xfrm>
          <a:custGeom>
            <a:avLst/>
            <a:gdLst/>
            <a:ahLst/>
            <a:cxnLst>
              <a:cxn ang="0">
                <a:pos x="200" y="0"/>
              </a:cxn>
              <a:cxn ang="0">
                <a:pos x="258" y="0"/>
              </a:cxn>
              <a:cxn ang="0">
                <a:pos x="258" y="309"/>
              </a:cxn>
              <a:cxn ang="0">
                <a:pos x="222" y="309"/>
              </a:cxn>
              <a:cxn ang="0">
                <a:pos x="222" y="309"/>
              </a:cxn>
              <a:cxn ang="0">
                <a:pos x="58" y="100"/>
              </a:cxn>
              <a:cxn ang="0">
                <a:pos x="58" y="309"/>
              </a:cxn>
              <a:cxn ang="0">
                <a:pos x="0" y="309"/>
              </a:cxn>
              <a:cxn ang="0">
                <a:pos x="0" y="0"/>
              </a:cxn>
              <a:cxn ang="0">
                <a:pos x="48" y="0"/>
              </a:cxn>
              <a:cxn ang="0">
                <a:pos x="200" y="192"/>
              </a:cxn>
              <a:cxn ang="0">
                <a:pos x="200" y="0"/>
              </a:cxn>
            </a:cxnLst>
            <a:rect l="0" t="0" r="r" b="b"/>
            <a:pathLst>
              <a:path w="258" h="309">
                <a:moveTo>
                  <a:pt x="200" y="0"/>
                </a:moveTo>
                <a:lnTo>
                  <a:pt x="258" y="0"/>
                </a:lnTo>
                <a:lnTo>
                  <a:pt x="258" y="309"/>
                </a:lnTo>
                <a:lnTo>
                  <a:pt x="222" y="309"/>
                </a:lnTo>
                <a:lnTo>
                  <a:pt x="222" y="309"/>
                </a:lnTo>
                <a:lnTo>
                  <a:pt x="58" y="100"/>
                </a:lnTo>
                <a:lnTo>
                  <a:pt x="58" y="309"/>
                </a:lnTo>
                <a:lnTo>
                  <a:pt x="0" y="309"/>
                </a:lnTo>
                <a:lnTo>
                  <a:pt x="0" y="0"/>
                </a:lnTo>
                <a:lnTo>
                  <a:pt x="48" y="0"/>
                </a:lnTo>
                <a:lnTo>
                  <a:pt x="200" y="192"/>
                </a:lnTo>
                <a:lnTo>
                  <a:pt x="200" y="0"/>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231775" y="1990725"/>
            <a:ext cx="92075" cy="111125"/>
          </a:xfrm>
          <a:custGeom>
            <a:avLst/>
            <a:gdLst/>
            <a:ahLst/>
            <a:cxnLst>
              <a:cxn ang="0">
                <a:pos x="58" y="34"/>
              </a:cxn>
              <a:cxn ang="0">
                <a:pos x="58" y="0"/>
              </a:cxn>
              <a:cxn ang="0">
                <a:pos x="0" y="0"/>
              </a:cxn>
              <a:cxn ang="0">
                <a:pos x="0" y="70"/>
              </a:cxn>
              <a:cxn ang="0">
                <a:pos x="58" y="34"/>
              </a:cxn>
            </a:cxnLst>
            <a:rect l="0" t="0" r="r" b="b"/>
            <a:pathLst>
              <a:path w="58" h="70">
                <a:moveTo>
                  <a:pt x="58" y="34"/>
                </a:moveTo>
                <a:lnTo>
                  <a:pt x="58" y="0"/>
                </a:lnTo>
                <a:lnTo>
                  <a:pt x="0" y="0"/>
                </a:lnTo>
                <a:lnTo>
                  <a:pt x="0" y="70"/>
                </a:lnTo>
                <a:lnTo>
                  <a:pt x="58" y="34"/>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231775" y="2089150"/>
            <a:ext cx="92075" cy="392113"/>
          </a:xfrm>
          <a:custGeom>
            <a:avLst/>
            <a:gdLst/>
            <a:ahLst/>
            <a:cxnLst>
              <a:cxn ang="0">
                <a:pos x="0" y="38"/>
              </a:cxn>
              <a:cxn ang="0">
                <a:pos x="0" y="247"/>
              </a:cxn>
              <a:cxn ang="0">
                <a:pos x="58" y="247"/>
              </a:cxn>
              <a:cxn ang="0">
                <a:pos x="58" y="0"/>
              </a:cxn>
              <a:cxn ang="0">
                <a:pos x="0" y="38"/>
              </a:cxn>
            </a:cxnLst>
            <a:rect l="0" t="0" r="r" b="b"/>
            <a:pathLst>
              <a:path w="58" h="247">
                <a:moveTo>
                  <a:pt x="0" y="38"/>
                </a:moveTo>
                <a:lnTo>
                  <a:pt x="0" y="247"/>
                </a:lnTo>
                <a:lnTo>
                  <a:pt x="58" y="247"/>
                </a:lnTo>
                <a:lnTo>
                  <a:pt x="58" y="0"/>
                </a:lnTo>
                <a:lnTo>
                  <a:pt x="0"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E5D20774-7F53-405E-8BBD-4773414C1C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308"/>
            <a:ext cx="12161838" cy="68233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Who are the characters in this story?</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“Husbands, love your wives, just as </a:t>
            </a:r>
            <a:r>
              <a:rPr lang="en-US" sz="2600" b="1" spc="-150" dirty="0">
                <a:latin typeface="Open Sans Semibold"/>
                <a:ea typeface="Verdana" panose="020B0604030504040204" pitchFamily="34" charset="0"/>
                <a:cs typeface="Verdana" panose="020B0604030504040204" pitchFamily="34" charset="0"/>
              </a:rPr>
              <a:t>Christ also loved the church and gave Himself up for her</a:t>
            </a:r>
            <a:r>
              <a:rPr lang="en-US" sz="2600" spc="-150" dirty="0">
                <a:latin typeface="Open Sans Semibold"/>
                <a:ea typeface="Verdana" panose="020B0604030504040204" pitchFamily="34" charset="0"/>
                <a:cs typeface="Verdana" panose="020B0604030504040204" pitchFamily="34" charset="0"/>
              </a:rPr>
              <a:t>, so that He might sanctify her, having cleansed her by the washing of water with the word, </a:t>
            </a:r>
            <a:r>
              <a:rPr lang="en-US" sz="2600" b="1" spc="-150" dirty="0">
                <a:latin typeface="Open Sans Semibold"/>
                <a:ea typeface="Verdana" panose="020B0604030504040204" pitchFamily="34" charset="0"/>
                <a:cs typeface="Verdana" panose="020B0604030504040204" pitchFamily="34" charset="0"/>
              </a:rPr>
              <a:t>that He might present to Himself the church in all her glory</a:t>
            </a:r>
            <a:r>
              <a:rPr lang="en-US" sz="2600" spc="-150" dirty="0">
                <a:latin typeface="Open Sans Semibold"/>
                <a:ea typeface="Verdana" panose="020B0604030504040204" pitchFamily="34" charset="0"/>
                <a:cs typeface="Verdana" panose="020B0604030504040204" pitchFamily="34" charset="0"/>
              </a:rPr>
              <a:t>, having no spot or wrinkle or any such thing; but that she would be holy and blameless.” (Eph. 5:25-27) </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“Alas! for that day is great, there is none like it; and </a:t>
            </a:r>
            <a:r>
              <a:rPr lang="en-US" sz="2600" b="1" spc="-150" dirty="0">
                <a:latin typeface="Open Sans Semibold"/>
                <a:ea typeface="Verdana" panose="020B0604030504040204" pitchFamily="34" charset="0"/>
                <a:cs typeface="Verdana" panose="020B0604030504040204" pitchFamily="34" charset="0"/>
              </a:rPr>
              <a:t>it is the time of Jacob's distress</a:t>
            </a:r>
            <a:r>
              <a:rPr lang="en-US" sz="2600" spc="-150" dirty="0">
                <a:latin typeface="Open Sans Semibold"/>
                <a:ea typeface="Verdana" panose="020B0604030504040204" pitchFamily="34" charset="0"/>
                <a:cs typeface="Verdana" panose="020B0604030504040204" pitchFamily="34" charset="0"/>
              </a:rPr>
              <a:t>, But he will be saved from it.” (Jer. 30:7)</a:t>
            </a:r>
          </a:p>
          <a:p>
            <a:pPr algn="just">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000" dirty="0"/>
              <a:t>1. What is the significance of the parable of the</a:t>
            </a:r>
            <a:br>
              <a:rPr lang="en-US" sz="3000" dirty="0"/>
            </a:br>
            <a:r>
              <a:rPr lang="en-US" sz="3000" dirty="0"/>
              <a:t>    ten virgins for humanity’s future? (Matt. 25:1-13)</a:t>
            </a:r>
          </a:p>
        </p:txBody>
      </p:sp>
    </p:spTree>
    <p:extLst>
      <p:ext uri="{BB962C8B-B14F-4D97-AF65-F5344CB8AC3E}">
        <p14:creationId xmlns:p14="http://schemas.microsoft.com/office/powerpoint/2010/main" val="1776454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Who are the characters in this story?</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“I say then, they [the Jews] did not stumble so as to fall, did they? May it never be! But </a:t>
            </a:r>
            <a:r>
              <a:rPr lang="en-US" sz="2600" b="1" spc="-150" dirty="0">
                <a:latin typeface="Open Sans Semibold"/>
                <a:ea typeface="Verdana" panose="020B0604030504040204" pitchFamily="34" charset="0"/>
                <a:cs typeface="Verdana" panose="020B0604030504040204" pitchFamily="34" charset="0"/>
              </a:rPr>
              <a:t>by their transgression salvation has come to the Gentiles, to make them jealous</a:t>
            </a:r>
            <a:r>
              <a:rPr lang="en-US" sz="2600" spc="-150" dirty="0">
                <a:latin typeface="Open Sans Semibold"/>
              </a:rPr>
              <a:t>.” </a:t>
            </a:r>
            <a:r>
              <a:rPr lang="en-US" sz="2600" spc="-150" dirty="0">
                <a:latin typeface="Open Sans Semibold"/>
                <a:ea typeface="Verdana" panose="020B0604030504040204" pitchFamily="34" charset="0"/>
                <a:cs typeface="Verdana" panose="020B0604030504040204" pitchFamily="34" charset="0"/>
              </a:rPr>
              <a:t>(Rom. 11:11)</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“He who has the bride is the bridegroom; but </a:t>
            </a:r>
            <a:r>
              <a:rPr lang="en-US" sz="2600" b="1" spc="-150" dirty="0">
                <a:latin typeface="Open Sans Semibold"/>
                <a:ea typeface="Verdana" panose="020B0604030504040204" pitchFamily="34" charset="0"/>
                <a:cs typeface="Verdana" panose="020B0604030504040204" pitchFamily="34" charset="0"/>
              </a:rPr>
              <a:t>the friend of the bridegroom</a:t>
            </a:r>
            <a:r>
              <a:rPr lang="en-US" sz="2600" spc="-150" dirty="0">
                <a:latin typeface="Open Sans Semibold"/>
                <a:ea typeface="Verdana" panose="020B0604030504040204" pitchFamily="34" charset="0"/>
                <a:cs typeface="Verdana" panose="020B0604030504040204" pitchFamily="34" charset="0"/>
              </a:rPr>
              <a:t>, who stands and hears him, rejoices greatly because of the bridegroom's voice. So this joy of mine has been made full.” (John 3:29)  </a:t>
            </a:r>
          </a:p>
          <a:p>
            <a:pPr algn="just">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000" dirty="0"/>
              <a:t>1. What is the significance of the parable of the</a:t>
            </a:r>
            <a:br>
              <a:rPr lang="en-US" sz="3000" dirty="0"/>
            </a:br>
            <a:r>
              <a:rPr lang="en-US" sz="3000" dirty="0"/>
              <a:t>    ten virgins for humanity’s future? (Matt. 25:1-13)</a:t>
            </a:r>
          </a:p>
        </p:txBody>
      </p:sp>
    </p:spTree>
    <p:extLst>
      <p:ext uri="{BB962C8B-B14F-4D97-AF65-F5344CB8AC3E}">
        <p14:creationId xmlns:p14="http://schemas.microsoft.com/office/powerpoint/2010/main" val="3796438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What do the oil and lamp symbolize?</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“Then Samuel </a:t>
            </a:r>
            <a:r>
              <a:rPr lang="en-US" sz="2600" b="1" spc="-150" dirty="0">
                <a:latin typeface="Open Sans Semibold"/>
                <a:ea typeface="Verdana" panose="020B0604030504040204" pitchFamily="34" charset="0"/>
                <a:cs typeface="Verdana" panose="020B0604030504040204" pitchFamily="34" charset="0"/>
              </a:rPr>
              <a:t>took the flask of oil</a:t>
            </a:r>
            <a:r>
              <a:rPr lang="en-US" sz="2600" spc="-150" dirty="0">
                <a:latin typeface="Open Sans Semibold"/>
                <a:ea typeface="Verdana" panose="020B0604030504040204" pitchFamily="34" charset="0"/>
                <a:cs typeface="Verdana" panose="020B0604030504040204" pitchFamily="34" charset="0"/>
              </a:rPr>
              <a:t>, poured it on his head, kissed him and said, ‘Has not the LORD </a:t>
            </a:r>
            <a:r>
              <a:rPr lang="en-US" sz="2600" b="1" spc="-150" dirty="0">
                <a:latin typeface="Open Sans Semibold"/>
                <a:ea typeface="Verdana" panose="020B0604030504040204" pitchFamily="34" charset="0"/>
                <a:cs typeface="Verdana" panose="020B0604030504040204" pitchFamily="34" charset="0"/>
              </a:rPr>
              <a:t>anointed you a ruler </a:t>
            </a:r>
            <a:r>
              <a:rPr lang="en-US" sz="2600" spc="-150" dirty="0">
                <a:latin typeface="Open Sans Semibold"/>
                <a:ea typeface="Verdana" panose="020B0604030504040204" pitchFamily="34" charset="0"/>
                <a:cs typeface="Verdana" panose="020B0604030504040204" pitchFamily="34" charset="0"/>
              </a:rPr>
              <a:t>over His inheritance?... Then </a:t>
            </a:r>
            <a:r>
              <a:rPr lang="en-US" sz="2600" b="1" spc="-150" dirty="0">
                <a:latin typeface="Open Sans Semibold"/>
                <a:ea typeface="Verdana" panose="020B0604030504040204" pitchFamily="34" charset="0"/>
                <a:cs typeface="Verdana" panose="020B0604030504040204" pitchFamily="34" charset="0"/>
              </a:rPr>
              <a:t>the Spirit of the LORD will come upon you mightily</a:t>
            </a:r>
            <a:r>
              <a:rPr lang="en-US" sz="2600" spc="-150" dirty="0">
                <a:latin typeface="Open Sans Semibold"/>
                <a:ea typeface="Verdana" panose="020B0604030504040204" pitchFamily="34" charset="0"/>
                <a:cs typeface="Verdana" panose="020B0604030504040204" pitchFamily="34" charset="0"/>
              </a:rPr>
              <a:t>, and you shall prophesy with them and be changed into another man.’” (1 Sam. 10:1, 6)</a:t>
            </a:r>
          </a:p>
          <a:p>
            <a:pPr algn="just">
              <a:lnSpc>
                <a:spcPct val="114000"/>
              </a:lnSpc>
              <a:spcBef>
                <a:spcPts val="1200"/>
              </a:spcBef>
            </a:pPr>
            <a:r>
              <a:rPr lang="en-US" sz="2600" spc="-200" dirty="0">
                <a:latin typeface="Open Sans Semibold"/>
                <a:ea typeface="Verdana" panose="020B0604030504040204" pitchFamily="34" charset="0"/>
                <a:cs typeface="Verdana" panose="020B0604030504040204" pitchFamily="34" charset="0"/>
              </a:rPr>
              <a:t>“And behold, I am sending forth the promise of My Father upon you; but you are to stay in the city </a:t>
            </a:r>
            <a:r>
              <a:rPr lang="en-US" sz="2600" b="1" spc="-200" dirty="0">
                <a:latin typeface="Open Sans Semibold"/>
                <a:ea typeface="Verdana" panose="020B0604030504040204" pitchFamily="34" charset="0"/>
                <a:cs typeface="Verdana" panose="020B0604030504040204" pitchFamily="34" charset="0"/>
              </a:rPr>
              <a:t>until you are clothed with power from on high</a:t>
            </a:r>
            <a:r>
              <a:rPr lang="en-US" sz="2600" spc="-200" dirty="0">
                <a:latin typeface="Open Sans Semibold"/>
                <a:ea typeface="Verdana" panose="020B0604030504040204" pitchFamily="34" charset="0"/>
                <a:cs typeface="Verdana" panose="020B0604030504040204" pitchFamily="34" charset="0"/>
              </a:rPr>
              <a:t>.” (Luke 24:49)</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“And there appeared to them </a:t>
            </a:r>
            <a:r>
              <a:rPr lang="en-US" sz="2600" b="1" spc="-150" dirty="0">
                <a:latin typeface="Open Sans Semibold"/>
                <a:ea typeface="Verdana" panose="020B0604030504040204" pitchFamily="34" charset="0"/>
                <a:cs typeface="Verdana" panose="020B0604030504040204" pitchFamily="34" charset="0"/>
              </a:rPr>
              <a:t>tongues as of fire </a:t>
            </a:r>
            <a:r>
              <a:rPr lang="en-US" sz="2600" spc="-150" dirty="0">
                <a:latin typeface="Open Sans Semibold"/>
                <a:ea typeface="Verdana" panose="020B0604030504040204" pitchFamily="34" charset="0"/>
                <a:cs typeface="Verdana" panose="020B0604030504040204" pitchFamily="34" charset="0"/>
              </a:rPr>
              <a:t>distributing themselves, and they rested on each one of them.” (Acts 2:3)</a:t>
            </a:r>
          </a:p>
          <a:p>
            <a:pPr algn="just">
              <a:spcBef>
                <a:spcPts val="1200"/>
              </a:spcBef>
            </a:pPr>
            <a:endParaRPr lang="en-US" sz="200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000" dirty="0"/>
              <a:t>1. What is the significance of the parable of the</a:t>
            </a:r>
            <a:br>
              <a:rPr lang="en-US" sz="3000" dirty="0"/>
            </a:br>
            <a:r>
              <a:rPr lang="en-US" sz="3000" dirty="0"/>
              <a:t>    ten virgins for humanity’s future? (Matt. 25:1-13)</a:t>
            </a:r>
          </a:p>
        </p:txBody>
      </p:sp>
    </p:spTree>
    <p:extLst>
      <p:ext uri="{BB962C8B-B14F-4D97-AF65-F5344CB8AC3E}">
        <p14:creationId xmlns:p14="http://schemas.microsoft.com/office/powerpoint/2010/main" val="370029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There is a celebration coming </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“Then </a:t>
            </a:r>
            <a:r>
              <a:rPr lang="en-US" sz="2600" b="1" spc="-150" dirty="0">
                <a:latin typeface="Open Sans Semibold"/>
                <a:ea typeface="Verdana" panose="020B0604030504040204" pitchFamily="34" charset="0"/>
                <a:cs typeface="Verdana" panose="020B0604030504040204" pitchFamily="34" charset="0"/>
              </a:rPr>
              <a:t>the kingdom of heaven will be comparable to ten virgins</a:t>
            </a:r>
            <a:r>
              <a:rPr lang="en-US" sz="2600" spc="-150" dirty="0">
                <a:latin typeface="Open Sans Semibold"/>
                <a:ea typeface="Verdana" panose="020B0604030504040204" pitchFamily="34" charset="0"/>
                <a:cs typeface="Verdana" panose="020B0604030504040204" pitchFamily="34" charset="0"/>
              </a:rPr>
              <a:t>, who took their lamps and went out to meet the bridegroom.” (Matt. 25:1)</a:t>
            </a:r>
          </a:p>
        </p:txBody>
      </p:sp>
      <p:sp>
        <p:nvSpPr>
          <p:cNvPr id="3" name="Title 2"/>
          <p:cNvSpPr>
            <a:spLocks noGrp="1"/>
          </p:cNvSpPr>
          <p:nvPr>
            <p:ph type="title"/>
          </p:nvPr>
        </p:nvSpPr>
        <p:spPr/>
        <p:txBody>
          <a:bodyPr>
            <a:noAutofit/>
          </a:bodyPr>
          <a:lstStyle/>
          <a:p>
            <a:r>
              <a:rPr lang="en-US" sz="3000" dirty="0"/>
              <a:t>2. What is the significance of the parable of the ten </a:t>
            </a:r>
            <a:br>
              <a:rPr lang="en-US" sz="3000" dirty="0"/>
            </a:br>
            <a:r>
              <a:rPr lang="en-US" sz="3000" dirty="0"/>
              <a:t>    virgins for my future? (Matt. 25:1-13)</a:t>
            </a:r>
          </a:p>
        </p:txBody>
      </p:sp>
    </p:spTree>
    <p:extLst>
      <p:ext uri="{BB962C8B-B14F-4D97-AF65-F5344CB8AC3E}">
        <p14:creationId xmlns:p14="http://schemas.microsoft.com/office/powerpoint/2010/main" val="3900444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There is a celebration coming </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“For this reason a man shall leave his father and his mother, and be joined to his wife; and </a:t>
            </a:r>
            <a:r>
              <a:rPr lang="en-US" sz="2600" b="1" spc="-150" dirty="0">
                <a:latin typeface="Open Sans Semibold"/>
                <a:ea typeface="Verdana" panose="020B0604030504040204" pitchFamily="34" charset="0"/>
                <a:cs typeface="Verdana" panose="020B0604030504040204" pitchFamily="34" charset="0"/>
              </a:rPr>
              <a:t>they shall become one flesh</a:t>
            </a:r>
            <a:r>
              <a:rPr lang="en-US" sz="2600" spc="-150" dirty="0">
                <a:latin typeface="Open Sans Semibold"/>
                <a:ea typeface="Verdana" panose="020B0604030504040204" pitchFamily="34" charset="0"/>
                <a:cs typeface="Verdana" panose="020B0604030504040204" pitchFamily="34" charset="0"/>
              </a:rPr>
              <a:t>.” (Gen. 2:24)</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“I am no longer in the world; and yet they themselves are in the world, and I come to You. Holy Father, keep them in Your name, the name which You have given Me, </a:t>
            </a:r>
            <a:r>
              <a:rPr lang="en-US" sz="2600" b="1" spc="-150" dirty="0">
                <a:latin typeface="Open Sans Semibold"/>
                <a:ea typeface="Verdana" panose="020B0604030504040204" pitchFamily="34" charset="0"/>
                <a:cs typeface="Verdana" panose="020B0604030504040204" pitchFamily="34" charset="0"/>
              </a:rPr>
              <a:t>that they may be one even as We are</a:t>
            </a:r>
            <a:r>
              <a:rPr lang="en-US" sz="2600" spc="-150" dirty="0">
                <a:latin typeface="Open Sans Semibold"/>
                <a:ea typeface="Verdana" panose="020B0604030504040204" pitchFamily="34" charset="0"/>
                <a:cs typeface="Verdana" panose="020B0604030504040204" pitchFamily="34" charset="0"/>
              </a:rPr>
              <a:t>. … I in them and You in Me, </a:t>
            </a:r>
            <a:r>
              <a:rPr lang="en-US" sz="2600" b="1" spc="-150" dirty="0">
                <a:latin typeface="Open Sans Semibold"/>
                <a:ea typeface="Verdana" panose="020B0604030504040204" pitchFamily="34" charset="0"/>
                <a:cs typeface="Verdana" panose="020B0604030504040204" pitchFamily="34" charset="0"/>
              </a:rPr>
              <a:t>that they may be perfected in unity</a:t>
            </a:r>
            <a:r>
              <a:rPr lang="en-US" sz="2600" spc="-150" dirty="0">
                <a:latin typeface="Open Sans Semibold"/>
                <a:ea typeface="Verdana" panose="020B0604030504040204" pitchFamily="34" charset="0"/>
                <a:cs typeface="Verdana" panose="020B0604030504040204" pitchFamily="34" charset="0"/>
              </a:rPr>
              <a:t>, so that the world may know that You sent Me, and loved them, even as You have loved Me.” (John 17:11, 23)</a:t>
            </a:r>
          </a:p>
          <a:p>
            <a:pPr algn="just">
              <a:spcBef>
                <a:spcPts val="1200"/>
              </a:spcBef>
            </a:pPr>
            <a:endParaRPr lang="en-US" sz="2600" spc="-150" dirty="0">
              <a:latin typeface="Open Sans Semibold"/>
            </a:endParaRPr>
          </a:p>
        </p:txBody>
      </p:sp>
      <p:sp>
        <p:nvSpPr>
          <p:cNvPr id="3" name="Title 2"/>
          <p:cNvSpPr>
            <a:spLocks noGrp="1"/>
          </p:cNvSpPr>
          <p:nvPr>
            <p:ph type="title"/>
          </p:nvPr>
        </p:nvSpPr>
        <p:spPr/>
        <p:txBody>
          <a:bodyPr>
            <a:noAutofit/>
          </a:bodyPr>
          <a:lstStyle/>
          <a:p>
            <a:r>
              <a:rPr lang="en-US" sz="3000" dirty="0"/>
              <a:t>2. What is the significance of the parable of the ten </a:t>
            </a:r>
            <a:br>
              <a:rPr lang="en-US" sz="3000" dirty="0"/>
            </a:br>
            <a:r>
              <a:rPr lang="en-US" sz="3000" dirty="0"/>
              <a:t>    virgins for my future? (Matt. 25:1-13)</a:t>
            </a:r>
          </a:p>
        </p:txBody>
      </p:sp>
    </p:spTree>
    <p:extLst>
      <p:ext uri="{BB962C8B-B14F-4D97-AF65-F5344CB8AC3E}">
        <p14:creationId xmlns:p14="http://schemas.microsoft.com/office/powerpoint/2010/main" val="176407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There is a celebration coming </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“Do not let your heart be troubled; believe in God, believe also in Me. </a:t>
            </a:r>
            <a:r>
              <a:rPr lang="en-US" sz="2600" b="1" spc="-150" dirty="0">
                <a:latin typeface="Open Sans Semibold"/>
                <a:ea typeface="Verdana" panose="020B0604030504040204" pitchFamily="34" charset="0"/>
                <a:cs typeface="Verdana" panose="020B0604030504040204" pitchFamily="34" charset="0"/>
              </a:rPr>
              <a:t>In My Father's house are many dwelling places</a:t>
            </a:r>
            <a:r>
              <a:rPr lang="en-US" sz="2600" spc="-150" dirty="0">
                <a:latin typeface="Open Sans Semibold"/>
                <a:ea typeface="Verdana" panose="020B0604030504040204" pitchFamily="34" charset="0"/>
                <a:cs typeface="Verdana" panose="020B0604030504040204" pitchFamily="34" charset="0"/>
              </a:rPr>
              <a:t>; if it were not so, I would have told you; for I go to prepare a place for you. If I go and </a:t>
            </a:r>
            <a:r>
              <a:rPr lang="en-US" sz="2600" b="1" spc="-150" dirty="0">
                <a:latin typeface="Open Sans Semibold"/>
                <a:ea typeface="Verdana" panose="020B0604030504040204" pitchFamily="34" charset="0"/>
                <a:cs typeface="Verdana" panose="020B0604030504040204" pitchFamily="34" charset="0"/>
              </a:rPr>
              <a:t>prepare a place for you</a:t>
            </a:r>
            <a:r>
              <a:rPr lang="en-US" sz="2600" spc="-150" dirty="0">
                <a:latin typeface="Open Sans Semibold"/>
                <a:ea typeface="Verdana" panose="020B0604030504040204" pitchFamily="34" charset="0"/>
                <a:cs typeface="Verdana" panose="020B0604030504040204" pitchFamily="34" charset="0"/>
              </a:rPr>
              <a:t>, </a:t>
            </a:r>
            <a:r>
              <a:rPr lang="en-US" sz="2600" b="1" spc="-150" dirty="0">
                <a:latin typeface="Open Sans Semibold"/>
                <a:ea typeface="Verdana" panose="020B0604030504040204" pitchFamily="34" charset="0"/>
                <a:cs typeface="Verdana" panose="020B0604030504040204" pitchFamily="34" charset="0"/>
              </a:rPr>
              <a:t>I will come again and receive you to Myself</a:t>
            </a:r>
            <a:r>
              <a:rPr lang="en-US" sz="2600" spc="-150" dirty="0">
                <a:latin typeface="Open Sans Semibold"/>
                <a:ea typeface="Verdana" panose="020B0604030504040204" pitchFamily="34" charset="0"/>
                <a:cs typeface="Verdana" panose="020B0604030504040204" pitchFamily="34" charset="0"/>
              </a:rPr>
              <a:t>, that where I am, there you may be also.” (John 14:1-3)</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“The thief comes only to steal and kill and destroy; </a:t>
            </a:r>
            <a:r>
              <a:rPr lang="en-US" sz="2600" b="1" spc="-150" dirty="0">
                <a:latin typeface="Open Sans Semibold"/>
                <a:ea typeface="Verdana" panose="020B0604030504040204" pitchFamily="34" charset="0"/>
                <a:cs typeface="Verdana" panose="020B0604030504040204" pitchFamily="34" charset="0"/>
              </a:rPr>
              <a:t>I came that they may have life</a:t>
            </a:r>
            <a:r>
              <a:rPr lang="en-US" sz="2600" spc="-150" dirty="0">
                <a:latin typeface="Open Sans Semibold"/>
                <a:ea typeface="Verdana" panose="020B0604030504040204" pitchFamily="34" charset="0"/>
                <a:cs typeface="Verdana" panose="020B0604030504040204" pitchFamily="34" charset="0"/>
              </a:rPr>
              <a:t>, and have it abundantly.” (John 10:10)</a:t>
            </a:r>
          </a:p>
          <a:p>
            <a:pPr algn="just"/>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000" dirty="0"/>
              <a:t>2. What is the significance of the parable of the ten </a:t>
            </a:r>
            <a:br>
              <a:rPr lang="en-US" sz="3000" dirty="0"/>
            </a:br>
            <a:r>
              <a:rPr lang="en-US" sz="3000" dirty="0"/>
              <a:t>    virgins for my future? (Matt. 25:1-13)</a:t>
            </a:r>
          </a:p>
        </p:txBody>
      </p:sp>
    </p:spTree>
    <p:extLst>
      <p:ext uri="{BB962C8B-B14F-4D97-AF65-F5344CB8AC3E}">
        <p14:creationId xmlns:p14="http://schemas.microsoft.com/office/powerpoint/2010/main" val="377723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There is a celebration coming </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“The one who spoke with me had a gold measuring rod to measure </a:t>
            </a:r>
            <a:r>
              <a:rPr lang="en-US" sz="2600" b="1" spc="-150" dirty="0">
                <a:latin typeface="Open Sans Semibold"/>
                <a:ea typeface="Verdana" panose="020B0604030504040204" pitchFamily="34" charset="0"/>
                <a:cs typeface="Verdana" panose="020B0604030504040204" pitchFamily="34" charset="0"/>
              </a:rPr>
              <a:t>the city</a:t>
            </a:r>
            <a:r>
              <a:rPr lang="en-US" sz="2600" spc="-150" dirty="0">
                <a:latin typeface="Open Sans Semibold"/>
                <a:ea typeface="Verdana" panose="020B0604030504040204" pitchFamily="34" charset="0"/>
                <a:cs typeface="Verdana" panose="020B0604030504040204" pitchFamily="34" charset="0"/>
              </a:rPr>
              <a:t>, and its gates and its wall. The city is laid out as a square, and its length is as great as the width; and he measured the city with the rod, </a:t>
            </a:r>
            <a:r>
              <a:rPr lang="en-US" sz="2600" b="1" spc="-150" dirty="0">
                <a:latin typeface="Open Sans Semibold"/>
                <a:ea typeface="Verdana" panose="020B0604030504040204" pitchFamily="34" charset="0"/>
                <a:cs typeface="Verdana" panose="020B0604030504040204" pitchFamily="34" charset="0"/>
              </a:rPr>
              <a:t>fifteen hundred miles; its length and width and height are equal</a:t>
            </a:r>
            <a:r>
              <a:rPr lang="en-US" sz="2600" spc="-150" dirty="0">
                <a:latin typeface="Open Sans Semibold"/>
                <a:ea typeface="Verdana" panose="020B0604030504040204" pitchFamily="34" charset="0"/>
                <a:cs typeface="Verdana" panose="020B0604030504040204" pitchFamily="34" charset="0"/>
              </a:rPr>
              <a:t>. … The material of the wall was jasper; and </a:t>
            </a:r>
            <a:r>
              <a:rPr lang="en-US" sz="2600" b="1" spc="-150" dirty="0">
                <a:latin typeface="Open Sans Semibold"/>
                <a:ea typeface="Verdana" panose="020B0604030504040204" pitchFamily="34" charset="0"/>
                <a:cs typeface="Verdana" panose="020B0604030504040204" pitchFamily="34" charset="0"/>
              </a:rPr>
              <a:t>the city was pure gold</a:t>
            </a:r>
            <a:r>
              <a:rPr lang="en-US" sz="2600" spc="-150" dirty="0">
                <a:latin typeface="Open Sans Semibold"/>
                <a:ea typeface="Verdana" panose="020B0604030504040204" pitchFamily="34" charset="0"/>
                <a:cs typeface="Verdana" panose="020B0604030504040204" pitchFamily="34" charset="0"/>
              </a:rPr>
              <a:t>, like clear glass. The foundation stones of the city wall were adorned with </a:t>
            </a:r>
            <a:r>
              <a:rPr lang="en-US" sz="2600" b="1" spc="-150" dirty="0">
                <a:latin typeface="Open Sans Semibold"/>
                <a:ea typeface="Verdana" panose="020B0604030504040204" pitchFamily="34" charset="0"/>
                <a:cs typeface="Verdana" panose="020B0604030504040204" pitchFamily="34" charset="0"/>
              </a:rPr>
              <a:t>every kind of precious stone</a:t>
            </a:r>
            <a:r>
              <a:rPr lang="en-US" sz="2600" spc="-150" dirty="0">
                <a:latin typeface="Open Sans Semibold"/>
                <a:ea typeface="Verdana" panose="020B0604030504040204" pitchFamily="34" charset="0"/>
                <a:cs typeface="Verdana" panose="020B0604030504040204" pitchFamily="34" charset="0"/>
              </a:rPr>
              <a:t>.” (Rev. 21:15-19)</a:t>
            </a:r>
          </a:p>
          <a:p>
            <a:pPr algn="just"/>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000" dirty="0"/>
              <a:t>2. What is the significance of the parable of the ten </a:t>
            </a:r>
            <a:br>
              <a:rPr lang="en-US" sz="3000" dirty="0"/>
            </a:br>
            <a:r>
              <a:rPr lang="en-US" sz="3000" dirty="0"/>
              <a:t>    virgins for my future? (Matt. 25:1-13)</a:t>
            </a:r>
          </a:p>
        </p:txBody>
      </p:sp>
    </p:spTree>
    <p:extLst>
      <p:ext uri="{BB962C8B-B14F-4D97-AF65-F5344CB8AC3E}">
        <p14:creationId xmlns:p14="http://schemas.microsoft.com/office/powerpoint/2010/main" val="125064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Not everyone is prepared for this celebration </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“Five of them were </a:t>
            </a:r>
            <a:r>
              <a:rPr lang="en-US" sz="2600" b="1" spc="-150" dirty="0">
                <a:latin typeface="Open Sans Semibold"/>
                <a:ea typeface="Verdana" panose="020B0604030504040204" pitchFamily="34" charset="0"/>
                <a:cs typeface="Verdana" panose="020B0604030504040204" pitchFamily="34" charset="0"/>
              </a:rPr>
              <a:t>foolish</a:t>
            </a:r>
            <a:r>
              <a:rPr lang="en-US" sz="2600" spc="-150" dirty="0">
                <a:latin typeface="Open Sans Semibold"/>
                <a:ea typeface="Verdana" panose="020B0604030504040204" pitchFamily="34" charset="0"/>
                <a:cs typeface="Verdana" panose="020B0604030504040204" pitchFamily="34" charset="0"/>
              </a:rPr>
              <a:t>, and five were </a:t>
            </a:r>
            <a:r>
              <a:rPr lang="en-US" sz="2600" b="1" spc="-150" dirty="0">
                <a:latin typeface="Open Sans Semibold"/>
                <a:ea typeface="Verdana" panose="020B0604030504040204" pitchFamily="34" charset="0"/>
                <a:cs typeface="Verdana" panose="020B0604030504040204" pitchFamily="34" charset="0"/>
              </a:rPr>
              <a:t>prudent</a:t>
            </a:r>
            <a:r>
              <a:rPr lang="en-US" sz="2600" spc="-150" dirty="0">
                <a:latin typeface="Open Sans Semibold"/>
                <a:ea typeface="Verdana" panose="020B0604030504040204" pitchFamily="34" charset="0"/>
                <a:cs typeface="Verdana" panose="020B0604030504040204" pitchFamily="34" charset="0"/>
              </a:rPr>
              <a:t>. For when the foolish took their lamps, </a:t>
            </a:r>
            <a:r>
              <a:rPr lang="en-US" sz="2600" b="1" spc="-150" dirty="0">
                <a:latin typeface="Open Sans Semibold"/>
                <a:ea typeface="Verdana" panose="020B0604030504040204" pitchFamily="34" charset="0"/>
                <a:cs typeface="Verdana" panose="020B0604030504040204" pitchFamily="34" charset="0"/>
              </a:rPr>
              <a:t>they took no oil with them</a:t>
            </a:r>
            <a:r>
              <a:rPr lang="en-US" sz="2600" spc="-150" dirty="0">
                <a:latin typeface="Open Sans Semibold"/>
                <a:ea typeface="Verdana" panose="020B0604030504040204" pitchFamily="34" charset="0"/>
                <a:cs typeface="Verdana" panose="020B0604030504040204" pitchFamily="34" charset="0"/>
              </a:rPr>
              <a:t>, but the prudent took </a:t>
            </a:r>
            <a:r>
              <a:rPr lang="en-US" sz="2600" b="1" spc="-150" dirty="0">
                <a:latin typeface="Open Sans Semibold"/>
                <a:ea typeface="Verdana" panose="020B0604030504040204" pitchFamily="34" charset="0"/>
                <a:cs typeface="Verdana" panose="020B0604030504040204" pitchFamily="34" charset="0"/>
              </a:rPr>
              <a:t>oil in flasks </a:t>
            </a:r>
            <a:r>
              <a:rPr lang="en-US" sz="2600" spc="-150" dirty="0">
                <a:latin typeface="Open Sans Semibold"/>
                <a:ea typeface="Verdana" panose="020B0604030504040204" pitchFamily="34" charset="0"/>
                <a:cs typeface="Verdana" panose="020B0604030504040204" pitchFamily="34" charset="0"/>
              </a:rPr>
              <a:t>along with their lamps.” (Matt. 25:2-4)</a:t>
            </a:r>
          </a:p>
          <a:p>
            <a:pPr algn="just"/>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000" dirty="0"/>
              <a:t>2. What is the significance of the parable of the ten </a:t>
            </a:r>
            <a:br>
              <a:rPr lang="en-US" sz="3000" dirty="0"/>
            </a:br>
            <a:r>
              <a:rPr lang="en-US" sz="3000" dirty="0"/>
              <a:t>    virgins for my future? (Matt. 25:1-13)</a:t>
            </a:r>
          </a:p>
        </p:txBody>
      </p:sp>
    </p:spTree>
    <p:extLst>
      <p:ext uri="{BB962C8B-B14F-4D97-AF65-F5344CB8AC3E}">
        <p14:creationId xmlns:p14="http://schemas.microsoft.com/office/powerpoint/2010/main" val="344194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Not everyone is prepared for this celebration </a:t>
            </a:r>
          </a:p>
          <a:p>
            <a:pPr algn="just">
              <a:lnSpc>
                <a:spcPct val="114000"/>
              </a:lnSpc>
              <a:spcBef>
                <a:spcPts val="1200"/>
              </a:spcBef>
            </a:pPr>
            <a:r>
              <a:rPr lang="en-US" sz="2600" spc="-200" dirty="0">
                <a:latin typeface="Open Sans Semibold"/>
                <a:ea typeface="Verdana" panose="020B0604030504040204" pitchFamily="34" charset="0"/>
                <a:cs typeface="Verdana" panose="020B0604030504040204" pitchFamily="34" charset="0"/>
              </a:rPr>
              <a:t>“Therefore everyone who </a:t>
            </a:r>
            <a:r>
              <a:rPr lang="en-US" sz="2600" b="1" spc="-200" dirty="0">
                <a:latin typeface="Open Sans Semibold"/>
                <a:ea typeface="Verdana" panose="020B0604030504040204" pitchFamily="34" charset="0"/>
                <a:cs typeface="Verdana" panose="020B0604030504040204" pitchFamily="34" charset="0"/>
              </a:rPr>
              <a:t>hears these words of Mine and acts on them</a:t>
            </a:r>
            <a:r>
              <a:rPr lang="en-US" sz="2600" spc="-200" dirty="0">
                <a:latin typeface="Open Sans Semibold"/>
                <a:ea typeface="Verdana" panose="020B0604030504040204" pitchFamily="34" charset="0"/>
                <a:cs typeface="Verdana" panose="020B0604030504040204" pitchFamily="34" charset="0"/>
              </a:rPr>
              <a:t>, may be compared to a </a:t>
            </a:r>
            <a:r>
              <a:rPr lang="en-US" sz="2600" b="1" spc="-200" dirty="0">
                <a:latin typeface="Open Sans Semibold"/>
                <a:ea typeface="Verdana" panose="020B0604030504040204" pitchFamily="34" charset="0"/>
                <a:cs typeface="Verdana" panose="020B0604030504040204" pitchFamily="34" charset="0"/>
              </a:rPr>
              <a:t>wise man </a:t>
            </a:r>
            <a:r>
              <a:rPr lang="en-US" sz="2600" spc="-200" dirty="0">
                <a:latin typeface="Open Sans Semibold"/>
                <a:ea typeface="Verdana" panose="020B0604030504040204" pitchFamily="34" charset="0"/>
                <a:cs typeface="Verdana" panose="020B0604030504040204" pitchFamily="34" charset="0"/>
              </a:rPr>
              <a:t>who built his house on the rock. … Everyone who hears these words of Mine and </a:t>
            </a:r>
            <a:r>
              <a:rPr lang="en-US" sz="2600" b="1" spc="-200" dirty="0">
                <a:latin typeface="Open Sans Semibold"/>
                <a:ea typeface="Verdana" panose="020B0604030504040204" pitchFamily="34" charset="0"/>
                <a:cs typeface="Verdana" panose="020B0604030504040204" pitchFamily="34" charset="0"/>
              </a:rPr>
              <a:t>does not act on them</a:t>
            </a:r>
            <a:r>
              <a:rPr lang="en-US" sz="2600" spc="-200" dirty="0">
                <a:latin typeface="Open Sans Semibold"/>
                <a:ea typeface="Verdana" panose="020B0604030504040204" pitchFamily="34" charset="0"/>
                <a:cs typeface="Verdana" panose="020B0604030504040204" pitchFamily="34" charset="0"/>
              </a:rPr>
              <a:t>, will be like a </a:t>
            </a:r>
            <a:r>
              <a:rPr lang="en-US" sz="2600" b="1" spc="-200" dirty="0">
                <a:latin typeface="Open Sans Semibold"/>
                <a:ea typeface="Verdana" panose="020B0604030504040204" pitchFamily="34" charset="0"/>
                <a:cs typeface="Verdana" panose="020B0604030504040204" pitchFamily="34" charset="0"/>
              </a:rPr>
              <a:t>foolish man </a:t>
            </a:r>
            <a:r>
              <a:rPr lang="en-US" sz="2600" spc="-200" dirty="0">
                <a:latin typeface="Open Sans Semibold"/>
                <a:ea typeface="Verdana" panose="020B0604030504040204" pitchFamily="34" charset="0"/>
                <a:cs typeface="Verdana" panose="020B0604030504040204" pitchFamily="34" charset="0"/>
              </a:rPr>
              <a:t>who built his house on the sand. The rain fell, and the floods came, and the winds blew and slammed against that house; and it fell - and great was its fall.” (Matt. 7:24-27)</a:t>
            </a:r>
          </a:p>
          <a:p>
            <a:pPr algn="just">
              <a:lnSpc>
                <a:spcPct val="114000"/>
              </a:lnSpc>
              <a:spcBef>
                <a:spcPts val="1200"/>
              </a:spcBef>
            </a:pPr>
            <a:r>
              <a:rPr lang="en-US" sz="2600" spc="-200" dirty="0">
                <a:latin typeface="Open Sans Semibold"/>
                <a:ea typeface="Verdana" panose="020B0604030504040204" pitchFamily="34" charset="0"/>
                <a:cs typeface="Verdana" panose="020B0604030504040204" pitchFamily="34" charset="0"/>
              </a:rPr>
              <a:t>“…whoever says, ‘</a:t>
            </a:r>
            <a:r>
              <a:rPr lang="en-US" sz="2600" b="1" spc="-200" dirty="0">
                <a:latin typeface="Open Sans Semibold"/>
                <a:ea typeface="Verdana" panose="020B0604030504040204" pitchFamily="34" charset="0"/>
                <a:cs typeface="Verdana" panose="020B0604030504040204" pitchFamily="34" charset="0"/>
              </a:rPr>
              <a:t>You fool</a:t>
            </a:r>
            <a:r>
              <a:rPr lang="en-US" sz="2600" spc="-200" dirty="0">
                <a:latin typeface="Open Sans Semibold"/>
                <a:ea typeface="Verdana" panose="020B0604030504040204" pitchFamily="34" charset="0"/>
                <a:cs typeface="Verdana" panose="020B0604030504040204" pitchFamily="34" charset="0"/>
              </a:rPr>
              <a:t>,’ shall be guilty enough to go into the fiery hell.” (Matt. 5:22)</a:t>
            </a:r>
          </a:p>
          <a:p>
            <a:pPr algn="just"/>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000" dirty="0"/>
              <a:t>2. What is the significance of the parable of the ten </a:t>
            </a:r>
            <a:br>
              <a:rPr lang="en-US" sz="3000" dirty="0"/>
            </a:br>
            <a:r>
              <a:rPr lang="en-US" sz="3000" dirty="0"/>
              <a:t>    virgins for my future? (Matt. 25:1-13)</a:t>
            </a:r>
          </a:p>
        </p:txBody>
      </p:sp>
    </p:spTree>
    <p:extLst>
      <p:ext uri="{BB962C8B-B14F-4D97-AF65-F5344CB8AC3E}">
        <p14:creationId xmlns:p14="http://schemas.microsoft.com/office/powerpoint/2010/main" val="54837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We don’t know the exact timing of the celebration </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“Now while the </a:t>
            </a:r>
            <a:r>
              <a:rPr lang="en-US" sz="2600" b="1" spc="-150" dirty="0">
                <a:latin typeface="Open Sans Semibold"/>
                <a:ea typeface="Verdana" panose="020B0604030504040204" pitchFamily="34" charset="0"/>
                <a:cs typeface="Verdana" panose="020B0604030504040204" pitchFamily="34" charset="0"/>
              </a:rPr>
              <a:t>bridegroom was delaying</a:t>
            </a:r>
            <a:r>
              <a:rPr lang="en-US" sz="2600" spc="-150" dirty="0">
                <a:latin typeface="Open Sans Semibold"/>
                <a:ea typeface="Verdana" panose="020B0604030504040204" pitchFamily="34" charset="0"/>
                <a:cs typeface="Verdana" panose="020B0604030504040204" pitchFamily="34" charset="0"/>
              </a:rPr>
              <a:t>, they all got drowsy and </a:t>
            </a:r>
            <a:r>
              <a:rPr lang="en-US" sz="2600" b="1" spc="-150" dirty="0">
                <a:latin typeface="Open Sans Semibold"/>
                <a:ea typeface="Verdana" panose="020B0604030504040204" pitchFamily="34" charset="0"/>
                <a:cs typeface="Verdana" panose="020B0604030504040204" pitchFamily="34" charset="0"/>
              </a:rPr>
              <a:t>began to sleep</a:t>
            </a:r>
            <a:r>
              <a:rPr lang="en-US" sz="2600" spc="-150" dirty="0">
                <a:latin typeface="Open Sans Semibold"/>
                <a:ea typeface="Verdana" panose="020B0604030504040204" pitchFamily="34" charset="0"/>
                <a:cs typeface="Verdana" panose="020B0604030504040204" pitchFamily="34" charset="0"/>
              </a:rPr>
              <a:t>. But at midnight there was a shout, ‘Behold, the bridegroom! </a:t>
            </a:r>
            <a:r>
              <a:rPr lang="en-US" sz="2600" b="1" spc="-150" dirty="0">
                <a:latin typeface="Open Sans Semibold"/>
                <a:ea typeface="Verdana" panose="020B0604030504040204" pitchFamily="34" charset="0"/>
                <a:cs typeface="Verdana" panose="020B0604030504040204" pitchFamily="34" charset="0"/>
              </a:rPr>
              <a:t>Come out to meet him</a:t>
            </a:r>
            <a:r>
              <a:rPr lang="en-US" sz="2600" spc="-150" dirty="0">
                <a:latin typeface="Open Sans Semibold"/>
                <a:ea typeface="Verdana" panose="020B0604030504040204" pitchFamily="34" charset="0"/>
                <a:cs typeface="Verdana" panose="020B0604030504040204" pitchFamily="34" charset="0"/>
              </a:rPr>
              <a:t>.’ Then all those virgins rose and trimmed their lamps.” (Matt. 25:5-7)</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“As He was sitting on the Mount of Olives, the disciples came to Him privately, saying, ‘Tell us, </a:t>
            </a:r>
            <a:r>
              <a:rPr lang="en-US" sz="2600" b="1" spc="-150" dirty="0">
                <a:latin typeface="Open Sans Semibold"/>
                <a:ea typeface="Verdana" panose="020B0604030504040204" pitchFamily="34" charset="0"/>
                <a:cs typeface="Verdana" panose="020B0604030504040204" pitchFamily="34" charset="0"/>
              </a:rPr>
              <a:t>when will these things happen</a:t>
            </a:r>
            <a:r>
              <a:rPr lang="en-US" sz="2600" spc="-150" dirty="0">
                <a:latin typeface="Open Sans Semibold"/>
                <a:ea typeface="Verdana" panose="020B0604030504040204" pitchFamily="34" charset="0"/>
                <a:cs typeface="Verdana" panose="020B0604030504040204" pitchFamily="34" charset="0"/>
              </a:rPr>
              <a:t>, and what will be the sign of Your coming, and of </a:t>
            </a:r>
            <a:r>
              <a:rPr lang="en-US" sz="2600" b="1" spc="-150" dirty="0">
                <a:latin typeface="Open Sans Semibold"/>
                <a:ea typeface="Verdana" panose="020B0604030504040204" pitchFamily="34" charset="0"/>
                <a:cs typeface="Verdana" panose="020B0604030504040204" pitchFamily="34" charset="0"/>
              </a:rPr>
              <a:t>the end of the age</a:t>
            </a:r>
            <a:r>
              <a:rPr lang="en-US" sz="2600" spc="-150" dirty="0">
                <a:latin typeface="Open Sans Semibold"/>
                <a:ea typeface="Verdana" panose="020B0604030504040204" pitchFamily="34" charset="0"/>
                <a:cs typeface="Verdana" panose="020B0604030504040204" pitchFamily="34" charset="0"/>
              </a:rPr>
              <a:t>?’ … ‘You will be hearing of wars and rumors of wars. See that you are not frightened, for those things must take place, </a:t>
            </a:r>
            <a:r>
              <a:rPr lang="en-US" sz="2600" b="1" spc="-150" dirty="0">
                <a:latin typeface="Open Sans Semibold"/>
                <a:ea typeface="Verdana" panose="020B0604030504040204" pitchFamily="34" charset="0"/>
                <a:cs typeface="Verdana" panose="020B0604030504040204" pitchFamily="34" charset="0"/>
              </a:rPr>
              <a:t>but that is not yet the end</a:t>
            </a:r>
            <a:r>
              <a:rPr lang="en-US" sz="2600" spc="-150" dirty="0">
                <a:latin typeface="Open Sans Semibold"/>
                <a:ea typeface="Verdana" panose="020B0604030504040204" pitchFamily="34" charset="0"/>
                <a:cs typeface="Verdana" panose="020B0604030504040204" pitchFamily="34" charset="0"/>
              </a:rPr>
              <a:t>.’” (Matt. 24:3, 6)</a:t>
            </a:r>
          </a:p>
          <a:p>
            <a:pPr algn="just"/>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000" dirty="0"/>
              <a:t>2. What is the significance of the parable of the ten </a:t>
            </a:r>
            <a:br>
              <a:rPr lang="en-US" sz="3000" dirty="0"/>
            </a:br>
            <a:r>
              <a:rPr lang="en-US" sz="3000" dirty="0"/>
              <a:t>    virgins for my future? (Matt. 25:1-13)</a:t>
            </a:r>
          </a:p>
        </p:txBody>
      </p:sp>
    </p:spTree>
    <p:extLst>
      <p:ext uri="{BB962C8B-B14F-4D97-AF65-F5344CB8AC3E}">
        <p14:creationId xmlns:p14="http://schemas.microsoft.com/office/powerpoint/2010/main" val="344150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600" spc="-150" dirty="0">
                <a:latin typeface="Open Sans Semibold"/>
              </a:rPr>
              <a:t>“Then the kingdom of heaven will be comparable to ten virgins, who took their lamps and went out to meet the bridegroom. Five of them were foolish, and five were prudent. For when the foolish took their lamps, they took no oil with them, but the prudent took oil in flasks along with their lamps.” (Matt. 25:1-4)</a:t>
            </a:r>
          </a:p>
          <a:p>
            <a:pPr algn="just">
              <a:lnSpc>
                <a:spcPct val="114000"/>
              </a:lnSpc>
              <a:spcBef>
                <a:spcPts val="1200"/>
              </a:spcBef>
            </a:pPr>
            <a:endParaRPr lang="en-US" sz="2600" spc="-150" dirty="0">
              <a:latin typeface="Open Sans Semibold"/>
            </a:endParaRPr>
          </a:p>
        </p:txBody>
      </p:sp>
      <p:sp>
        <p:nvSpPr>
          <p:cNvPr id="3" name="Title 2"/>
          <p:cNvSpPr>
            <a:spLocks noGrp="1"/>
          </p:cNvSpPr>
          <p:nvPr>
            <p:ph type="title"/>
          </p:nvPr>
        </p:nvSpPr>
        <p:spPr/>
        <p:txBody>
          <a:bodyPr>
            <a:noAutofit/>
          </a:bodyPr>
          <a:lstStyle/>
          <a:p>
            <a:r>
              <a:rPr lang="en-US" sz="3200" dirty="0"/>
              <a:t> “Once upon a time…” – The Parable </a:t>
            </a:r>
            <a:br>
              <a:rPr lang="en-US" sz="3200" dirty="0"/>
            </a:br>
            <a:r>
              <a:rPr lang="en-US" sz="3200" dirty="0"/>
              <a:t>   of the Ten Virgins (Matthew 25:1-13)</a:t>
            </a:r>
          </a:p>
        </p:txBody>
      </p:sp>
    </p:spTree>
    <p:extLst>
      <p:ext uri="{BB962C8B-B14F-4D97-AF65-F5344CB8AC3E}">
        <p14:creationId xmlns:p14="http://schemas.microsoft.com/office/powerpoint/2010/main" val="22616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We don’t know the exact timing of the celebration </a:t>
            </a:r>
          </a:p>
          <a:p>
            <a:pPr algn="just">
              <a:lnSpc>
                <a:spcPct val="114000"/>
              </a:lnSpc>
              <a:spcBef>
                <a:spcPts val="1200"/>
              </a:spcBef>
            </a:pPr>
            <a:r>
              <a:rPr lang="en-US" sz="2600" spc="-200" dirty="0">
                <a:latin typeface="Open Sans Semibold"/>
                <a:ea typeface="Verdana" panose="020B0604030504040204" pitchFamily="34" charset="0"/>
                <a:cs typeface="Verdana" panose="020B0604030504040204" pitchFamily="34" charset="0"/>
              </a:rPr>
              <a:t>“And He went a little beyond them, and fell on His face and prayed, saying, ‘My Father, if it is possible, let this cup pass from Me; </a:t>
            </a:r>
            <a:r>
              <a:rPr lang="en-US" sz="2600" b="1" spc="-200" dirty="0">
                <a:latin typeface="Open Sans Semibold"/>
                <a:ea typeface="Verdana" panose="020B0604030504040204" pitchFamily="34" charset="0"/>
                <a:cs typeface="Verdana" panose="020B0604030504040204" pitchFamily="34" charset="0"/>
              </a:rPr>
              <a:t>yet not as I will, but as You will</a:t>
            </a:r>
            <a:r>
              <a:rPr lang="en-US" sz="2600" spc="-200" dirty="0">
                <a:latin typeface="Open Sans Semibold"/>
                <a:ea typeface="Verdana" panose="020B0604030504040204" pitchFamily="34" charset="0"/>
                <a:cs typeface="Verdana" panose="020B0604030504040204" pitchFamily="34" charset="0"/>
              </a:rPr>
              <a:t>.’ … And Jesus, crying out with a loud voice, said, ‘</a:t>
            </a:r>
            <a:r>
              <a:rPr lang="en-US" sz="2600" b="1" spc="-200" dirty="0">
                <a:latin typeface="Open Sans Semibold"/>
                <a:ea typeface="Verdana" panose="020B0604030504040204" pitchFamily="34" charset="0"/>
                <a:cs typeface="Verdana" panose="020B0604030504040204" pitchFamily="34" charset="0"/>
              </a:rPr>
              <a:t>Father</a:t>
            </a:r>
            <a:r>
              <a:rPr lang="en-US" sz="2600" spc="-200" dirty="0">
                <a:latin typeface="Open Sans Semibold"/>
                <a:ea typeface="Verdana" panose="020B0604030504040204" pitchFamily="34" charset="0"/>
                <a:cs typeface="Verdana" panose="020B0604030504040204" pitchFamily="34" charset="0"/>
              </a:rPr>
              <a:t>, </a:t>
            </a:r>
            <a:r>
              <a:rPr lang="en-US" sz="2600" b="1" spc="-200" dirty="0">
                <a:latin typeface="Open Sans Semibold"/>
                <a:ea typeface="Verdana" panose="020B0604030504040204" pitchFamily="34" charset="0"/>
                <a:cs typeface="Verdana" panose="020B0604030504040204" pitchFamily="34" charset="0"/>
              </a:rPr>
              <a:t>into your hands I commit my spirit</a:t>
            </a:r>
            <a:r>
              <a:rPr lang="en-US" sz="2600" spc="-200" dirty="0">
                <a:latin typeface="Open Sans Semibold"/>
                <a:ea typeface="Verdana" panose="020B0604030504040204" pitchFamily="34" charset="0"/>
                <a:cs typeface="Verdana" panose="020B0604030504040204" pitchFamily="34" charset="0"/>
              </a:rPr>
              <a:t>.’ Having said this, He breathed His last.” (Matt. 26:39; Luke 23:46) </a:t>
            </a:r>
          </a:p>
        </p:txBody>
      </p:sp>
      <p:sp>
        <p:nvSpPr>
          <p:cNvPr id="5" name="Title 2"/>
          <p:cNvSpPr>
            <a:spLocks noGrp="1"/>
          </p:cNvSpPr>
          <p:nvPr>
            <p:ph type="title"/>
          </p:nvPr>
        </p:nvSpPr>
        <p:spPr>
          <a:xfrm>
            <a:off x="88265" y="381000"/>
            <a:ext cx="10945654" cy="762000"/>
          </a:xfrm>
        </p:spPr>
        <p:txBody>
          <a:bodyPr>
            <a:noAutofit/>
          </a:bodyPr>
          <a:lstStyle/>
          <a:p>
            <a:r>
              <a:rPr lang="en-US" sz="3000" dirty="0"/>
              <a:t>2. What is the significance of the parable of the ten </a:t>
            </a:r>
            <a:br>
              <a:rPr lang="en-US" sz="3000" dirty="0"/>
            </a:br>
            <a:r>
              <a:rPr lang="en-US" sz="3000" dirty="0"/>
              <a:t>    virgins for my future? (Matt. 25:1-13)</a:t>
            </a:r>
          </a:p>
        </p:txBody>
      </p:sp>
    </p:spTree>
    <p:extLst>
      <p:ext uri="{BB962C8B-B14F-4D97-AF65-F5344CB8AC3E}">
        <p14:creationId xmlns:p14="http://schemas.microsoft.com/office/powerpoint/2010/main" val="219699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We don’t know the exact timing of the celebration </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“I glorified You on the earth, having accomplished </a:t>
            </a:r>
            <a:r>
              <a:rPr lang="en-US" sz="2600" b="1" spc="-150" dirty="0">
                <a:latin typeface="Open Sans Semibold"/>
                <a:ea typeface="Verdana" panose="020B0604030504040204" pitchFamily="34" charset="0"/>
                <a:cs typeface="Verdana" panose="020B0604030504040204" pitchFamily="34" charset="0"/>
              </a:rPr>
              <a:t>the work which You have given Me to do</a:t>
            </a:r>
            <a:r>
              <a:rPr lang="en-US" sz="2600" spc="-150" dirty="0">
                <a:latin typeface="Open Sans Semibold"/>
                <a:ea typeface="Verdana" panose="020B0604030504040204" pitchFamily="34" charset="0"/>
                <a:cs typeface="Verdana" panose="020B0604030504040204" pitchFamily="34" charset="0"/>
              </a:rPr>
              <a:t>.” (John 17:4)</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“While he was still speaking, a bright cloud overshadowed them, and behold, a voice out of the cloud said, ‘This is My beloved Son, </a:t>
            </a:r>
            <a:r>
              <a:rPr lang="en-US" sz="2600" b="1" spc="-150" dirty="0">
                <a:latin typeface="Open Sans Semibold"/>
                <a:ea typeface="Verdana" panose="020B0604030504040204" pitchFamily="34" charset="0"/>
                <a:cs typeface="Verdana" panose="020B0604030504040204" pitchFamily="34" charset="0"/>
              </a:rPr>
              <a:t>with whom I am well-pleased</a:t>
            </a:r>
            <a:r>
              <a:rPr lang="en-US" sz="2600" spc="-150" dirty="0">
                <a:latin typeface="Open Sans Semibold"/>
                <a:ea typeface="Verdana" panose="020B0604030504040204" pitchFamily="34" charset="0"/>
                <a:cs typeface="Verdana" panose="020B0604030504040204" pitchFamily="34" charset="0"/>
              </a:rPr>
              <a:t>; listen to Him!’” (Matt. 17:5)</a:t>
            </a:r>
          </a:p>
          <a:p>
            <a:pPr algn="just"/>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000" dirty="0"/>
              <a:t>2. What is the significance of the parable of the ten </a:t>
            </a:r>
            <a:br>
              <a:rPr lang="en-US" sz="3000" dirty="0"/>
            </a:br>
            <a:r>
              <a:rPr lang="en-US" sz="3000" dirty="0"/>
              <a:t>    virgins for my future? (Matt. 25:1-13)</a:t>
            </a:r>
          </a:p>
        </p:txBody>
      </p:sp>
    </p:spTree>
    <p:extLst>
      <p:ext uri="{BB962C8B-B14F-4D97-AF65-F5344CB8AC3E}">
        <p14:creationId xmlns:p14="http://schemas.microsoft.com/office/powerpoint/2010/main" val="94019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We don’t know the exact timing of the celebration </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“But you, brethren, </a:t>
            </a:r>
            <a:r>
              <a:rPr lang="en-US" sz="2600" b="1" spc="-150" dirty="0">
                <a:latin typeface="Open Sans Semibold"/>
                <a:ea typeface="Verdana" panose="020B0604030504040204" pitchFamily="34" charset="0"/>
                <a:cs typeface="Verdana" panose="020B0604030504040204" pitchFamily="34" charset="0"/>
              </a:rPr>
              <a:t>are not in darkness</a:t>
            </a:r>
            <a:r>
              <a:rPr lang="en-US" sz="2600" spc="-150" dirty="0">
                <a:latin typeface="Open Sans Semibold"/>
                <a:ea typeface="Verdana" panose="020B0604030504040204" pitchFamily="34" charset="0"/>
                <a:cs typeface="Verdana" panose="020B0604030504040204" pitchFamily="34" charset="0"/>
              </a:rPr>
              <a:t>, that the day would </a:t>
            </a:r>
            <a:r>
              <a:rPr lang="en-US" sz="2600" b="1" spc="-150" dirty="0">
                <a:latin typeface="Open Sans Semibold"/>
                <a:ea typeface="Verdana" panose="020B0604030504040204" pitchFamily="34" charset="0"/>
                <a:cs typeface="Verdana" panose="020B0604030504040204" pitchFamily="34" charset="0"/>
              </a:rPr>
              <a:t>overtake you </a:t>
            </a:r>
            <a:r>
              <a:rPr lang="en-US" sz="2600" spc="-150" dirty="0">
                <a:latin typeface="Open Sans Semibold"/>
                <a:ea typeface="Verdana" panose="020B0604030504040204" pitchFamily="34" charset="0"/>
                <a:cs typeface="Verdana" panose="020B0604030504040204" pitchFamily="34" charset="0"/>
              </a:rPr>
              <a:t>like a thief; for you are all sons of light and sons of day. We are not of night nor of darkness; so then </a:t>
            </a:r>
            <a:r>
              <a:rPr lang="en-US" sz="2600" b="1" spc="-150" dirty="0">
                <a:latin typeface="Open Sans Semibold"/>
                <a:ea typeface="Verdana" panose="020B0604030504040204" pitchFamily="34" charset="0"/>
                <a:cs typeface="Verdana" panose="020B0604030504040204" pitchFamily="34" charset="0"/>
              </a:rPr>
              <a:t>let us not sleep as others do</a:t>
            </a:r>
            <a:r>
              <a:rPr lang="en-US" sz="2600" spc="-150" dirty="0">
                <a:latin typeface="Open Sans Semibold"/>
                <a:ea typeface="Verdana" panose="020B0604030504040204" pitchFamily="34" charset="0"/>
                <a:cs typeface="Verdana" panose="020B0604030504040204" pitchFamily="34" charset="0"/>
              </a:rPr>
              <a:t>, but let us be </a:t>
            </a:r>
            <a:r>
              <a:rPr lang="en-US" sz="2600" b="1" spc="-150" dirty="0">
                <a:latin typeface="Open Sans Semibold"/>
                <a:ea typeface="Verdana" panose="020B0604030504040204" pitchFamily="34" charset="0"/>
                <a:cs typeface="Verdana" panose="020B0604030504040204" pitchFamily="34" charset="0"/>
              </a:rPr>
              <a:t>alert and sober</a:t>
            </a:r>
            <a:r>
              <a:rPr lang="en-US" sz="2600" spc="-150" dirty="0">
                <a:latin typeface="Open Sans Semibold"/>
                <a:ea typeface="Verdana" panose="020B0604030504040204" pitchFamily="34" charset="0"/>
                <a:cs typeface="Verdana" panose="020B0604030504040204" pitchFamily="34" charset="0"/>
              </a:rPr>
              <a:t>. For those who sleep do their sleeping at night, and those who get drunk get drunk at night. But since we are of the day, let us be sober, having put on the breastplate of faith and love, and as a helmet, the hope of salvation.” (1 Thess. 5:4-8)</a:t>
            </a:r>
          </a:p>
          <a:p>
            <a:pPr algn="just"/>
            <a:endParaRPr lang="en-US" sz="2600" spc="-150" dirty="0">
              <a:latin typeface="Open Sans Semibold"/>
            </a:endParaRPr>
          </a:p>
        </p:txBody>
      </p:sp>
      <p:sp>
        <p:nvSpPr>
          <p:cNvPr id="6" name="Title 2"/>
          <p:cNvSpPr>
            <a:spLocks noGrp="1"/>
          </p:cNvSpPr>
          <p:nvPr>
            <p:ph type="title"/>
          </p:nvPr>
        </p:nvSpPr>
        <p:spPr>
          <a:xfrm>
            <a:off x="88265" y="381000"/>
            <a:ext cx="10945654" cy="762000"/>
          </a:xfrm>
        </p:spPr>
        <p:txBody>
          <a:bodyPr>
            <a:noAutofit/>
          </a:bodyPr>
          <a:lstStyle/>
          <a:p>
            <a:r>
              <a:rPr lang="en-US" sz="3000" dirty="0"/>
              <a:t>2. What is the significance of the parable of the ten </a:t>
            </a:r>
            <a:br>
              <a:rPr lang="en-US" sz="3000" dirty="0"/>
            </a:br>
            <a:r>
              <a:rPr lang="en-US" sz="3000" dirty="0"/>
              <a:t>    virgins for my future? (Matt. 25:1-13)</a:t>
            </a:r>
          </a:p>
        </p:txBody>
      </p:sp>
    </p:spTree>
    <p:extLst>
      <p:ext uri="{BB962C8B-B14F-4D97-AF65-F5344CB8AC3E}">
        <p14:creationId xmlns:p14="http://schemas.microsoft.com/office/powerpoint/2010/main" val="1077836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Each person must be personally prepared for the celebration </a:t>
            </a:r>
          </a:p>
          <a:p>
            <a:pPr algn="just">
              <a:lnSpc>
                <a:spcPct val="114000"/>
              </a:lnSpc>
              <a:spcBef>
                <a:spcPts val="1200"/>
              </a:spcBef>
            </a:pPr>
            <a:r>
              <a:rPr lang="en-US" sz="2600" spc="-200" dirty="0">
                <a:latin typeface="Open Sans Semibold"/>
                <a:ea typeface="Verdana" panose="020B0604030504040204" pitchFamily="34" charset="0"/>
                <a:cs typeface="Verdana" panose="020B0604030504040204" pitchFamily="34" charset="0"/>
              </a:rPr>
              <a:t>“The foolish said to the prudent, ‘</a:t>
            </a:r>
            <a:r>
              <a:rPr lang="en-US" sz="2600" b="1" spc="-200" dirty="0">
                <a:latin typeface="Open Sans Semibold"/>
                <a:ea typeface="Verdana" panose="020B0604030504040204" pitchFamily="34" charset="0"/>
                <a:cs typeface="Verdana" panose="020B0604030504040204" pitchFamily="34" charset="0"/>
              </a:rPr>
              <a:t>Give us some of your oil</a:t>
            </a:r>
            <a:r>
              <a:rPr lang="en-US" sz="2600" spc="-200" dirty="0">
                <a:latin typeface="Open Sans Semibold"/>
                <a:ea typeface="Verdana" panose="020B0604030504040204" pitchFamily="34" charset="0"/>
                <a:cs typeface="Verdana" panose="020B0604030504040204" pitchFamily="34" charset="0"/>
              </a:rPr>
              <a:t>, for our lamps are going out.’ But the prudent answered, ‘</a:t>
            </a:r>
            <a:r>
              <a:rPr lang="en-US" sz="2600" b="1" spc="-200" dirty="0">
                <a:latin typeface="Open Sans Semibold"/>
                <a:ea typeface="Verdana" panose="020B0604030504040204" pitchFamily="34" charset="0"/>
                <a:cs typeface="Verdana" panose="020B0604030504040204" pitchFamily="34" charset="0"/>
              </a:rPr>
              <a:t>No, there will not be enough </a:t>
            </a:r>
            <a:r>
              <a:rPr lang="en-US" sz="2600" spc="-200" dirty="0">
                <a:latin typeface="Open Sans Semibold"/>
                <a:ea typeface="Verdana" panose="020B0604030504040204" pitchFamily="34" charset="0"/>
                <a:cs typeface="Verdana" panose="020B0604030504040204" pitchFamily="34" charset="0"/>
              </a:rPr>
              <a:t>for us and you too; go instead to the dealers and </a:t>
            </a:r>
            <a:r>
              <a:rPr lang="en-US" sz="2600" b="1" spc="-200" dirty="0">
                <a:latin typeface="Open Sans Semibold"/>
                <a:ea typeface="Verdana" panose="020B0604030504040204" pitchFamily="34" charset="0"/>
                <a:cs typeface="Verdana" panose="020B0604030504040204" pitchFamily="34" charset="0"/>
              </a:rPr>
              <a:t>buy some for yourselves</a:t>
            </a:r>
            <a:r>
              <a:rPr lang="en-US" sz="2600" spc="-200" dirty="0">
                <a:latin typeface="Open Sans Semibold"/>
                <a:ea typeface="Verdana" panose="020B0604030504040204" pitchFamily="34" charset="0"/>
                <a:cs typeface="Verdana" panose="020B0604030504040204" pitchFamily="34" charset="0"/>
              </a:rPr>
              <a:t>.’” (Matt. 25:8-9) </a:t>
            </a:r>
          </a:p>
        </p:txBody>
      </p:sp>
      <p:sp>
        <p:nvSpPr>
          <p:cNvPr id="5" name="Title 2"/>
          <p:cNvSpPr>
            <a:spLocks noGrp="1"/>
          </p:cNvSpPr>
          <p:nvPr>
            <p:ph type="title"/>
          </p:nvPr>
        </p:nvSpPr>
        <p:spPr>
          <a:xfrm>
            <a:off x="88265" y="381000"/>
            <a:ext cx="10945654" cy="762000"/>
          </a:xfrm>
        </p:spPr>
        <p:txBody>
          <a:bodyPr>
            <a:noAutofit/>
          </a:bodyPr>
          <a:lstStyle/>
          <a:p>
            <a:r>
              <a:rPr lang="en-US" sz="3000" dirty="0"/>
              <a:t>2. What is the significance of the parable of the ten </a:t>
            </a:r>
            <a:br>
              <a:rPr lang="en-US" sz="3000" dirty="0"/>
            </a:br>
            <a:r>
              <a:rPr lang="en-US" sz="3000" dirty="0"/>
              <a:t>    virgins for my future? (Matt. 25:1-13)</a:t>
            </a:r>
          </a:p>
        </p:txBody>
      </p:sp>
    </p:spTree>
    <p:extLst>
      <p:ext uri="{BB962C8B-B14F-4D97-AF65-F5344CB8AC3E}">
        <p14:creationId xmlns:p14="http://schemas.microsoft.com/office/powerpoint/2010/main" val="11145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Each person must be personally prepared for the celebration </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“Then the King will say to those on His right, ‘</a:t>
            </a:r>
            <a:r>
              <a:rPr lang="en-US" sz="2600" b="1" spc="-150" dirty="0">
                <a:latin typeface="Open Sans Semibold"/>
                <a:ea typeface="Verdana" panose="020B0604030504040204" pitchFamily="34" charset="0"/>
                <a:cs typeface="Verdana" panose="020B0604030504040204" pitchFamily="34" charset="0"/>
              </a:rPr>
              <a:t>Come, you who are blessed of My Father</a:t>
            </a:r>
            <a:r>
              <a:rPr lang="en-US" sz="2600" spc="-150" dirty="0">
                <a:latin typeface="Open Sans Semibold"/>
                <a:ea typeface="Verdana" panose="020B0604030504040204" pitchFamily="34" charset="0"/>
                <a:cs typeface="Verdana" panose="020B0604030504040204" pitchFamily="34" charset="0"/>
              </a:rPr>
              <a:t>, inherit the kingdom prepared for you from the foundation of the world. For I was hungry, and </a:t>
            </a:r>
            <a:r>
              <a:rPr lang="en-US" sz="2600" b="1" spc="-150" dirty="0">
                <a:latin typeface="Open Sans Semibold"/>
                <a:ea typeface="Verdana" panose="020B0604030504040204" pitchFamily="34" charset="0"/>
                <a:cs typeface="Verdana" panose="020B0604030504040204" pitchFamily="34" charset="0"/>
              </a:rPr>
              <a:t>you gave Me something to eat</a:t>
            </a:r>
            <a:r>
              <a:rPr lang="en-US" sz="2600" spc="-150" dirty="0">
                <a:latin typeface="Open Sans Semibold"/>
                <a:ea typeface="Verdana" panose="020B0604030504040204" pitchFamily="34" charset="0"/>
                <a:cs typeface="Verdana" panose="020B0604030504040204" pitchFamily="34" charset="0"/>
              </a:rPr>
              <a:t>; I was thirsty, and </a:t>
            </a:r>
            <a:r>
              <a:rPr lang="en-US" sz="2600" b="1" spc="-150" dirty="0">
                <a:latin typeface="Open Sans Semibold"/>
                <a:ea typeface="Verdana" panose="020B0604030504040204" pitchFamily="34" charset="0"/>
                <a:cs typeface="Verdana" panose="020B0604030504040204" pitchFamily="34" charset="0"/>
              </a:rPr>
              <a:t>you gave Me something to drink</a:t>
            </a:r>
            <a:r>
              <a:rPr lang="en-US" sz="2600" spc="-150" dirty="0">
                <a:latin typeface="Open Sans Semibold"/>
                <a:ea typeface="Verdana" panose="020B0604030504040204" pitchFamily="34" charset="0"/>
                <a:cs typeface="Verdana" panose="020B0604030504040204" pitchFamily="34" charset="0"/>
              </a:rPr>
              <a:t>…’” (Matt. 25:34-35)</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“For by grace you have been </a:t>
            </a:r>
            <a:r>
              <a:rPr lang="en-US" sz="2600" b="1" spc="-150" dirty="0">
                <a:latin typeface="Open Sans Semibold"/>
                <a:ea typeface="Verdana" panose="020B0604030504040204" pitchFamily="34" charset="0"/>
                <a:cs typeface="Verdana" panose="020B0604030504040204" pitchFamily="34" charset="0"/>
              </a:rPr>
              <a:t>saved through faith</a:t>
            </a:r>
            <a:r>
              <a:rPr lang="en-US" sz="2600" spc="-150" dirty="0">
                <a:latin typeface="Open Sans Semibold"/>
                <a:ea typeface="Verdana" panose="020B0604030504040204" pitchFamily="34" charset="0"/>
                <a:cs typeface="Verdana" panose="020B0604030504040204" pitchFamily="34" charset="0"/>
              </a:rPr>
              <a:t>; and that not of yourselves, it is the gift of God; </a:t>
            </a:r>
            <a:r>
              <a:rPr lang="en-US" sz="2600" b="1" spc="-150" dirty="0">
                <a:latin typeface="Open Sans Semibold"/>
                <a:ea typeface="Verdana" panose="020B0604030504040204" pitchFamily="34" charset="0"/>
                <a:cs typeface="Verdana" panose="020B0604030504040204" pitchFamily="34" charset="0"/>
              </a:rPr>
              <a:t>not as a result of works</a:t>
            </a:r>
            <a:r>
              <a:rPr lang="en-US" sz="2600" spc="-150" dirty="0">
                <a:latin typeface="Open Sans Semibold"/>
                <a:ea typeface="Verdana" panose="020B0604030504040204" pitchFamily="34" charset="0"/>
                <a:cs typeface="Verdana" panose="020B0604030504040204" pitchFamily="34" charset="0"/>
              </a:rPr>
              <a:t>, so that no one may boast.” (Eph. 2:8-9) </a:t>
            </a:r>
          </a:p>
          <a:p>
            <a:pPr algn="just">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000" dirty="0"/>
              <a:t>2. What is the significance of the parable of the ten </a:t>
            </a:r>
            <a:br>
              <a:rPr lang="en-US" sz="3000" dirty="0"/>
            </a:br>
            <a:r>
              <a:rPr lang="en-US" sz="3000" dirty="0"/>
              <a:t>    virgins for my future? (Matt. 25:1-13)</a:t>
            </a:r>
          </a:p>
        </p:txBody>
      </p:sp>
    </p:spTree>
    <p:extLst>
      <p:ext uri="{BB962C8B-B14F-4D97-AF65-F5344CB8AC3E}">
        <p14:creationId xmlns:p14="http://schemas.microsoft.com/office/powerpoint/2010/main" val="280849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Each person must be personally prepared for the celebration </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“For all of us have become like </a:t>
            </a:r>
            <a:r>
              <a:rPr lang="en-US" sz="2600" b="1" spc="-150" dirty="0">
                <a:latin typeface="Open Sans Semibold"/>
                <a:ea typeface="Verdana" panose="020B0604030504040204" pitchFamily="34" charset="0"/>
                <a:cs typeface="Verdana" panose="020B0604030504040204" pitchFamily="34" charset="0"/>
              </a:rPr>
              <a:t>one who is unclean</a:t>
            </a:r>
            <a:r>
              <a:rPr lang="en-US" sz="2600" spc="-150" dirty="0">
                <a:latin typeface="Open Sans Semibold"/>
                <a:ea typeface="Verdana" panose="020B0604030504040204" pitchFamily="34" charset="0"/>
                <a:cs typeface="Verdana" panose="020B0604030504040204" pitchFamily="34" charset="0"/>
              </a:rPr>
              <a:t>, And all </a:t>
            </a:r>
            <a:r>
              <a:rPr lang="en-US" sz="2600" b="1" spc="-150" dirty="0">
                <a:latin typeface="Open Sans Semibold"/>
                <a:ea typeface="Verdana" panose="020B0604030504040204" pitchFamily="34" charset="0"/>
                <a:cs typeface="Verdana" panose="020B0604030504040204" pitchFamily="34" charset="0"/>
              </a:rPr>
              <a:t>our righteous deeds are like a filthy garment</a:t>
            </a:r>
            <a:r>
              <a:rPr lang="en-US" sz="2600" spc="-150" dirty="0">
                <a:latin typeface="Open Sans Semibold"/>
                <a:ea typeface="Verdana" panose="020B0604030504040204" pitchFamily="34" charset="0"/>
                <a:cs typeface="Verdana" panose="020B0604030504040204" pitchFamily="34" charset="0"/>
              </a:rPr>
              <a:t>; And all of us wither like a leaf, And our iniquities, like the wind, take us away.” (Isaiah 64:6) </a:t>
            </a:r>
          </a:p>
          <a:p>
            <a:pPr algn="just">
              <a:lnSpc>
                <a:spcPct val="114000"/>
              </a:lnSpc>
              <a:spcBef>
                <a:spcPts val="1200"/>
              </a:spcBef>
            </a:pPr>
            <a:r>
              <a:rPr lang="en-US" sz="2600" spc="-210" dirty="0">
                <a:latin typeface="Open Sans Semibold"/>
                <a:ea typeface="Verdana" panose="020B0604030504040204" pitchFamily="34" charset="0"/>
                <a:cs typeface="Verdana" panose="020B0604030504040204" pitchFamily="34" charset="0"/>
              </a:rPr>
              <a:t>“But when the king came in to look over the dinner guests, he saw a man there who was not dressed in wedding clothes, and he said to him, ‘Friend, how did you come in here </a:t>
            </a:r>
            <a:r>
              <a:rPr lang="en-US" sz="2600" b="1" spc="-210" dirty="0">
                <a:latin typeface="Open Sans Semibold"/>
                <a:ea typeface="Verdana" panose="020B0604030504040204" pitchFamily="34" charset="0"/>
                <a:cs typeface="Verdana" panose="020B0604030504040204" pitchFamily="34" charset="0"/>
              </a:rPr>
              <a:t>without wedding clothes</a:t>
            </a:r>
            <a:r>
              <a:rPr lang="en-US" sz="2600" spc="-210" dirty="0">
                <a:latin typeface="Open Sans Semibold"/>
                <a:ea typeface="Verdana" panose="020B0604030504040204" pitchFamily="34" charset="0"/>
                <a:cs typeface="Verdana" panose="020B0604030504040204" pitchFamily="34" charset="0"/>
              </a:rPr>
              <a:t>?’ And the man was speechless. Then the king said to the servants, ‘Bind him hand and foot, and </a:t>
            </a:r>
            <a:r>
              <a:rPr lang="en-US" sz="2600" b="1" spc="-210" dirty="0">
                <a:latin typeface="Open Sans Semibold"/>
                <a:ea typeface="Verdana" panose="020B0604030504040204" pitchFamily="34" charset="0"/>
                <a:cs typeface="Verdana" panose="020B0604030504040204" pitchFamily="34" charset="0"/>
              </a:rPr>
              <a:t>throw him into the outer darkness</a:t>
            </a:r>
            <a:r>
              <a:rPr lang="en-US" sz="2600" spc="-210" dirty="0">
                <a:latin typeface="Open Sans Semibold"/>
                <a:ea typeface="Verdana" panose="020B0604030504040204" pitchFamily="34" charset="0"/>
                <a:cs typeface="Verdana" panose="020B0604030504040204" pitchFamily="34" charset="0"/>
              </a:rPr>
              <a:t>; in that place there will be </a:t>
            </a:r>
            <a:r>
              <a:rPr lang="en-US" sz="2600" b="1" spc="-210" dirty="0">
                <a:latin typeface="Open Sans Semibold"/>
                <a:ea typeface="Verdana" panose="020B0604030504040204" pitchFamily="34" charset="0"/>
                <a:cs typeface="Verdana" panose="020B0604030504040204" pitchFamily="34" charset="0"/>
              </a:rPr>
              <a:t>weeping and gnashing of teeth</a:t>
            </a:r>
            <a:r>
              <a:rPr lang="en-US" sz="2600" spc="-210" dirty="0">
                <a:latin typeface="Open Sans Semibold"/>
                <a:ea typeface="Verdana" panose="020B0604030504040204" pitchFamily="34" charset="0"/>
                <a:cs typeface="Verdana" panose="020B0604030504040204" pitchFamily="34" charset="0"/>
              </a:rPr>
              <a:t>.’” (Matt. 22:11-13)</a:t>
            </a:r>
          </a:p>
        </p:txBody>
      </p:sp>
      <p:sp>
        <p:nvSpPr>
          <p:cNvPr id="5" name="Title 2"/>
          <p:cNvSpPr>
            <a:spLocks noGrp="1"/>
          </p:cNvSpPr>
          <p:nvPr>
            <p:ph type="title"/>
          </p:nvPr>
        </p:nvSpPr>
        <p:spPr>
          <a:xfrm>
            <a:off x="88265" y="381000"/>
            <a:ext cx="10945654" cy="762000"/>
          </a:xfrm>
        </p:spPr>
        <p:txBody>
          <a:bodyPr>
            <a:noAutofit/>
          </a:bodyPr>
          <a:lstStyle/>
          <a:p>
            <a:r>
              <a:rPr lang="en-US" sz="3000" dirty="0"/>
              <a:t>2. What is the significance of the parable of the ten </a:t>
            </a:r>
            <a:br>
              <a:rPr lang="en-US" sz="3000" dirty="0"/>
            </a:br>
            <a:r>
              <a:rPr lang="en-US" sz="3000" dirty="0"/>
              <a:t>    virgins for my future? (Matt. 25:1-13)</a:t>
            </a:r>
          </a:p>
        </p:txBody>
      </p:sp>
    </p:spTree>
    <p:extLst>
      <p:ext uri="{BB962C8B-B14F-4D97-AF65-F5344CB8AC3E}">
        <p14:creationId xmlns:p14="http://schemas.microsoft.com/office/powerpoint/2010/main" val="237050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Each person must be personally prepared for the celebration </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“So </a:t>
            </a:r>
            <a:r>
              <a:rPr lang="en-US" sz="2600" b="1" spc="-150" dirty="0">
                <a:latin typeface="Open Sans Semibold"/>
                <a:ea typeface="Verdana" panose="020B0604030504040204" pitchFamily="34" charset="0"/>
                <a:cs typeface="Verdana" panose="020B0604030504040204" pitchFamily="34" charset="0"/>
              </a:rPr>
              <a:t>faith comes from hearing</a:t>
            </a:r>
            <a:r>
              <a:rPr lang="en-US" sz="2600" spc="-150" dirty="0">
                <a:latin typeface="Open Sans Semibold"/>
                <a:ea typeface="Verdana" panose="020B0604030504040204" pitchFamily="34" charset="0"/>
                <a:cs typeface="Verdana" panose="020B0604030504040204" pitchFamily="34" charset="0"/>
              </a:rPr>
              <a:t>, and hearing by the word of Christ.” (Rom. 10:17)</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“But now, if You will, forgive their sin - and if not, </a:t>
            </a:r>
            <a:r>
              <a:rPr lang="en-US" sz="2600" b="1" spc="-150" dirty="0">
                <a:latin typeface="Open Sans Semibold"/>
                <a:ea typeface="Verdana" panose="020B0604030504040204" pitchFamily="34" charset="0"/>
                <a:cs typeface="Verdana" panose="020B0604030504040204" pitchFamily="34" charset="0"/>
              </a:rPr>
              <a:t>please blot me out from Your book </a:t>
            </a:r>
            <a:r>
              <a:rPr lang="en-US" sz="2600" spc="-150" dirty="0">
                <a:latin typeface="Open Sans Semibold"/>
                <a:ea typeface="Verdana" panose="020B0604030504040204" pitchFamily="34" charset="0"/>
                <a:cs typeface="Verdana" panose="020B0604030504040204" pitchFamily="34" charset="0"/>
              </a:rPr>
              <a:t>which You have written!” (Ex. 32:32)</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“For </a:t>
            </a:r>
            <a:r>
              <a:rPr lang="en-US" sz="2600" b="1" spc="-150" dirty="0">
                <a:latin typeface="Open Sans Semibold"/>
                <a:ea typeface="Verdana" panose="020B0604030504040204" pitchFamily="34" charset="0"/>
                <a:cs typeface="Verdana" panose="020B0604030504040204" pitchFamily="34" charset="0"/>
              </a:rPr>
              <a:t>I could wish that I myself were accursed</a:t>
            </a:r>
            <a:r>
              <a:rPr lang="en-US" sz="2600" spc="-150" dirty="0">
                <a:latin typeface="Open Sans Semibold"/>
                <a:ea typeface="Verdana" panose="020B0604030504040204" pitchFamily="34" charset="0"/>
                <a:cs typeface="Verdana" panose="020B0604030504040204" pitchFamily="34" charset="0"/>
              </a:rPr>
              <a:t>, separated from Christ </a:t>
            </a:r>
            <a:r>
              <a:rPr lang="en-US" sz="2600" b="1" spc="-150" dirty="0">
                <a:latin typeface="Open Sans Semibold"/>
                <a:ea typeface="Verdana" panose="020B0604030504040204" pitchFamily="34" charset="0"/>
                <a:cs typeface="Verdana" panose="020B0604030504040204" pitchFamily="34" charset="0"/>
              </a:rPr>
              <a:t>for the sake of my brethren</a:t>
            </a:r>
            <a:r>
              <a:rPr lang="en-US" sz="2600" spc="-150" dirty="0">
                <a:latin typeface="Open Sans Semibold"/>
                <a:ea typeface="Verdana" panose="020B0604030504040204" pitchFamily="34" charset="0"/>
                <a:cs typeface="Verdana" panose="020B0604030504040204" pitchFamily="34" charset="0"/>
              </a:rPr>
              <a:t>, my kinsmen according to the flesh.” (Rom. 9:3)</a:t>
            </a:r>
          </a:p>
        </p:txBody>
      </p:sp>
      <p:sp>
        <p:nvSpPr>
          <p:cNvPr id="5" name="Title 2"/>
          <p:cNvSpPr>
            <a:spLocks noGrp="1"/>
          </p:cNvSpPr>
          <p:nvPr>
            <p:ph type="title"/>
          </p:nvPr>
        </p:nvSpPr>
        <p:spPr>
          <a:xfrm>
            <a:off x="88265" y="381000"/>
            <a:ext cx="10945654" cy="762000"/>
          </a:xfrm>
        </p:spPr>
        <p:txBody>
          <a:bodyPr>
            <a:noAutofit/>
          </a:bodyPr>
          <a:lstStyle/>
          <a:p>
            <a:r>
              <a:rPr lang="en-US" sz="3000" dirty="0"/>
              <a:t>2. What is the significance of the parable of the ten </a:t>
            </a:r>
            <a:br>
              <a:rPr lang="en-US" sz="3000" dirty="0"/>
            </a:br>
            <a:r>
              <a:rPr lang="en-US" sz="3000" dirty="0"/>
              <a:t>    virgins for my future? (Matt. 25:1-13)</a:t>
            </a:r>
          </a:p>
        </p:txBody>
      </p:sp>
    </p:spTree>
    <p:extLst>
      <p:ext uri="{BB962C8B-B14F-4D97-AF65-F5344CB8AC3E}">
        <p14:creationId xmlns:p14="http://schemas.microsoft.com/office/powerpoint/2010/main" val="4273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Some will be shut out of the celebration </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“And while they were going away to make the purchase, the bridegroom came, and those who were ready went in with him to the wedding feast; </a:t>
            </a:r>
            <a:r>
              <a:rPr lang="en-US" sz="2600" b="1" spc="-150" dirty="0">
                <a:latin typeface="Open Sans Semibold"/>
                <a:ea typeface="Verdana" panose="020B0604030504040204" pitchFamily="34" charset="0"/>
                <a:cs typeface="Verdana" panose="020B0604030504040204" pitchFamily="34" charset="0"/>
              </a:rPr>
              <a:t>and the door was shut.</a:t>
            </a:r>
            <a:r>
              <a:rPr lang="en-US" sz="2600" spc="-150" dirty="0">
                <a:latin typeface="Open Sans Semibold"/>
                <a:ea typeface="Verdana" panose="020B0604030504040204" pitchFamily="34" charset="0"/>
                <a:cs typeface="Verdana" panose="020B0604030504040204" pitchFamily="34" charset="0"/>
              </a:rPr>
              <a:t>” (Matt. 25:10) </a:t>
            </a:r>
          </a:p>
        </p:txBody>
      </p:sp>
      <p:sp>
        <p:nvSpPr>
          <p:cNvPr id="5" name="Title 2"/>
          <p:cNvSpPr>
            <a:spLocks noGrp="1"/>
          </p:cNvSpPr>
          <p:nvPr>
            <p:ph type="title"/>
          </p:nvPr>
        </p:nvSpPr>
        <p:spPr>
          <a:xfrm>
            <a:off x="88265" y="381000"/>
            <a:ext cx="10945654" cy="762000"/>
          </a:xfrm>
        </p:spPr>
        <p:txBody>
          <a:bodyPr>
            <a:noAutofit/>
          </a:bodyPr>
          <a:lstStyle/>
          <a:p>
            <a:r>
              <a:rPr lang="en-US" sz="3000" dirty="0"/>
              <a:t>2. What is the significance of the parable of the ten </a:t>
            </a:r>
            <a:br>
              <a:rPr lang="en-US" sz="3000" dirty="0"/>
            </a:br>
            <a:r>
              <a:rPr lang="en-US" sz="3000" dirty="0"/>
              <a:t>    virgins for my future? (Matt. 25:1-13)</a:t>
            </a:r>
          </a:p>
        </p:txBody>
      </p:sp>
    </p:spTree>
    <p:extLst>
      <p:ext uri="{BB962C8B-B14F-4D97-AF65-F5344CB8AC3E}">
        <p14:creationId xmlns:p14="http://schemas.microsoft.com/office/powerpoint/2010/main" val="316998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800" b="1" spc="-200" dirty="0">
                <a:latin typeface="Open Sans Semibold"/>
                <a:ea typeface="Verdana" panose="020B0604030504040204" pitchFamily="34" charset="0"/>
                <a:cs typeface="Verdana" panose="020B0604030504040204" pitchFamily="34" charset="0"/>
              </a:rPr>
              <a:t>No amount of pleading will get unprepared people into the celebration </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“Later the other virgins also came, saying, ‘Lord, lord, </a:t>
            </a:r>
            <a:r>
              <a:rPr lang="en-US" sz="2600" b="1" spc="-150" dirty="0">
                <a:latin typeface="Open Sans Semibold"/>
                <a:ea typeface="Verdana" panose="020B0604030504040204" pitchFamily="34" charset="0"/>
                <a:cs typeface="Verdana" panose="020B0604030504040204" pitchFamily="34" charset="0"/>
              </a:rPr>
              <a:t>open up for us</a:t>
            </a:r>
            <a:r>
              <a:rPr lang="en-US" sz="2600" spc="-150" dirty="0">
                <a:latin typeface="Open Sans Semibold"/>
                <a:ea typeface="Verdana" panose="020B0604030504040204" pitchFamily="34" charset="0"/>
                <a:cs typeface="Verdana" panose="020B0604030504040204" pitchFamily="34" charset="0"/>
              </a:rPr>
              <a:t>.’ But he answered, ‘Truly I say to you, </a:t>
            </a:r>
            <a:r>
              <a:rPr lang="en-US" sz="2600" b="1" spc="-150" dirty="0">
                <a:latin typeface="Open Sans Semibold"/>
                <a:ea typeface="Verdana" panose="020B0604030504040204" pitchFamily="34" charset="0"/>
                <a:cs typeface="Verdana" panose="020B0604030504040204" pitchFamily="34" charset="0"/>
              </a:rPr>
              <a:t>I do not know you</a:t>
            </a:r>
            <a:r>
              <a:rPr lang="en-US" sz="2600" spc="-150" dirty="0">
                <a:latin typeface="Open Sans Semibold"/>
                <a:ea typeface="Verdana" panose="020B0604030504040204" pitchFamily="34" charset="0"/>
                <a:cs typeface="Verdana" panose="020B0604030504040204" pitchFamily="34" charset="0"/>
              </a:rPr>
              <a:t>.’” (Matt. 25:11-12) </a:t>
            </a:r>
          </a:p>
        </p:txBody>
      </p:sp>
      <p:sp>
        <p:nvSpPr>
          <p:cNvPr id="5" name="Title 2"/>
          <p:cNvSpPr>
            <a:spLocks noGrp="1"/>
          </p:cNvSpPr>
          <p:nvPr>
            <p:ph type="title"/>
          </p:nvPr>
        </p:nvSpPr>
        <p:spPr>
          <a:xfrm>
            <a:off x="88265" y="381000"/>
            <a:ext cx="10945654" cy="762000"/>
          </a:xfrm>
        </p:spPr>
        <p:txBody>
          <a:bodyPr>
            <a:noAutofit/>
          </a:bodyPr>
          <a:lstStyle/>
          <a:p>
            <a:r>
              <a:rPr lang="en-US" sz="3000" dirty="0"/>
              <a:t>2. What is the significance of the parable of the ten </a:t>
            </a:r>
            <a:br>
              <a:rPr lang="en-US" sz="3000" dirty="0"/>
            </a:br>
            <a:r>
              <a:rPr lang="en-US" sz="3000" dirty="0"/>
              <a:t>    virgins for my future? (Matt. 25:1-13)</a:t>
            </a:r>
          </a:p>
        </p:txBody>
      </p:sp>
    </p:spTree>
    <p:extLst>
      <p:ext uri="{BB962C8B-B14F-4D97-AF65-F5344CB8AC3E}">
        <p14:creationId xmlns:p14="http://schemas.microsoft.com/office/powerpoint/2010/main" val="165482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rmAutofit/>
          </a:bodyPr>
          <a:lstStyle/>
          <a:p>
            <a:pPr algn="ctr">
              <a:lnSpc>
                <a:spcPct val="114000"/>
              </a:lnSpc>
              <a:spcBef>
                <a:spcPts val="1200"/>
              </a:spcBef>
            </a:pPr>
            <a:r>
              <a:rPr lang="en-US" sz="3600" b="1" spc="-250" dirty="0">
                <a:latin typeface="Open Sans Semibold"/>
                <a:ea typeface="Verdana" panose="020B0604030504040204" pitchFamily="34" charset="0"/>
                <a:cs typeface="Verdana" panose="020B0604030504040204" pitchFamily="34" charset="0"/>
              </a:rPr>
              <a:t>Whoever doesn’t want to get left out of the celebration must get ready </a:t>
            </a:r>
            <a:r>
              <a:rPr lang="en-US" sz="3600" b="1" i="1" spc="-250" dirty="0">
                <a:latin typeface="Open Sans Semibold"/>
                <a:ea typeface="Verdana" panose="020B0604030504040204" pitchFamily="34" charset="0"/>
                <a:cs typeface="Verdana" panose="020B0604030504040204" pitchFamily="34" charset="0"/>
              </a:rPr>
              <a:t>NOW</a:t>
            </a:r>
            <a:r>
              <a:rPr lang="en-US" sz="3600" b="1" spc="-250" dirty="0">
                <a:latin typeface="Open Sans Semibold"/>
                <a:ea typeface="Verdana" panose="020B0604030504040204" pitchFamily="34" charset="0"/>
                <a:cs typeface="Verdana" panose="020B0604030504040204" pitchFamily="34" charset="0"/>
              </a:rPr>
              <a:t>! </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t>
            </a:r>
            <a:r>
              <a:rPr lang="en-US" sz="2600" b="1" spc="-150" dirty="0">
                <a:latin typeface="Open Sans Semibold"/>
                <a:ea typeface="Verdana" panose="020B0604030504040204" pitchFamily="34" charset="0"/>
                <a:cs typeface="Verdana" panose="020B0604030504040204" pitchFamily="34" charset="0"/>
              </a:rPr>
              <a:t>Be on the alert </a:t>
            </a:r>
            <a:r>
              <a:rPr lang="en-US" sz="2600" spc="-150" dirty="0">
                <a:latin typeface="Open Sans Semibold"/>
                <a:ea typeface="Verdana" panose="020B0604030504040204" pitchFamily="34" charset="0"/>
                <a:cs typeface="Verdana" panose="020B0604030504040204" pitchFamily="34" charset="0"/>
              </a:rPr>
              <a:t>then, for </a:t>
            </a:r>
            <a:r>
              <a:rPr lang="en-US" sz="2600" b="1" spc="-150" dirty="0">
                <a:latin typeface="Open Sans Semibold"/>
                <a:ea typeface="Verdana" panose="020B0604030504040204" pitchFamily="34" charset="0"/>
                <a:cs typeface="Verdana" panose="020B0604030504040204" pitchFamily="34" charset="0"/>
              </a:rPr>
              <a:t>you do not know the day nor the hour</a:t>
            </a:r>
            <a:r>
              <a:rPr lang="en-US" sz="2600" spc="-150" dirty="0">
                <a:latin typeface="Open Sans Semibold"/>
                <a:ea typeface="Verdana" panose="020B0604030504040204" pitchFamily="34" charset="0"/>
                <a:cs typeface="Verdana" panose="020B0604030504040204" pitchFamily="34" charset="0"/>
              </a:rPr>
              <a:t>.” (Matt. 25:13)</a:t>
            </a:r>
          </a:p>
        </p:txBody>
      </p:sp>
      <p:sp>
        <p:nvSpPr>
          <p:cNvPr id="5" name="Title 2"/>
          <p:cNvSpPr>
            <a:spLocks noGrp="1"/>
          </p:cNvSpPr>
          <p:nvPr>
            <p:ph type="title"/>
          </p:nvPr>
        </p:nvSpPr>
        <p:spPr>
          <a:xfrm>
            <a:off x="88265" y="381000"/>
            <a:ext cx="10945654" cy="762000"/>
          </a:xfrm>
        </p:spPr>
        <p:txBody>
          <a:bodyPr>
            <a:noAutofit/>
          </a:bodyPr>
          <a:lstStyle/>
          <a:p>
            <a:r>
              <a:rPr lang="en-US" sz="3000" dirty="0"/>
              <a:t>2. What is the significance of the parable of the ten </a:t>
            </a:r>
            <a:br>
              <a:rPr lang="en-US" sz="3000" dirty="0"/>
            </a:br>
            <a:r>
              <a:rPr lang="en-US" sz="3000" dirty="0"/>
              <a:t>    virgins for my future? (Matt. 25:1-13)</a:t>
            </a:r>
          </a:p>
        </p:txBody>
      </p:sp>
    </p:spTree>
    <p:extLst>
      <p:ext uri="{BB962C8B-B14F-4D97-AF65-F5344CB8AC3E}">
        <p14:creationId xmlns:p14="http://schemas.microsoft.com/office/powerpoint/2010/main" val="3614157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“As soon as He was alone, His followers , along with the twelve, began asking Him about </a:t>
            </a:r>
            <a:r>
              <a:rPr lang="en-US" sz="2600" b="1" spc="-150" dirty="0">
                <a:latin typeface="Open Sans Semibold"/>
                <a:ea typeface="Verdana" panose="020B0604030504040204" pitchFamily="34" charset="0"/>
                <a:cs typeface="Verdana" panose="020B0604030504040204" pitchFamily="34" charset="0"/>
              </a:rPr>
              <a:t>the parables</a:t>
            </a:r>
            <a:r>
              <a:rPr lang="en-US" sz="2600" spc="-150" dirty="0">
                <a:latin typeface="Open Sans Semibold"/>
                <a:ea typeface="Verdana" panose="020B0604030504040204" pitchFamily="34" charset="0"/>
                <a:cs typeface="Verdana" panose="020B0604030504040204" pitchFamily="34" charset="0"/>
              </a:rPr>
              <a:t>.  And He was saying to them, ‘To you has been given the mystery of the kingdom of God, but those who are outside get everything in parables, so that while seeing, </a:t>
            </a:r>
            <a:r>
              <a:rPr lang="en-US" sz="2600" b="1" spc="-150" dirty="0">
                <a:latin typeface="Open Sans Semibold"/>
                <a:ea typeface="Verdana" panose="020B0604030504040204" pitchFamily="34" charset="0"/>
                <a:cs typeface="Verdana" panose="020B0604030504040204" pitchFamily="34" charset="0"/>
              </a:rPr>
              <a:t>they may see and not perceive</a:t>
            </a:r>
            <a:r>
              <a:rPr lang="en-US" sz="2600" spc="-150" dirty="0">
                <a:latin typeface="Open Sans Semibold"/>
                <a:ea typeface="Verdana" panose="020B0604030504040204" pitchFamily="34" charset="0"/>
                <a:cs typeface="Verdana" panose="020B0604030504040204" pitchFamily="34" charset="0"/>
              </a:rPr>
              <a:t>, and while hearing, </a:t>
            </a:r>
            <a:r>
              <a:rPr lang="en-US" sz="2600" b="1" spc="-150" dirty="0">
                <a:latin typeface="Open Sans Semibold"/>
                <a:ea typeface="Verdana" panose="020B0604030504040204" pitchFamily="34" charset="0"/>
                <a:cs typeface="Verdana" panose="020B0604030504040204" pitchFamily="34" charset="0"/>
              </a:rPr>
              <a:t>they may hear and not understand</a:t>
            </a:r>
            <a:r>
              <a:rPr lang="en-US" sz="2600" spc="-150" dirty="0">
                <a:latin typeface="Open Sans Semibold"/>
                <a:ea typeface="Verdana" panose="020B0604030504040204" pitchFamily="34" charset="0"/>
                <a:cs typeface="Verdana" panose="020B0604030504040204" pitchFamily="34" charset="0"/>
              </a:rPr>
              <a:t>, otherwise they might return and be forgiven.’” (Mark 4:10-12)</a:t>
            </a:r>
          </a:p>
          <a:p>
            <a:pPr algn="just"/>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 “Once upon a time…” – The Parable </a:t>
            </a:r>
            <a:br>
              <a:rPr lang="en-US" sz="3200" dirty="0"/>
            </a:br>
            <a:r>
              <a:rPr lang="en-US" sz="3200" dirty="0"/>
              <a:t>   of the Ten Virgins (Matthew 25:1-13)</a:t>
            </a:r>
          </a:p>
        </p:txBody>
      </p:sp>
    </p:spTree>
    <p:extLst>
      <p:ext uri="{BB962C8B-B14F-4D97-AF65-F5344CB8AC3E}">
        <p14:creationId xmlns:p14="http://schemas.microsoft.com/office/powerpoint/2010/main" val="369707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ctr"/>
            <a:r>
              <a:rPr lang="en-US" sz="5400" spc="-150" dirty="0">
                <a:latin typeface="Open Sans Semibold"/>
                <a:ea typeface="Verdana" panose="020B0604030504040204" pitchFamily="34" charset="0"/>
                <a:cs typeface="Verdana" panose="020B0604030504040204" pitchFamily="34" charset="0"/>
              </a:rPr>
              <a:t>Once upon a time…</a:t>
            </a:r>
          </a:p>
          <a:p>
            <a:pPr algn="ctr"/>
            <a:r>
              <a:rPr lang="en-US" sz="5400" spc="-150" dirty="0">
                <a:latin typeface="Open Sans Semibold"/>
                <a:ea typeface="Verdana" panose="020B0604030504040204" pitchFamily="34" charset="0"/>
                <a:cs typeface="Verdana" panose="020B0604030504040204" pitchFamily="34" charset="0"/>
              </a:rPr>
              <a:t>The Parable of the Ten Virgins</a:t>
            </a:r>
          </a:p>
          <a:p>
            <a:pPr algn="ctr"/>
            <a:r>
              <a:rPr lang="en-US" sz="2600" spc="-150" dirty="0">
                <a:latin typeface="Open Sans Semibold"/>
                <a:ea typeface="Verdana" panose="020B0604030504040204" pitchFamily="34" charset="0"/>
                <a:cs typeface="Verdana" panose="020B0604030504040204" pitchFamily="34" charset="0"/>
              </a:rPr>
              <a:t>(</a:t>
            </a:r>
            <a:r>
              <a:rPr lang="en-US" sz="2600" spc="-150">
                <a:latin typeface="Open Sans Semibold"/>
                <a:ea typeface="Verdana" panose="020B0604030504040204" pitchFamily="34" charset="0"/>
                <a:cs typeface="Verdana" panose="020B0604030504040204" pitchFamily="34" charset="0"/>
              </a:rPr>
              <a:t>Matthew 25:1-13)</a:t>
            </a:r>
            <a:endParaRPr lang="en-US" sz="2600" spc="-150" dirty="0">
              <a:latin typeface="Open Sans Semibold"/>
              <a:ea typeface="Verdana" panose="020B0604030504040204" pitchFamily="34" charset="0"/>
              <a:cs typeface="Verdana" panose="020B0604030504040204" pitchFamily="34" charset="0"/>
            </a:endParaRPr>
          </a:p>
          <a:p>
            <a:pPr algn="just">
              <a:lnSpc>
                <a:spcPct val="114000"/>
              </a:lnSpc>
              <a:spcBef>
                <a:spcPts val="1200"/>
              </a:spcBef>
            </a:pPr>
            <a:endParaRPr lang="en-US" sz="2600" spc="-150" dirty="0">
              <a:latin typeface="Open Sans Semibold"/>
            </a:endParaRPr>
          </a:p>
        </p:txBody>
      </p:sp>
    </p:spTree>
    <p:extLst>
      <p:ext uri="{BB962C8B-B14F-4D97-AF65-F5344CB8AC3E}">
        <p14:creationId xmlns:p14="http://schemas.microsoft.com/office/powerpoint/2010/main" val="50384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C6C789-81AD-48A9-BD3B-019A19BD2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7"/>
            <a:ext cx="12161838" cy="68571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“But </a:t>
            </a:r>
            <a:r>
              <a:rPr lang="en-US" sz="2600" b="1" spc="-150" dirty="0">
                <a:latin typeface="Open Sans Semibold"/>
                <a:ea typeface="Verdana" panose="020B0604030504040204" pitchFamily="34" charset="0"/>
                <a:cs typeface="Verdana" panose="020B0604030504040204" pitchFamily="34" charset="0"/>
              </a:rPr>
              <a:t>blessed are your eyes, because they see; and your ears, because they hear</a:t>
            </a:r>
            <a:r>
              <a:rPr lang="en-US" sz="2600" spc="-150" dirty="0">
                <a:latin typeface="Open Sans Semibold"/>
                <a:ea typeface="Verdana" panose="020B0604030504040204" pitchFamily="34" charset="0"/>
                <a:cs typeface="Verdana" panose="020B0604030504040204" pitchFamily="34" charset="0"/>
              </a:rPr>
              <a:t>. For truly I say to you that many prophets and righteous men desired to see what you see, and did not see it, and to hear what you hear, and did not hear it. </a:t>
            </a:r>
            <a:r>
              <a:rPr lang="en-US" sz="2600" b="1" spc="-150" dirty="0">
                <a:latin typeface="Open Sans Semibold"/>
                <a:ea typeface="Verdana" panose="020B0604030504040204" pitchFamily="34" charset="0"/>
                <a:cs typeface="Verdana" panose="020B0604030504040204" pitchFamily="34" charset="0"/>
              </a:rPr>
              <a:t>Hear then the parable of the sower.</a:t>
            </a:r>
            <a:r>
              <a:rPr lang="en-US" sz="2600" spc="-150" dirty="0">
                <a:latin typeface="Open Sans Semibold"/>
                <a:ea typeface="Verdana" panose="020B0604030504040204" pitchFamily="34" charset="0"/>
                <a:cs typeface="Verdana" panose="020B0604030504040204" pitchFamily="34" charset="0"/>
              </a:rPr>
              <a:t> When anyone hears the word of the kingdom and does not understand it, the evil one comes and snatches away what has been sown in his heart. This is the one on whom seed was sown beside the road…” (Matt. 13:16-19)</a:t>
            </a:r>
          </a:p>
          <a:p>
            <a:pPr algn="just"/>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 “Once upon a time…” – The Parable </a:t>
            </a:r>
            <a:br>
              <a:rPr lang="en-US" sz="3200" dirty="0"/>
            </a:br>
            <a:r>
              <a:rPr lang="en-US" sz="3200" dirty="0"/>
              <a:t>   of the Ten Virgins (Matthew 25:1-13)</a:t>
            </a:r>
          </a:p>
        </p:txBody>
      </p:sp>
    </p:spTree>
    <p:extLst>
      <p:ext uri="{BB962C8B-B14F-4D97-AF65-F5344CB8AC3E}">
        <p14:creationId xmlns:p14="http://schemas.microsoft.com/office/powerpoint/2010/main" val="3475218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515600" cy="4572000"/>
          </a:xfrm>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Is this story about the future?</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“As He was sitting on the Mount of Olives, the disciples came to Him privately, saying, ‘Tell us, when will these things happen, and what will be the </a:t>
            </a:r>
            <a:r>
              <a:rPr lang="en-US" sz="2600" b="1" spc="-150" dirty="0">
                <a:latin typeface="Open Sans Semibold"/>
                <a:ea typeface="Verdana" panose="020B0604030504040204" pitchFamily="34" charset="0"/>
                <a:cs typeface="Verdana" panose="020B0604030504040204" pitchFamily="34" charset="0"/>
              </a:rPr>
              <a:t>sign of Your coming</a:t>
            </a:r>
            <a:r>
              <a:rPr lang="en-US" sz="2600" spc="-150" dirty="0">
                <a:latin typeface="Open Sans Semibold"/>
                <a:ea typeface="Verdana" panose="020B0604030504040204" pitchFamily="34" charset="0"/>
                <a:cs typeface="Verdana" panose="020B0604030504040204" pitchFamily="34" charset="0"/>
              </a:rPr>
              <a:t>, and of </a:t>
            </a:r>
            <a:r>
              <a:rPr lang="en-US" sz="2600" b="1" spc="-150" dirty="0">
                <a:latin typeface="Open Sans Semibold"/>
                <a:ea typeface="Verdana" panose="020B0604030504040204" pitchFamily="34" charset="0"/>
                <a:cs typeface="Verdana" panose="020B0604030504040204" pitchFamily="34" charset="0"/>
              </a:rPr>
              <a:t>the end of the age</a:t>
            </a:r>
            <a:r>
              <a:rPr lang="en-US" sz="2600" spc="-150" dirty="0">
                <a:latin typeface="Open Sans Semibold"/>
                <a:ea typeface="Verdana" panose="020B0604030504040204" pitchFamily="34" charset="0"/>
                <a:cs typeface="Verdana" panose="020B0604030504040204" pitchFamily="34" charset="0"/>
              </a:rPr>
              <a:t>?’” (Matt. 24:3)</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“For this reason you also must be ready; for </a:t>
            </a:r>
            <a:r>
              <a:rPr lang="en-US" sz="2600" b="1" spc="-150" dirty="0">
                <a:latin typeface="Open Sans Semibold"/>
                <a:ea typeface="Verdana" panose="020B0604030504040204" pitchFamily="34" charset="0"/>
                <a:cs typeface="Verdana" panose="020B0604030504040204" pitchFamily="34" charset="0"/>
              </a:rPr>
              <a:t>the Son of Man is coming </a:t>
            </a:r>
            <a:r>
              <a:rPr lang="en-US" sz="2600" spc="-150" dirty="0">
                <a:latin typeface="Open Sans Semibold"/>
                <a:ea typeface="Verdana" panose="020B0604030504040204" pitchFamily="34" charset="0"/>
                <a:cs typeface="Verdana" panose="020B0604030504040204" pitchFamily="34" charset="0"/>
              </a:rPr>
              <a:t>at an hour when you do not think He will.” (Matt. 24:44)</a:t>
            </a:r>
          </a:p>
          <a:p>
            <a:pPr algn="just">
              <a:lnSpc>
                <a:spcPct val="114000"/>
              </a:lnSpc>
              <a:spcBef>
                <a:spcPts val="1200"/>
              </a:spcBef>
            </a:pPr>
            <a:r>
              <a:rPr lang="en-US" sz="2600" b="1" spc="-150" dirty="0">
                <a:latin typeface="Open Sans Semibold"/>
                <a:ea typeface="Verdana" panose="020B0604030504040204" pitchFamily="34" charset="0"/>
                <a:cs typeface="Verdana" panose="020B0604030504040204" pitchFamily="34" charset="0"/>
              </a:rPr>
              <a:t>“Then</a:t>
            </a:r>
            <a:r>
              <a:rPr lang="en-US" sz="2600" spc="-150" dirty="0">
                <a:latin typeface="Open Sans Semibold"/>
                <a:ea typeface="Verdana" panose="020B0604030504040204" pitchFamily="34" charset="0"/>
                <a:cs typeface="Verdana" panose="020B0604030504040204" pitchFamily="34" charset="0"/>
              </a:rPr>
              <a:t> the </a:t>
            </a:r>
            <a:r>
              <a:rPr lang="en-US" sz="2600" b="1" spc="-150" dirty="0">
                <a:latin typeface="Open Sans Semibold"/>
                <a:ea typeface="Verdana" panose="020B0604030504040204" pitchFamily="34" charset="0"/>
                <a:cs typeface="Verdana" panose="020B0604030504040204" pitchFamily="34" charset="0"/>
              </a:rPr>
              <a:t>kingdom of heaven </a:t>
            </a:r>
            <a:r>
              <a:rPr lang="en-US" sz="2600" spc="-150" dirty="0">
                <a:latin typeface="Open Sans Semibold"/>
                <a:ea typeface="Verdana" panose="020B0604030504040204" pitchFamily="34" charset="0"/>
                <a:cs typeface="Verdana" panose="020B0604030504040204" pitchFamily="34" charset="0"/>
              </a:rPr>
              <a:t>will be comparable to ten virgins, who took their lamps and went out to meet the bridegroom.” (Matt. 25:1)</a:t>
            </a:r>
          </a:p>
          <a:p>
            <a:pPr algn="just">
              <a:spcBef>
                <a:spcPts val="1200"/>
              </a:spcBef>
            </a:pPr>
            <a:endParaRPr lang="en-US" sz="2600" spc="-150" dirty="0">
              <a:latin typeface="Open Sans Semibold"/>
            </a:endParaRPr>
          </a:p>
        </p:txBody>
      </p:sp>
      <p:sp>
        <p:nvSpPr>
          <p:cNvPr id="3" name="Title 2"/>
          <p:cNvSpPr>
            <a:spLocks noGrp="1"/>
          </p:cNvSpPr>
          <p:nvPr>
            <p:ph type="title"/>
          </p:nvPr>
        </p:nvSpPr>
        <p:spPr/>
        <p:txBody>
          <a:bodyPr>
            <a:noAutofit/>
          </a:bodyPr>
          <a:lstStyle/>
          <a:p>
            <a:r>
              <a:rPr lang="en-US" sz="3000" dirty="0"/>
              <a:t>1. What is the significance of the parable of the </a:t>
            </a:r>
            <a:br>
              <a:rPr lang="en-US" sz="3000" dirty="0"/>
            </a:br>
            <a:r>
              <a:rPr lang="en-US" sz="3000" dirty="0"/>
              <a:t>    ten virgins for humanity’s future? (Matt. 25:1-13)</a:t>
            </a:r>
          </a:p>
        </p:txBody>
      </p:sp>
    </p:spTree>
    <p:extLst>
      <p:ext uri="{BB962C8B-B14F-4D97-AF65-F5344CB8AC3E}">
        <p14:creationId xmlns:p14="http://schemas.microsoft.com/office/powerpoint/2010/main" val="236848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515600" cy="4572000"/>
          </a:xfrm>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Is this story about the future?</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“Then I heard something like the voice of a great multitude and like the sound of many waters and like the sound of mighty peals of thunder, saying, ‘Hallelujah! For the Lord our God, the Almighty, reigns. Let us rejoice and be glad and give the glory to Him, for </a:t>
            </a:r>
            <a:r>
              <a:rPr lang="en-US" sz="2600" b="1" spc="-150" dirty="0">
                <a:latin typeface="Open Sans Semibold"/>
                <a:ea typeface="Verdana" panose="020B0604030504040204" pitchFamily="34" charset="0"/>
                <a:cs typeface="Verdana" panose="020B0604030504040204" pitchFamily="34" charset="0"/>
              </a:rPr>
              <a:t>the marriage of the Lamb has come </a:t>
            </a:r>
            <a:r>
              <a:rPr lang="en-US" sz="2600" spc="-150" dirty="0">
                <a:latin typeface="Open Sans Semibold"/>
                <a:ea typeface="Verdana" panose="020B0604030504040204" pitchFamily="34" charset="0"/>
                <a:cs typeface="Verdana" panose="020B0604030504040204" pitchFamily="34" charset="0"/>
              </a:rPr>
              <a:t>and </a:t>
            </a:r>
            <a:r>
              <a:rPr lang="en-US" sz="2600" b="1" spc="-150" dirty="0">
                <a:latin typeface="Open Sans Semibold"/>
                <a:ea typeface="Verdana" panose="020B0604030504040204" pitchFamily="34" charset="0"/>
                <a:cs typeface="Verdana" panose="020B0604030504040204" pitchFamily="34" charset="0"/>
              </a:rPr>
              <a:t>His bride has made herself ready</a:t>
            </a:r>
            <a:r>
              <a:rPr lang="en-US" sz="2600" spc="-150" dirty="0">
                <a:latin typeface="Open Sans Semibold"/>
                <a:ea typeface="Verdana" panose="020B0604030504040204" pitchFamily="34" charset="0"/>
                <a:cs typeface="Verdana" panose="020B0604030504040204" pitchFamily="34" charset="0"/>
              </a:rPr>
              <a:t>.’ It was given to her to clothe herself in fine linen, bright and clean; for the fine linen is the righteous acts of the saints. Then he said to me, ‘Write, “</a:t>
            </a:r>
            <a:r>
              <a:rPr lang="en-US" sz="2600" b="1" spc="-150" dirty="0">
                <a:latin typeface="Open Sans Semibold"/>
                <a:ea typeface="Verdana" panose="020B0604030504040204" pitchFamily="34" charset="0"/>
                <a:cs typeface="Verdana" panose="020B0604030504040204" pitchFamily="34" charset="0"/>
              </a:rPr>
              <a:t>Blessed are those who are invited to the marriage supper of the Lamb</a:t>
            </a:r>
            <a:r>
              <a:rPr lang="en-US" sz="2600" spc="-150" dirty="0">
                <a:latin typeface="Open Sans Semibold"/>
                <a:ea typeface="Verdana" panose="020B0604030504040204" pitchFamily="34" charset="0"/>
                <a:cs typeface="Verdana" panose="020B0604030504040204" pitchFamily="34" charset="0"/>
              </a:rPr>
              <a:t>.”’ And he said to me, ‘These are true words of God.’” (Rev. 19:6-9)</a:t>
            </a:r>
          </a:p>
          <a:p>
            <a:pPr algn="just">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000" dirty="0"/>
              <a:t>1. What is the significance of the parable of the </a:t>
            </a:r>
            <a:br>
              <a:rPr lang="en-US" sz="3000" dirty="0"/>
            </a:br>
            <a:r>
              <a:rPr lang="en-US" sz="3000" dirty="0"/>
              <a:t>    ten virgins for humanity’s future? (Matt. 25:1-13)</a:t>
            </a:r>
          </a:p>
        </p:txBody>
      </p:sp>
    </p:spTree>
    <p:extLst>
      <p:ext uri="{BB962C8B-B14F-4D97-AF65-F5344CB8AC3E}">
        <p14:creationId xmlns:p14="http://schemas.microsoft.com/office/powerpoint/2010/main" val="12761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rm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What was marriage like in Israel?</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“And Joseph her husband, being a righteous man and not wanting to disgrace her, </a:t>
            </a:r>
            <a:r>
              <a:rPr lang="en-US" sz="2600" b="1" spc="-150" dirty="0">
                <a:latin typeface="Open Sans Semibold"/>
                <a:ea typeface="Verdana" panose="020B0604030504040204" pitchFamily="34" charset="0"/>
                <a:cs typeface="Verdana" panose="020B0604030504040204" pitchFamily="34" charset="0"/>
              </a:rPr>
              <a:t>planned to send her away secretly</a:t>
            </a:r>
            <a:r>
              <a:rPr lang="en-US" sz="2600" spc="-150" dirty="0">
                <a:latin typeface="Open Sans Semibold"/>
                <a:ea typeface="Verdana" panose="020B0604030504040204" pitchFamily="34" charset="0"/>
                <a:cs typeface="Verdana" panose="020B0604030504040204" pitchFamily="34" charset="0"/>
              </a:rPr>
              <a:t>.” (Matt. 1:19)</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“Now Laban had two daughters; the name of the older was Leah, and the name of the younger was Rachel. And Leah's eyes were weak, but Rachel was beautiful of form and face. Now Jacob loved Rachel, so he said, ‘</a:t>
            </a:r>
            <a:r>
              <a:rPr lang="en-US" sz="2600" b="1" spc="-150" dirty="0">
                <a:latin typeface="Open Sans Semibold"/>
                <a:ea typeface="Verdana" panose="020B0604030504040204" pitchFamily="34" charset="0"/>
                <a:cs typeface="Verdana" panose="020B0604030504040204" pitchFamily="34" charset="0"/>
              </a:rPr>
              <a:t>I will serve you seven years </a:t>
            </a:r>
            <a:r>
              <a:rPr lang="en-US" sz="2600" spc="-150" dirty="0">
                <a:latin typeface="Open Sans Semibold"/>
                <a:ea typeface="Verdana" panose="020B0604030504040204" pitchFamily="34" charset="0"/>
                <a:cs typeface="Verdana" panose="020B0604030504040204" pitchFamily="34" charset="0"/>
              </a:rPr>
              <a:t>for your younger daughter Rachel.’” (Gen. 29:16-18)</a:t>
            </a:r>
          </a:p>
          <a:p>
            <a:pPr algn="just"/>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000" dirty="0"/>
              <a:t>1. What is the significance of the parable of the </a:t>
            </a:r>
            <a:br>
              <a:rPr lang="en-US" sz="3000" dirty="0"/>
            </a:br>
            <a:r>
              <a:rPr lang="en-US" sz="3000" dirty="0"/>
              <a:t>    ten virgins for humanity’s future? (Matt. 25:1-13)</a:t>
            </a:r>
          </a:p>
        </p:txBody>
      </p:sp>
    </p:spTree>
    <p:extLst>
      <p:ext uri="{BB962C8B-B14F-4D97-AF65-F5344CB8AC3E}">
        <p14:creationId xmlns:p14="http://schemas.microsoft.com/office/powerpoint/2010/main" val="293283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Who are the characters in this story?</a:t>
            </a:r>
          </a:p>
          <a:p>
            <a:pPr algn="just">
              <a:lnSpc>
                <a:spcPct val="114000"/>
              </a:lnSpc>
              <a:spcBef>
                <a:spcPts val="600"/>
              </a:spcBef>
            </a:pPr>
            <a:r>
              <a:rPr lang="en-US" sz="2600" spc="-150" dirty="0">
                <a:latin typeface="Open Sans Semibold"/>
                <a:ea typeface="Verdana" panose="020B0604030504040204" pitchFamily="34" charset="0"/>
                <a:cs typeface="Verdana" panose="020B0604030504040204" pitchFamily="34" charset="0"/>
              </a:rPr>
              <a:t>“And I saw heaven opened, and behold, a white horse, and </a:t>
            </a:r>
            <a:r>
              <a:rPr lang="en-US" sz="2600" b="1" spc="-150" dirty="0">
                <a:latin typeface="Open Sans Semibold"/>
                <a:ea typeface="Verdana" panose="020B0604030504040204" pitchFamily="34" charset="0"/>
                <a:cs typeface="Verdana" panose="020B0604030504040204" pitchFamily="34" charset="0"/>
              </a:rPr>
              <a:t>He who sat on it is called Faithful and True</a:t>
            </a:r>
            <a:r>
              <a:rPr lang="en-US" sz="2600" spc="-150" dirty="0">
                <a:latin typeface="Open Sans Semibold"/>
                <a:ea typeface="Verdana" panose="020B0604030504040204" pitchFamily="34" charset="0"/>
                <a:cs typeface="Verdana" panose="020B0604030504040204" pitchFamily="34" charset="0"/>
              </a:rPr>
              <a:t>, and in righteousness He judges and </a:t>
            </a:r>
            <a:r>
              <a:rPr lang="en-US" sz="2600" b="1" spc="-150" dirty="0">
                <a:latin typeface="Open Sans Semibold"/>
                <a:ea typeface="Verdana" panose="020B0604030504040204" pitchFamily="34" charset="0"/>
                <a:cs typeface="Verdana" panose="020B0604030504040204" pitchFamily="34" charset="0"/>
              </a:rPr>
              <a:t>wages war</a:t>
            </a:r>
            <a:r>
              <a:rPr lang="en-US" sz="2600" spc="-150" dirty="0">
                <a:latin typeface="Open Sans Semibold"/>
                <a:ea typeface="Verdana" panose="020B0604030504040204" pitchFamily="34" charset="0"/>
                <a:cs typeface="Verdana" panose="020B0604030504040204" pitchFamily="34" charset="0"/>
              </a:rPr>
              <a:t>. … And I saw the beast and the kings of the earth and their armies assembled to make war against Him who sat on the horse and against His army... </a:t>
            </a: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000" dirty="0"/>
              <a:t>1. What is the significance of the parable of the</a:t>
            </a:r>
            <a:br>
              <a:rPr lang="en-US" sz="3000" dirty="0"/>
            </a:br>
            <a:r>
              <a:rPr lang="en-US" sz="3000" dirty="0"/>
              <a:t>    ten virgins for humanity’s future? (Matt. 25:1-13)</a:t>
            </a:r>
          </a:p>
        </p:txBody>
      </p:sp>
    </p:spTree>
    <p:extLst>
      <p:ext uri="{BB962C8B-B14F-4D97-AF65-F5344CB8AC3E}">
        <p14:creationId xmlns:p14="http://schemas.microsoft.com/office/powerpoint/2010/main" val="238101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Who are the characters in this story?</a:t>
            </a:r>
          </a:p>
          <a:p>
            <a:pPr algn="just">
              <a:lnSpc>
                <a:spcPct val="114000"/>
              </a:lnSpc>
              <a:spcBef>
                <a:spcPts val="600"/>
              </a:spcBef>
            </a:pPr>
            <a:r>
              <a:rPr lang="en-US" sz="2600" spc="-150" dirty="0">
                <a:latin typeface="Open Sans Semibold"/>
                <a:ea typeface="Verdana" panose="020B0604030504040204" pitchFamily="34" charset="0"/>
                <a:cs typeface="Verdana" panose="020B0604030504040204" pitchFamily="34" charset="0"/>
              </a:rPr>
              <a:t>“…</a:t>
            </a:r>
            <a:r>
              <a:rPr lang="en-US" sz="2600" b="1" spc="-150" dirty="0">
                <a:latin typeface="Open Sans Semibold"/>
                <a:ea typeface="Verdana" panose="020B0604030504040204" pitchFamily="34" charset="0"/>
                <a:cs typeface="Verdana" panose="020B0604030504040204" pitchFamily="34" charset="0"/>
              </a:rPr>
              <a:t>And the beast was seized, and with him the false prophet who performed the signs in his presence</a:t>
            </a:r>
            <a:r>
              <a:rPr lang="en-US" sz="2600" spc="-150" dirty="0">
                <a:latin typeface="Open Sans Semibold"/>
                <a:ea typeface="Verdana" panose="020B0604030504040204" pitchFamily="34" charset="0"/>
                <a:cs typeface="Verdana" panose="020B0604030504040204" pitchFamily="34" charset="0"/>
              </a:rPr>
              <a:t>, by which he deceived those who had received the mark of the beast and those who worshiped his image; these two were thrown alive into the lake of fire which burns with brimstone. And </a:t>
            </a:r>
            <a:r>
              <a:rPr lang="en-US" sz="2600" b="1" spc="-150" dirty="0">
                <a:latin typeface="Open Sans Semibold"/>
                <a:ea typeface="Verdana" panose="020B0604030504040204" pitchFamily="34" charset="0"/>
                <a:cs typeface="Verdana" panose="020B0604030504040204" pitchFamily="34" charset="0"/>
              </a:rPr>
              <a:t>the rest were killed with the sword which came from the mouth of Him who sat on the horse</a:t>
            </a:r>
            <a:r>
              <a:rPr lang="en-US" sz="2600" spc="-150" dirty="0">
                <a:latin typeface="Open Sans Semibold"/>
                <a:ea typeface="Verdana" panose="020B0604030504040204" pitchFamily="34" charset="0"/>
                <a:cs typeface="Verdana" panose="020B0604030504040204" pitchFamily="34" charset="0"/>
              </a:rPr>
              <a:t>, and all the birds were filled with their flesh.” (Rev. 19:11, 19-21)</a:t>
            </a:r>
          </a:p>
          <a:p>
            <a:pPr algn="just"/>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000" dirty="0"/>
              <a:t>1. What is the significance of the parable of the</a:t>
            </a:r>
            <a:br>
              <a:rPr lang="en-US" sz="3000" dirty="0"/>
            </a:br>
            <a:r>
              <a:rPr lang="en-US" sz="3000" dirty="0"/>
              <a:t>    ten virgins for humanity’s future? (Matt. 25:1-13)</a:t>
            </a:r>
          </a:p>
        </p:txBody>
      </p:sp>
    </p:spTree>
    <p:extLst>
      <p:ext uri="{BB962C8B-B14F-4D97-AF65-F5344CB8AC3E}">
        <p14:creationId xmlns:p14="http://schemas.microsoft.com/office/powerpoint/2010/main" val="294567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3136</Words>
  <Application>Microsoft Office PowerPoint</Application>
  <PresentationFormat>Custom</PresentationFormat>
  <Paragraphs>116</Paragraphs>
  <Slides>31</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Open Sans</vt:lpstr>
      <vt:lpstr>Open Sans Semibold</vt:lpstr>
      <vt:lpstr>Verdana</vt:lpstr>
      <vt:lpstr>Office Theme</vt:lpstr>
      <vt:lpstr> </vt:lpstr>
      <vt:lpstr> “Once upon a time…” – The Parable     of the Ten Virgins (Matthew 25:1-13)</vt:lpstr>
      <vt:lpstr> “Once upon a time…” – The Parable     of the Ten Virgins (Matthew 25:1-13)</vt:lpstr>
      <vt:lpstr> “Once upon a time…” – The Parable     of the Ten Virgins (Matthew 25:1-13)</vt:lpstr>
      <vt:lpstr>1. What is the significance of the parable of the      ten virgins for humanity’s future? (Matt. 25:1-13)</vt:lpstr>
      <vt:lpstr>1. What is the significance of the parable of the      ten virgins for humanity’s future? (Matt. 25:1-13)</vt:lpstr>
      <vt:lpstr>1. What is the significance of the parable of the      ten virgins for humanity’s future? (Matt. 25:1-13)</vt:lpstr>
      <vt:lpstr>1. What is the significance of the parable of the     ten virgins for humanity’s future? (Matt. 25:1-13)</vt:lpstr>
      <vt:lpstr>1. What is the significance of the parable of the     ten virgins for humanity’s future? (Matt. 25:1-13)</vt:lpstr>
      <vt:lpstr>1. What is the significance of the parable of the     ten virgins for humanity’s future? (Matt. 25:1-13)</vt:lpstr>
      <vt:lpstr>1. What is the significance of the parable of the     ten virgins for humanity’s future? (Matt. 25:1-13)</vt:lpstr>
      <vt:lpstr>1. What is the significance of the parable of the     ten virgins for humanity’s future? (Matt. 25:1-13)</vt:lpstr>
      <vt:lpstr>2. What is the significance of the parable of the ten      virgins for my future? (Matt. 25:1-13)</vt:lpstr>
      <vt:lpstr>2. What is the significance of the parable of the ten      virgins for my future? (Matt. 25:1-13)</vt:lpstr>
      <vt:lpstr>2. What is the significance of the parable of the ten      virgins for my future? (Matt. 25:1-13)</vt:lpstr>
      <vt:lpstr>2. What is the significance of the parable of the ten      virgins for my future? (Matt. 25:1-13)</vt:lpstr>
      <vt:lpstr>2. What is the significance of the parable of the ten      virgins for my future? (Matt. 25:1-13)</vt:lpstr>
      <vt:lpstr>2. What is the significance of the parable of the ten      virgins for my future? (Matt. 25:1-13)</vt:lpstr>
      <vt:lpstr>2. What is the significance of the parable of the ten      virgins for my future? (Matt. 25:1-13)</vt:lpstr>
      <vt:lpstr>2. What is the significance of the parable of the ten      virgins for my future? (Matt. 25:1-13)</vt:lpstr>
      <vt:lpstr>2. What is the significance of the parable of the ten      virgins for my future? (Matt. 25:1-13)</vt:lpstr>
      <vt:lpstr>2. What is the significance of the parable of the ten      virgins for my future? (Matt. 25:1-13)</vt:lpstr>
      <vt:lpstr>2. What is the significance of the parable of the ten      virgins for my future? (Matt. 25:1-13)</vt:lpstr>
      <vt:lpstr>2. What is the significance of the parable of the ten      virgins for my future? (Matt. 25:1-13)</vt:lpstr>
      <vt:lpstr>2. What is the significance of the parable of the ten      virgins for my future? (Matt. 25:1-13)</vt:lpstr>
      <vt:lpstr>2. What is the significance of the parable of the ten      virgins for my future? (Matt. 25:1-13)</vt:lpstr>
      <vt:lpstr>2. What is the significance of the parable of the ten      virgins for my future? (Matt. 25:1-13)</vt:lpstr>
      <vt:lpstr>2. What is the significance of the parable of the ten      virgins for my future? (Matt. 25:1-13)</vt:lpstr>
      <vt:lpstr>2. What is the significance of the parable of the ten      virgins for my future? (Matt. 25:1-13)</vt:lpstr>
      <vt:lpstr>PowerPoint Presentation</vt:lpstr>
      <vt:lpstr>PowerPoint Presentation</vt:lpstr>
    </vt:vector>
  </TitlesOfParts>
  <Company>rg-adguard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Admin</dc:creator>
  <cp:lastModifiedBy>Scott Townsend</cp:lastModifiedBy>
  <cp:revision>26</cp:revision>
  <dcterms:created xsi:type="dcterms:W3CDTF">2017-12-05T12:09:13Z</dcterms:created>
  <dcterms:modified xsi:type="dcterms:W3CDTF">2018-03-20T23:44:23Z</dcterms:modified>
</cp:coreProperties>
</file>