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6" r:id="rId4"/>
    <p:sldId id="287" r:id="rId5"/>
    <p:sldId id="260" r:id="rId6"/>
    <p:sldId id="288" r:id="rId7"/>
    <p:sldId id="271" r:id="rId8"/>
    <p:sldId id="272" r:id="rId9"/>
    <p:sldId id="289" r:id="rId10"/>
    <p:sldId id="281" r:id="rId11"/>
    <p:sldId id="266" r:id="rId12"/>
    <p:sldId id="290" r:id="rId13"/>
    <p:sldId id="292" r:id="rId14"/>
    <p:sldId id="291" r:id="rId15"/>
    <p:sldId id="277" r:id="rId16"/>
    <p:sldId id="293" r:id="rId17"/>
    <p:sldId id="294" r:id="rId18"/>
    <p:sldId id="267" r:id="rId19"/>
    <p:sldId id="295" r:id="rId20"/>
    <p:sldId id="278" r:id="rId21"/>
    <p:sldId id="296" r:id="rId22"/>
    <p:sldId id="297" r:id="rId23"/>
    <p:sldId id="268" r:id="rId24"/>
    <p:sldId id="282" r:id="rId25"/>
    <p:sldId id="283" r:id="rId26"/>
    <p:sldId id="279" r:id="rId27"/>
    <p:sldId id="298" r:id="rId28"/>
    <p:sldId id="284" r:id="rId29"/>
    <p:sldId id="285" r:id="rId30"/>
    <p:sldId id="299" r:id="rId31"/>
    <p:sldId id="269" r:id="rId32"/>
    <p:sldId id="300" r:id="rId33"/>
    <p:sldId id="301" r:id="rId34"/>
    <p:sldId id="280" r:id="rId35"/>
    <p:sldId id="264" r:id="rId36"/>
    <p:sldId id="258" r:id="rId3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3/20/2018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680200"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4485202"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Playing it safe</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12725" y="4010025"/>
            <a:ext cx="4108497"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Matthew 25:14-30</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4428FBE-5061-4961-BFE3-59946C847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62"/>
            <a:ext cx="12161838" cy="6820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 knows how much of His resources each can handle.</a:t>
            </a:r>
          </a:p>
          <a:p>
            <a:pPr algn="just">
              <a:lnSpc>
                <a:spcPct val="114000"/>
              </a:lnSpc>
              <a:spcBef>
                <a:spcPts val="1200"/>
              </a:spcBef>
            </a:pPr>
            <a:r>
              <a:rPr lang="en-US" sz="2600" dirty="0">
                <a:latin typeface="Open Sans"/>
              </a:rPr>
              <a:t>“No temptation has overtaken you but such as is common to man; and God is faithful, who will not allow you to be tempted beyond what you are able, but with the temptation </a:t>
            </a:r>
            <a:r>
              <a:rPr lang="en-US" sz="2600" b="1" dirty="0">
                <a:latin typeface="Open Sans"/>
              </a:rPr>
              <a:t>will provide the way of escape </a:t>
            </a:r>
            <a:r>
              <a:rPr lang="en-US" sz="2600" dirty="0">
                <a:latin typeface="Open Sans"/>
              </a:rPr>
              <a:t>also, so that you will be able to endure it.</a:t>
            </a:r>
            <a:r>
              <a:rPr lang="en-US" sz="2600" spc="-150" dirty="0">
                <a:latin typeface="Open Sans"/>
              </a:rPr>
              <a:t>” (1 Cor. 10:13)</a:t>
            </a:r>
          </a:p>
          <a:p>
            <a:pPr algn="just">
              <a:lnSpc>
                <a:spcPct val="114000"/>
              </a:lnSpc>
              <a:spcBef>
                <a:spcPts val="1200"/>
              </a:spcBef>
            </a:pPr>
            <a:r>
              <a:rPr lang="en-US" sz="2600" dirty="0"/>
              <a:t>“He who is </a:t>
            </a:r>
            <a:r>
              <a:rPr lang="en-US" sz="2600" b="1" dirty="0"/>
              <a:t>faithful in a very little thing is faithful also in much</a:t>
            </a:r>
            <a:r>
              <a:rPr lang="en-US" sz="2600" dirty="0"/>
              <a:t>; and he who is unrighteous in a very little thing is unrighteous also in much. …And if you have not been faithful in the use of that which is another’s, </a:t>
            </a:r>
            <a:r>
              <a:rPr lang="en-US" sz="2600" b="1" dirty="0"/>
              <a:t>who will give you that which is your own</a:t>
            </a:r>
            <a:r>
              <a:rPr lang="en-US" sz="2600" dirty="0"/>
              <a:t>?” (Luke16:10-12)</a:t>
            </a:r>
            <a:endParaRPr lang="en-US" sz="2600" spc="-150" dirty="0">
              <a:latin typeface="Open Sans"/>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All the resources belong to the Master </a:t>
            </a:r>
            <a:br>
              <a:rPr lang="en-US" sz="3200" dirty="0"/>
            </a:br>
            <a:r>
              <a:rPr lang="en-US" sz="3200" dirty="0"/>
              <a:t>   (Matt. 25:14-15)</a:t>
            </a:r>
          </a:p>
        </p:txBody>
      </p:sp>
    </p:spTree>
    <p:extLst>
      <p:ext uri="{BB962C8B-B14F-4D97-AF65-F5344CB8AC3E}">
        <p14:creationId xmlns:p14="http://schemas.microsoft.com/office/powerpoint/2010/main" val="359085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 Master’s servants can invest His resources</a:t>
            </a:r>
          </a:p>
          <a:p>
            <a:pPr algn="just">
              <a:lnSpc>
                <a:spcPct val="114000"/>
              </a:lnSpc>
              <a:spcBef>
                <a:spcPts val="1200"/>
              </a:spcBef>
            </a:pPr>
            <a:r>
              <a:rPr lang="en-US" sz="2600" dirty="0"/>
              <a:t>“Immediately the one who had received the five talents went and </a:t>
            </a:r>
            <a:r>
              <a:rPr lang="en-US" sz="2600" b="1" dirty="0"/>
              <a:t>traded with them</a:t>
            </a:r>
            <a:r>
              <a:rPr lang="en-US" sz="2600" dirty="0"/>
              <a:t>…” (Matthew 25:16)</a:t>
            </a:r>
            <a:endParaRPr lang="en-US" sz="2600" spc="-150" dirty="0">
              <a:latin typeface="Open Sans Semibold"/>
            </a:endParaRPr>
          </a:p>
          <a:p>
            <a:pPr algn="just">
              <a:lnSpc>
                <a:spcPct val="114000"/>
              </a:lnSpc>
              <a:spcBef>
                <a:spcPts val="1200"/>
              </a:spcBef>
            </a:pPr>
            <a:r>
              <a:rPr lang="en-US" sz="2600" dirty="0"/>
              <a:t>“And he called ten of his slaves, and gave them ten minas and said to them, ‘</a:t>
            </a:r>
            <a:r>
              <a:rPr lang="en-US" sz="2600" b="1" dirty="0"/>
              <a:t>Do business with this until I come back</a:t>
            </a:r>
            <a:r>
              <a:rPr lang="en-US" sz="2600" dirty="0"/>
              <a:t>.’” (Luke 19:13)</a:t>
            </a: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We get to decide how we will use His resources </a:t>
            </a:r>
            <a:br>
              <a:rPr lang="en-US" sz="3200" dirty="0"/>
            </a:br>
            <a:r>
              <a:rPr lang="en-US" sz="3200" dirty="0"/>
              <a:t>    (Matt. 25:16-18)</a:t>
            </a:r>
          </a:p>
        </p:txBody>
      </p:sp>
    </p:spTree>
    <p:extLst>
      <p:ext uri="{BB962C8B-B14F-4D97-AF65-F5344CB8AC3E}">
        <p14:creationId xmlns:p14="http://schemas.microsoft.com/office/powerpoint/2010/main" val="42300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 Master’s servants can invest His resources</a:t>
            </a:r>
          </a:p>
          <a:p>
            <a:pPr algn="just">
              <a:lnSpc>
                <a:spcPct val="114000"/>
              </a:lnSpc>
              <a:spcBef>
                <a:spcPts val="1200"/>
              </a:spcBef>
            </a:pPr>
            <a:r>
              <a:rPr lang="en-US" sz="2600" dirty="0"/>
              <a:t>“…where your treasure is, </a:t>
            </a:r>
            <a:r>
              <a:rPr lang="en-US" sz="2600" b="1" dirty="0"/>
              <a:t>there your heart will be also</a:t>
            </a:r>
            <a:r>
              <a:rPr lang="en-US" sz="2600" dirty="0"/>
              <a:t>.” (Matthew 6:21)</a:t>
            </a: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We get to decide how we will use His resources </a:t>
            </a:r>
            <a:br>
              <a:rPr lang="en-US" sz="3200" dirty="0"/>
            </a:br>
            <a:r>
              <a:rPr lang="en-US" sz="3200" dirty="0"/>
              <a:t>    (Matt. 25:16-18)</a:t>
            </a:r>
          </a:p>
        </p:txBody>
      </p:sp>
    </p:spTree>
    <p:extLst>
      <p:ext uri="{BB962C8B-B14F-4D97-AF65-F5344CB8AC3E}">
        <p14:creationId xmlns:p14="http://schemas.microsoft.com/office/powerpoint/2010/main" val="238655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 Master’s servants can invest His resources</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We get to decide how we will use His resources </a:t>
            </a:r>
            <a:br>
              <a:rPr lang="en-US" sz="3200" dirty="0"/>
            </a:br>
            <a:r>
              <a:rPr lang="en-US" sz="3200" dirty="0"/>
              <a:t>    (Matt. 25:16-18)</a:t>
            </a:r>
          </a:p>
        </p:txBody>
      </p:sp>
      <p:sp>
        <p:nvSpPr>
          <p:cNvPr id="6" name="TextBox 5"/>
          <p:cNvSpPr txBox="1"/>
          <p:nvPr/>
        </p:nvSpPr>
        <p:spPr>
          <a:xfrm>
            <a:off x="1737519" y="2438400"/>
            <a:ext cx="9525000" cy="3170099"/>
          </a:xfrm>
          <a:prstGeom prst="rect">
            <a:avLst/>
          </a:prstGeom>
          <a:noFill/>
          <a:ln>
            <a:solidFill>
              <a:schemeClr val="bg2">
                <a:lumMod val="25000"/>
              </a:schemeClr>
            </a:solidFill>
          </a:ln>
        </p:spPr>
        <p:txBody>
          <a:bodyPr wrap="square" rtlCol="0">
            <a:spAutoFit/>
          </a:bodyPr>
          <a:lstStyle/>
          <a:p>
            <a:pPr algn="ctr"/>
            <a:endParaRPr lang="en-US" sz="4000" dirty="0"/>
          </a:p>
          <a:p>
            <a:pPr algn="ctr"/>
            <a:endParaRPr lang="en-US" sz="4000" dirty="0"/>
          </a:p>
          <a:p>
            <a:pPr algn="ctr"/>
            <a:r>
              <a:rPr lang="en-US" sz="4000" dirty="0"/>
              <a:t>Put a picture of your family here</a:t>
            </a:r>
          </a:p>
          <a:p>
            <a:pPr algn="ctr"/>
            <a:endParaRPr lang="en-US" sz="4000" dirty="0"/>
          </a:p>
          <a:p>
            <a:pPr algn="ctr"/>
            <a:endParaRPr lang="en-US" sz="4000" dirty="0"/>
          </a:p>
        </p:txBody>
      </p:sp>
    </p:spTree>
    <p:extLst>
      <p:ext uri="{BB962C8B-B14F-4D97-AF65-F5344CB8AC3E}">
        <p14:creationId xmlns:p14="http://schemas.microsoft.com/office/powerpoint/2010/main" val="23269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 Master’s servants can invest His resources</a:t>
            </a:r>
          </a:p>
          <a:p>
            <a:pPr algn="just">
              <a:lnSpc>
                <a:spcPct val="114000"/>
              </a:lnSpc>
              <a:spcBef>
                <a:spcPts val="1200"/>
              </a:spcBef>
            </a:pPr>
            <a:r>
              <a:rPr lang="en-US" sz="2600" dirty="0"/>
              <a:t>“Immediately the one who had received the five talents went and traded with them, and </a:t>
            </a:r>
            <a:r>
              <a:rPr lang="en-US" sz="2600" b="1" dirty="0"/>
              <a:t>gained five more talents. </a:t>
            </a:r>
            <a:r>
              <a:rPr lang="en-US" sz="2800" dirty="0"/>
              <a:t>In the same manner the one who had received the two talents </a:t>
            </a:r>
            <a:r>
              <a:rPr lang="en-US" sz="2800" b="1" dirty="0"/>
              <a:t>gained two more</a:t>
            </a:r>
            <a:r>
              <a:rPr lang="en-US" sz="2800" dirty="0"/>
              <a:t>.</a:t>
            </a:r>
            <a:r>
              <a:rPr lang="en-US" sz="2600" dirty="0"/>
              <a:t>” (Matthew 25:16-17)</a:t>
            </a: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We get to decide how we will use His resources </a:t>
            </a:r>
            <a:br>
              <a:rPr lang="en-US" sz="3200" dirty="0"/>
            </a:br>
            <a:r>
              <a:rPr lang="en-US" sz="3200" dirty="0"/>
              <a:t>    (Matt. 25:16-18)</a:t>
            </a:r>
          </a:p>
        </p:txBody>
      </p:sp>
    </p:spTree>
    <p:extLst>
      <p:ext uri="{BB962C8B-B14F-4D97-AF65-F5344CB8AC3E}">
        <p14:creationId xmlns:p14="http://schemas.microsoft.com/office/powerpoint/2010/main" val="155521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 Master’s servants can protect His resources</a:t>
            </a:r>
          </a:p>
          <a:p>
            <a:pPr algn="just">
              <a:lnSpc>
                <a:spcPct val="114000"/>
              </a:lnSpc>
              <a:spcBef>
                <a:spcPts val="1200"/>
              </a:spcBef>
            </a:pPr>
            <a:r>
              <a:rPr lang="en-US" sz="2600" dirty="0"/>
              <a:t>“But he who received the one talent went away, and </a:t>
            </a:r>
            <a:r>
              <a:rPr lang="en-US" sz="2600" b="1" dirty="0"/>
              <a:t>dug a hole </a:t>
            </a:r>
            <a:r>
              <a:rPr lang="en-US" sz="2600" dirty="0"/>
              <a:t>in the ground and </a:t>
            </a:r>
            <a:r>
              <a:rPr lang="en-US" sz="2600" b="1" dirty="0"/>
              <a:t>hid his master’s money</a:t>
            </a:r>
            <a:r>
              <a:rPr lang="en-US" sz="2600" dirty="0"/>
              <a:t>.” (Matthew 25:18)</a:t>
            </a: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a:spLocks noGrp="1"/>
          </p:cNvSpPr>
          <p:nvPr>
            <p:ph type="title"/>
          </p:nvPr>
        </p:nvSpPr>
        <p:spPr>
          <a:xfrm>
            <a:off x="88265" y="381000"/>
            <a:ext cx="10945654" cy="762000"/>
          </a:xfrm>
        </p:spPr>
        <p:txBody>
          <a:bodyPr>
            <a:noAutofit/>
          </a:bodyPr>
          <a:lstStyle/>
          <a:p>
            <a:r>
              <a:rPr lang="en-US" sz="3200" dirty="0"/>
              <a:t>2. We get to decide how we will use His resources </a:t>
            </a:r>
            <a:br>
              <a:rPr lang="en-US" sz="3200" dirty="0"/>
            </a:br>
            <a:r>
              <a:rPr lang="en-US" sz="3200" dirty="0"/>
              <a:t>    (Matt. 25:16-18)</a:t>
            </a:r>
          </a:p>
        </p:txBody>
      </p:sp>
    </p:spTree>
    <p:extLst>
      <p:ext uri="{BB962C8B-B14F-4D97-AF65-F5344CB8AC3E}">
        <p14:creationId xmlns:p14="http://schemas.microsoft.com/office/powerpoint/2010/main" val="344361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Master’s servants can protect His resources</a:t>
            </a:r>
          </a:p>
          <a:p>
            <a:pPr algn="just">
              <a:lnSpc>
                <a:spcPct val="114000"/>
              </a:lnSpc>
              <a:spcBef>
                <a:spcPts val="1200"/>
              </a:spcBef>
            </a:pPr>
            <a:r>
              <a:rPr lang="en-US" sz="2600" dirty="0"/>
              <a:t>“…I have </a:t>
            </a:r>
            <a:r>
              <a:rPr lang="en-US" sz="2600" b="1" dirty="0"/>
              <a:t>a stewardship entrusted to me</a:t>
            </a:r>
            <a:r>
              <a:rPr lang="en-US" sz="2600" dirty="0"/>
              <a:t>.” (1 Cor. 9:17)</a:t>
            </a:r>
          </a:p>
          <a:p>
            <a:pPr algn="just">
              <a:lnSpc>
                <a:spcPct val="114000"/>
              </a:lnSpc>
              <a:spcBef>
                <a:spcPts val="1200"/>
              </a:spcBef>
            </a:pPr>
            <a:r>
              <a:rPr lang="en-US" sz="2600" dirty="0"/>
              <a:t>“But just as we have been approved by God to be </a:t>
            </a:r>
            <a:r>
              <a:rPr lang="en-US" sz="2600" b="1" dirty="0"/>
              <a:t>entrusted with the gospel…</a:t>
            </a:r>
            <a:r>
              <a:rPr lang="en-US" sz="2600" dirty="0"/>
              <a:t>” (1 Thess. 2:4)</a:t>
            </a:r>
          </a:p>
          <a:p>
            <a:pPr algn="just">
              <a:lnSpc>
                <a:spcPct val="114000"/>
              </a:lnSpc>
              <a:spcBef>
                <a:spcPts val="1200"/>
              </a:spcBef>
            </a:pPr>
            <a:r>
              <a:rPr lang="en-US" sz="2600" dirty="0"/>
              <a:t>“…according to </a:t>
            </a:r>
            <a:r>
              <a:rPr lang="en-US" sz="2600" b="1" dirty="0"/>
              <a:t>the glorious gospel </a:t>
            </a:r>
            <a:r>
              <a:rPr lang="en-US" sz="2600" dirty="0"/>
              <a:t>of the blessed God, </a:t>
            </a:r>
            <a:r>
              <a:rPr lang="en-US" sz="2600" b="1" dirty="0"/>
              <a:t>with which I have been entrusted</a:t>
            </a:r>
            <a:r>
              <a:rPr lang="en-US" sz="2600" dirty="0"/>
              <a:t>.” (1 Tim. 1:11)</a:t>
            </a:r>
          </a:p>
          <a:p>
            <a:pPr algn="just">
              <a:lnSpc>
                <a:spcPct val="114000"/>
              </a:lnSpc>
              <a:spcBef>
                <a:spcPts val="1200"/>
              </a:spcBef>
            </a:pPr>
            <a:r>
              <a:rPr lang="en-US" sz="2800" dirty="0"/>
              <a:t>“…the proclamation </a:t>
            </a:r>
            <a:r>
              <a:rPr lang="en-US" sz="2800" b="1" dirty="0"/>
              <a:t>with which I was entrusted </a:t>
            </a:r>
            <a:r>
              <a:rPr lang="en-US" sz="2800" dirty="0"/>
              <a:t>according to the commandment of God our Savior…” (Titus 1:3)</a:t>
            </a: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a:spLocks noGrp="1"/>
          </p:cNvSpPr>
          <p:nvPr>
            <p:ph type="title"/>
          </p:nvPr>
        </p:nvSpPr>
        <p:spPr>
          <a:xfrm>
            <a:off x="88265" y="381000"/>
            <a:ext cx="10945654" cy="762000"/>
          </a:xfrm>
        </p:spPr>
        <p:txBody>
          <a:bodyPr>
            <a:noAutofit/>
          </a:bodyPr>
          <a:lstStyle/>
          <a:p>
            <a:r>
              <a:rPr lang="en-US" sz="3200" dirty="0"/>
              <a:t>2. We get to decide how we will use His resources </a:t>
            </a:r>
            <a:br>
              <a:rPr lang="en-US" sz="3200" dirty="0"/>
            </a:br>
            <a:r>
              <a:rPr lang="en-US" sz="3200" dirty="0"/>
              <a:t>    (Matt. 25:16-18)</a:t>
            </a:r>
          </a:p>
        </p:txBody>
      </p:sp>
    </p:spTree>
    <p:extLst>
      <p:ext uri="{BB962C8B-B14F-4D97-AF65-F5344CB8AC3E}">
        <p14:creationId xmlns:p14="http://schemas.microsoft.com/office/powerpoint/2010/main" val="397674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Master’s servants can protect His resources</a:t>
            </a:r>
          </a:p>
          <a:p>
            <a:pPr algn="just">
              <a:lnSpc>
                <a:spcPct val="114000"/>
              </a:lnSpc>
              <a:spcBef>
                <a:spcPts val="1200"/>
              </a:spcBef>
            </a:pPr>
            <a:r>
              <a:rPr lang="en-US" sz="2600" dirty="0"/>
              <a:t>“For </a:t>
            </a:r>
            <a:r>
              <a:rPr lang="en-US" sz="2600" b="1" dirty="0"/>
              <a:t>I am not ashamed of the gospel</a:t>
            </a:r>
            <a:r>
              <a:rPr lang="en-US" sz="2600" dirty="0"/>
              <a:t>, for it is the power of God for salvation to everyone who believes, to the Jew first and also to the Greek.” (Rom. 1:16)</a:t>
            </a:r>
          </a:p>
          <a:p>
            <a:pPr algn="just"/>
            <a:r>
              <a:rPr lang="en-US" sz="2600" dirty="0"/>
              <a:t>“…saying, ‘Do not harm the earth or the sea or the trees until we have sealed the bond-servants of our God on their foreheads.’ And I heard the </a:t>
            </a:r>
            <a:r>
              <a:rPr lang="en-US" sz="2600" b="1" dirty="0"/>
              <a:t>number of those who were sealed</a:t>
            </a:r>
            <a:r>
              <a:rPr lang="en-US" sz="2600" dirty="0"/>
              <a:t>, one hundred and forty-four thousand sealed from every tribe of the sons of Israel…” (Rev. 7:3-4)</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a:spLocks noGrp="1"/>
          </p:cNvSpPr>
          <p:nvPr>
            <p:ph type="title"/>
          </p:nvPr>
        </p:nvSpPr>
        <p:spPr>
          <a:xfrm>
            <a:off x="88265" y="381000"/>
            <a:ext cx="10945654" cy="762000"/>
          </a:xfrm>
        </p:spPr>
        <p:txBody>
          <a:bodyPr>
            <a:noAutofit/>
          </a:bodyPr>
          <a:lstStyle/>
          <a:p>
            <a:r>
              <a:rPr lang="en-US" sz="3200" dirty="0"/>
              <a:t>2. We get to decide how we will use His resources </a:t>
            </a:r>
            <a:br>
              <a:rPr lang="en-US" sz="3200" dirty="0"/>
            </a:br>
            <a:r>
              <a:rPr lang="en-US" sz="3200" dirty="0"/>
              <a:t>    (Matt. 25:16-18)</a:t>
            </a:r>
          </a:p>
        </p:txBody>
      </p:sp>
    </p:spTree>
    <p:extLst>
      <p:ext uri="{BB962C8B-B14F-4D97-AF65-F5344CB8AC3E}">
        <p14:creationId xmlns:p14="http://schemas.microsoft.com/office/powerpoint/2010/main" val="10833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This accounting will happen in the future</a:t>
            </a:r>
          </a:p>
          <a:p>
            <a:pPr algn="just">
              <a:lnSpc>
                <a:spcPct val="114000"/>
              </a:lnSpc>
              <a:spcBef>
                <a:spcPts val="1200"/>
              </a:spcBef>
            </a:pPr>
            <a:r>
              <a:rPr lang="en-US" sz="2600" dirty="0"/>
              <a:t>“Now </a:t>
            </a:r>
            <a:r>
              <a:rPr lang="en-US" sz="2600" b="1" dirty="0"/>
              <a:t>after a long time </a:t>
            </a:r>
            <a:r>
              <a:rPr lang="en-US" sz="2600" dirty="0"/>
              <a:t>the master of those slaves came and settled accounts with them.” (Matthew 25:19)</a:t>
            </a:r>
          </a:p>
          <a:p>
            <a:pPr algn="just">
              <a:lnSpc>
                <a:spcPct val="114000"/>
              </a:lnSpc>
              <a:spcBef>
                <a:spcPts val="1200"/>
              </a:spcBef>
            </a:pPr>
            <a:r>
              <a:rPr lang="en-US" sz="2600" dirty="0"/>
              <a:t>“While they were listening to these things, Jesus went on to tell a parable, because He was near Jerusalem, and </a:t>
            </a:r>
            <a:r>
              <a:rPr lang="en-US" sz="2600" b="1" dirty="0"/>
              <a:t>they supposed that the kingdom of God was going to appear immediately</a:t>
            </a:r>
            <a:r>
              <a:rPr lang="en-US" sz="2600" dirty="0"/>
              <a:t>.” (Luke 19:11)</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We will have to answer to the Master for how we </a:t>
            </a:r>
            <a:br>
              <a:rPr lang="en-US" sz="3200" dirty="0"/>
            </a:br>
            <a:r>
              <a:rPr lang="en-US" sz="3200" dirty="0"/>
              <a:t>    used His resources (Matt. 25:19-20, 22, 24)</a:t>
            </a:r>
          </a:p>
        </p:txBody>
      </p:sp>
    </p:spTree>
    <p:extLst>
      <p:ext uri="{BB962C8B-B14F-4D97-AF65-F5344CB8AC3E}">
        <p14:creationId xmlns:p14="http://schemas.microsoft.com/office/powerpoint/2010/main" val="308056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This accounting will happen in the future</a:t>
            </a:r>
          </a:p>
          <a:p>
            <a:pPr algn="just">
              <a:lnSpc>
                <a:spcPct val="114000"/>
              </a:lnSpc>
              <a:spcBef>
                <a:spcPts val="1200"/>
              </a:spcBef>
            </a:pPr>
            <a:r>
              <a:rPr lang="en-US" sz="2600" dirty="0"/>
              <a:t>“‘Behold, </a:t>
            </a:r>
            <a:r>
              <a:rPr lang="en-US" sz="2600" b="1" dirty="0"/>
              <a:t>the days are coming </a:t>
            </a:r>
            <a:r>
              <a:rPr lang="en-US" sz="2600" dirty="0"/>
              <a:t>when all that is in your house and all that your fathers have laid up in store to this day will be </a:t>
            </a:r>
            <a:r>
              <a:rPr lang="en-US" sz="2600" b="1" dirty="0"/>
              <a:t>carried to Babylon</a:t>
            </a:r>
            <a:r>
              <a:rPr lang="en-US" sz="2600" dirty="0"/>
              <a:t>…’ Then Hezekiah said to Isaiah, ‘</a:t>
            </a:r>
            <a:r>
              <a:rPr lang="en-US" sz="2600" b="1" dirty="0"/>
              <a:t>The word of the </a:t>
            </a:r>
            <a:r>
              <a:rPr lang="en-US" sz="2600" b="1" cap="small" dirty="0"/>
              <a:t>Lord</a:t>
            </a:r>
            <a:r>
              <a:rPr lang="en-US" sz="2600" b="1" dirty="0"/>
              <a:t> which you have spoken is good</a:t>
            </a:r>
            <a:r>
              <a:rPr lang="en-US" sz="2600" dirty="0"/>
              <a:t>.’ For he thought, ‘For there will be peace and truth </a:t>
            </a:r>
            <a:r>
              <a:rPr lang="en-US" sz="2600" b="1" dirty="0"/>
              <a:t>in my days</a:t>
            </a:r>
            <a:r>
              <a:rPr lang="en-US" sz="2600" dirty="0"/>
              <a:t>.’” (Isaiah 39:5-8)</a:t>
            </a: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We will have to answer to the Master for how we </a:t>
            </a:r>
            <a:br>
              <a:rPr lang="en-US" sz="3200" dirty="0"/>
            </a:br>
            <a:r>
              <a:rPr lang="en-US" sz="3200" dirty="0"/>
              <a:t>    used His resources (Matt. 25:19-20, 22, 24)</a:t>
            </a:r>
          </a:p>
        </p:txBody>
      </p:sp>
    </p:spTree>
    <p:extLst>
      <p:ext uri="{BB962C8B-B14F-4D97-AF65-F5344CB8AC3E}">
        <p14:creationId xmlns:p14="http://schemas.microsoft.com/office/powerpoint/2010/main" val="243486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a:t>
            </a:r>
            <a:r>
              <a:rPr lang="en-US" sz="2600" dirty="0"/>
              <a:t>For it is just like a man about to go on a journey, who called his own slaves and entrusted his possessions to them. To one he gave five talents, to another, two, and to another, one, each according to his own ability; and he went on his journey. Immediately the one who had received the five talents went and traded with them, and gained five more talents. In the same manner the one who had received the two talents gained two more. But he who received the one talent went away, and dug a hole in the ground and hid his master’s money.</a:t>
            </a:r>
            <a:r>
              <a:rPr lang="en-US" sz="2600" spc="-150" dirty="0">
                <a:latin typeface="Open Sans Semibold"/>
              </a:rPr>
              <a:t>” </a:t>
            </a:r>
            <a:r>
              <a:rPr lang="en-US" sz="2600" spc="-150" dirty="0">
                <a:latin typeface="Open Sans"/>
              </a:rPr>
              <a:t>(Matthew 25:14-18)</a:t>
            </a:r>
          </a:p>
        </p:txBody>
      </p:sp>
      <p:sp>
        <p:nvSpPr>
          <p:cNvPr id="3" name="Title 2"/>
          <p:cNvSpPr>
            <a:spLocks noGrp="1"/>
          </p:cNvSpPr>
          <p:nvPr>
            <p:ph type="title"/>
          </p:nvPr>
        </p:nvSpPr>
        <p:spPr/>
        <p:txBody>
          <a:bodyPr>
            <a:noAutofit/>
          </a:bodyPr>
          <a:lstStyle/>
          <a:p>
            <a:r>
              <a:rPr lang="en-US" sz="3200" dirty="0"/>
              <a:t>Playing it safe – The Parable of the Talents </a:t>
            </a:r>
            <a:br>
              <a:rPr lang="en-US" sz="3200" dirty="0"/>
            </a:br>
            <a:r>
              <a:rPr lang="en-US" sz="3200" dirty="0"/>
              <a:t>(Matthew 25:14-30)</a:t>
            </a:r>
          </a:p>
        </p:txBody>
      </p:sp>
    </p:spTree>
    <p:extLst>
      <p:ext uri="{BB962C8B-B14F-4D97-AF65-F5344CB8AC3E}">
        <p14:creationId xmlns:p14="http://schemas.microsoft.com/office/powerpoint/2010/main" val="762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This accounting will happen in front of the Master</a:t>
            </a:r>
          </a:p>
          <a:p>
            <a:pPr algn="just">
              <a:lnSpc>
                <a:spcPct val="114000"/>
              </a:lnSpc>
              <a:spcBef>
                <a:spcPts val="1200"/>
              </a:spcBef>
            </a:pPr>
            <a:r>
              <a:rPr lang="en-US" sz="2600" dirty="0"/>
              <a:t>“Now after a long time </a:t>
            </a:r>
            <a:r>
              <a:rPr lang="en-US" sz="2600" b="1" dirty="0"/>
              <a:t>the master </a:t>
            </a:r>
            <a:r>
              <a:rPr lang="en-US" sz="2600" dirty="0"/>
              <a:t>of those slaves </a:t>
            </a:r>
            <a:r>
              <a:rPr lang="en-US" sz="2600" b="1" dirty="0"/>
              <a:t>came and settled accounts</a:t>
            </a:r>
            <a:r>
              <a:rPr lang="en-US" sz="2600" dirty="0"/>
              <a:t> with them.” (Matthew 25:19)</a:t>
            </a:r>
          </a:p>
          <a:p>
            <a:pPr algn="just">
              <a:lnSpc>
                <a:spcPct val="114000"/>
              </a:lnSpc>
              <a:spcBef>
                <a:spcPts val="1200"/>
              </a:spcBef>
            </a:pPr>
            <a:r>
              <a:rPr lang="en-US" sz="2600" dirty="0"/>
              <a:t>“For not even the Father judges anyone, but </a:t>
            </a:r>
            <a:r>
              <a:rPr lang="en-US" sz="2600" b="1" dirty="0"/>
              <a:t>He has given all judgment to the Son</a:t>
            </a:r>
            <a:r>
              <a:rPr lang="en-US" sz="2600" dirty="0"/>
              <a:t>…” (John 5:22)</a:t>
            </a:r>
          </a:p>
          <a:p>
            <a:pPr algn="just">
              <a:lnSpc>
                <a:spcPct val="114000"/>
              </a:lnSpc>
              <a:spcBef>
                <a:spcPts val="1200"/>
              </a:spcBef>
            </a:pPr>
            <a:r>
              <a:rPr lang="en-US" sz="2600" dirty="0"/>
              <a:t>“Do you not know that </a:t>
            </a:r>
            <a:r>
              <a:rPr lang="en-US" sz="2600" b="1" dirty="0"/>
              <a:t>we will judge angels</a:t>
            </a:r>
            <a:r>
              <a:rPr lang="en-US" sz="2600" dirty="0"/>
              <a:t>? How much more matters of this life?” (1 Cor. 6:2)</a:t>
            </a:r>
          </a:p>
          <a:p>
            <a:pPr algn="just">
              <a:lnSpc>
                <a:spcPct val="114000"/>
              </a:lnSpc>
              <a:spcBef>
                <a:spcPts val="1200"/>
              </a:spcBef>
            </a:pPr>
            <a:r>
              <a:rPr lang="en-US" sz="2600" dirty="0"/>
              <a:t>“…</a:t>
            </a:r>
            <a:r>
              <a:rPr lang="en-US" sz="2600" b="1" dirty="0"/>
              <a:t>the accuser of our brethren </a:t>
            </a:r>
            <a:r>
              <a:rPr lang="en-US" sz="2600" dirty="0"/>
              <a:t>has been thrown down, he who accuses them before our God day and night.” (Rev. 12:10)</a:t>
            </a:r>
          </a:p>
          <a:p>
            <a:pPr algn="just">
              <a:lnSpc>
                <a:spcPct val="114000"/>
              </a:lnSpc>
              <a:spcBef>
                <a:spcPts val="1200"/>
              </a:spcBef>
            </a:pPr>
            <a:endParaRPr lang="en-US" sz="2600"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3. We will have to answer to the Master for how we</a:t>
            </a:r>
            <a:br>
              <a:rPr lang="en-US" sz="3200" dirty="0"/>
            </a:br>
            <a:r>
              <a:rPr lang="en-US" sz="3200" dirty="0"/>
              <a:t>    used His resources (Matt. 25:19-20, 22, 24)</a:t>
            </a:r>
          </a:p>
        </p:txBody>
      </p:sp>
    </p:spTree>
    <p:extLst>
      <p:ext uri="{BB962C8B-B14F-4D97-AF65-F5344CB8AC3E}">
        <p14:creationId xmlns:p14="http://schemas.microsoft.com/office/powerpoint/2010/main" val="21322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This accounting will happen in front of the Master</a:t>
            </a:r>
          </a:p>
          <a:p>
            <a:pPr algn="just">
              <a:lnSpc>
                <a:spcPct val="114000"/>
              </a:lnSpc>
              <a:spcBef>
                <a:spcPts val="1200"/>
              </a:spcBef>
            </a:pPr>
            <a:r>
              <a:rPr lang="en-US" sz="2600" dirty="0"/>
              <a:t>“But you, why do you judge your brother? Or you again, why do you regard your brother with contempt? For </a:t>
            </a:r>
            <a:r>
              <a:rPr lang="en-US" sz="2600" b="1" dirty="0"/>
              <a:t>we will all stand before the judgment seat of God</a:t>
            </a:r>
            <a:r>
              <a:rPr lang="en-US" sz="2600" dirty="0"/>
              <a:t>.” (Romans 14:10)</a:t>
            </a:r>
          </a:p>
          <a:p>
            <a:pPr algn="just">
              <a:lnSpc>
                <a:spcPct val="114000"/>
              </a:lnSpc>
              <a:spcBef>
                <a:spcPts val="1200"/>
              </a:spcBef>
            </a:pPr>
            <a:r>
              <a:rPr lang="en-US" sz="2600" dirty="0"/>
              <a:t>“For </a:t>
            </a:r>
            <a:r>
              <a:rPr lang="en-US" sz="2600" b="1" dirty="0"/>
              <a:t>we must all appear before the judgment seat of Christ</a:t>
            </a:r>
            <a:r>
              <a:rPr lang="en-US" sz="2600" dirty="0"/>
              <a:t>, so that each one may be recompensed for his deeds in the body, according to what he has done, whether good or bad.” (2 Cor. 5:10)</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3. We will have to answer to the Master for how we</a:t>
            </a:r>
            <a:br>
              <a:rPr lang="en-US" sz="3200" dirty="0"/>
            </a:br>
            <a:r>
              <a:rPr lang="en-US" sz="3200" dirty="0"/>
              <a:t>    used His resources (Matt. 25:19-20, 22, 24)</a:t>
            </a:r>
          </a:p>
        </p:txBody>
      </p:sp>
    </p:spTree>
    <p:extLst>
      <p:ext uri="{BB962C8B-B14F-4D97-AF65-F5344CB8AC3E}">
        <p14:creationId xmlns:p14="http://schemas.microsoft.com/office/powerpoint/2010/main" val="19835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This accounting will happen in front of the Master</a:t>
            </a:r>
          </a:p>
          <a:p>
            <a:pPr algn="just">
              <a:lnSpc>
                <a:spcPct val="114000"/>
              </a:lnSpc>
              <a:spcBef>
                <a:spcPts val="1200"/>
              </a:spcBef>
            </a:pPr>
            <a:r>
              <a:rPr lang="en-US" sz="2600" dirty="0"/>
              <a:t>“Therefore I urge you, brethren, by the mercies of God, to </a:t>
            </a:r>
            <a:r>
              <a:rPr lang="en-US" sz="2600" b="1" dirty="0"/>
              <a:t>present your bodies a living and holy sacrifice</a:t>
            </a:r>
            <a:r>
              <a:rPr lang="en-US" sz="2600" dirty="0"/>
              <a:t>, acceptable to God, which is your spiritual service of worship.” (Romans 12:1)</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3. We will have to answer to the Master for how we</a:t>
            </a:r>
            <a:br>
              <a:rPr lang="en-US" sz="3200" dirty="0"/>
            </a:br>
            <a:r>
              <a:rPr lang="en-US" sz="3200" dirty="0"/>
              <a:t>    used His resources (Matt. 25:19-20, 22, 24)</a:t>
            </a:r>
          </a:p>
        </p:txBody>
      </p:sp>
    </p:spTree>
    <p:extLst>
      <p:ext uri="{BB962C8B-B14F-4D97-AF65-F5344CB8AC3E}">
        <p14:creationId xmlns:p14="http://schemas.microsoft.com/office/powerpoint/2010/main" val="215132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Positive consequence – assessment of servant’s person</a:t>
            </a:r>
          </a:p>
          <a:p>
            <a:pPr algn="just">
              <a:lnSpc>
                <a:spcPct val="114000"/>
              </a:lnSpc>
              <a:spcBef>
                <a:spcPts val="1200"/>
              </a:spcBef>
            </a:pPr>
            <a:r>
              <a:rPr lang="en-US" sz="2600" dirty="0"/>
              <a:t>“His master said to him, ‘Well done, </a:t>
            </a:r>
            <a:r>
              <a:rPr lang="en-US" sz="2600" b="1" dirty="0"/>
              <a:t>good and faithful slave</a:t>
            </a:r>
            <a:r>
              <a:rPr lang="en-US" sz="2600" dirty="0"/>
              <a:t>. You were faithful with a few things, I will put you in charge of many things; enter into the joy of your master.’” (Matthew 25:21, 23)</a:t>
            </a:r>
          </a:p>
          <a:p>
            <a:pPr algn="just">
              <a:lnSpc>
                <a:spcPct val="114000"/>
              </a:lnSpc>
              <a:spcBef>
                <a:spcPts val="1200"/>
              </a:spcBef>
            </a:pPr>
            <a:r>
              <a:rPr lang="en-US" sz="2600" dirty="0"/>
              <a:t>“I know your tribulation and your poverty… Do not fear what you are about to suffer. Behold, the devil is about to cast some of you into prison, so that you will be tested, and you will have tribulation for ten days. </a:t>
            </a:r>
            <a:r>
              <a:rPr lang="en-US" sz="2600" b="1" dirty="0"/>
              <a:t>Be faithful until death, and I will give you the crown of life</a:t>
            </a:r>
            <a:r>
              <a:rPr lang="en-US" sz="2600" dirty="0"/>
              <a:t>.” (Rev. 12:9-10)</a:t>
            </a:r>
            <a:endParaRPr lang="en-US" sz="2600"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11040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Positive consequence – advancement of servant’s position</a:t>
            </a:r>
          </a:p>
          <a:p>
            <a:pPr algn="just">
              <a:lnSpc>
                <a:spcPct val="114000"/>
              </a:lnSpc>
              <a:spcBef>
                <a:spcPts val="1200"/>
              </a:spcBef>
            </a:pPr>
            <a:r>
              <a:rPr lang="en-US" sz="2600" dirty="0"/>
              <a:t>“His master said to him, ‘Well done, good and faithful slave. You were faithful with a few things, </a:t>
            </a:r>
            <a:r>
              <a:rPr lang="en-US" sz="2600" b="1" dirty="0"/>
              <a:t>I will put you in charge of many things</a:t>
            </a:r>
            <a:r>
              <a:rPr lang="en-US" sz="2600" dirty="0"/>
              <a:t>; enter into the joy of your master.’” (Matthew 25:21, 23)</a:t>
            </a:r>
          </a:p>
          <a:p>
            <a:pPr algn="just">
              <a:lnSpc>
                <a:spcPct val="114000"/>
              </a:lnSpc>
              <a:spcBef>
                <a:spcPts val="1200"/>
              </a:spcBef>
            </a:pPr>
            <a:r>
              <a:rPr lang="en-US" sz="2600" dirty="0"/>
              <a:t>“In this case, moreover, it is </a:t>
            </a:r>
            <a:r>
              <a:rPr lang="en-US" sz="2600" b="1" dirty="0"/>
              <a:t>required of stewards that one be found trustworthy</a:t>
            </a:r>
            <a:r>
              <a:rPr lang="en-US" sz="2600" dirty="0"/>
              <a:t>.” (1 Cor. 4:2)</a:t>
            </a:r>
          </a:p>
          <a:p>
            <a:pPr algn="just">
              <a:lnSpc>
                <a:spcPct val="114000"/>
              </a:lnSpc>
              <a:spcBef>
                <a:spcPts val="1200"/>
              </a:spcBef>
            </a:pPr>
            <a:endParaRPr lang="en-US" sz="2800" b="1" spc="-150" dirty="0">
              <a:latin typeface="Open Sans Semibold"/>
            </a:endParaRPr>
          </a:p>
          <a:p>
            <a:pPr algn="just">
              <a:lnSpc>
                <a:spcPct val="114000"/>
              </a:lnSpc>
              <a:spcBef>
                <a:spcPts val="1200"/>
              </a:spcBef>
            </a:pPr>
            <a:endParaRPr lang="en-US" sz="28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31136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Positive consequence – addition of servant’s perks</a:t>
            </a:r>
          </a:p>
          <a:p>
            <a:pPr algn="just">
              <a:lnSpc>
                <a:spcPct val="114000"/>
              </a:lnSpc>
              <a:spcBef>
                <a:spcPts val="1200"/>
              </a:spcBef>
            </a:pPr>
            <a:r>
              <a:rPr lang="en-US" sz="2600" dirty="0"/>
              <a:t>“His master said to him, ‘Well done, good and faithful slave. You were faithful with a few things, I will put you in charge of many things; </a:t>
            </a:r>
            <a:r>
              <a:rPr lang="en-US" sz="2600" b="1" dirty="0"/>
              <a:t>enter into the joy of your master</a:t>
            </a:r>
            <a:r>
              <a:rPr lang="en-US" sz="2600" dirty="0"/>
              <a:t>.’” (Matthew 25:21, 23)</a:t>
            </a:r>
          </a:p>
          <a:p>
            <a:pPr algn="just">
              <a:lnSpc>
                <a:spcPct val="114000"/>
              </a:lnSpc>
              <a:spcBef>
                <a:spcPts val="1200"/>
              </a:spcBef>
            </a:pPr>
            <a:r>
              <a:rPr lang="en-US" sz="2600" dirty="0"/>
              <a:t>“For the body is not one member, but many… if the ear says, ‘Because I am not an eye, I am not a part of the body,’ </a:t>
            </a:r>
            <a:r>
              <a:rPr lang="en-US" sz="2600" b="1" dirty="0"/>
              <a:t>it is not for this reason any the less a part of the body</a:t>
            </a:r>
            <a:r>
              <a:rPr lang="en-US" sz="2600" dirty="0"/>
              <a:t>. If the whole body were an eye, where would the hearing be? </a:t>
            </a:r>
            <a:r>
              <a:rPr lang="en-US" sz="2600" b="1" dirty="0"/>
              <a:t>If the whole were hearing, where would the sense of smell be</a:t>
            </a:r>
            <a:r>
              <a:rPr lang="en-US" sz="2600" dirty="0"/>
              <a:t>?” (1 Cor. 12:14-17)</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417751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Negative consequence – assessment of servant’s person</a:t>
            </a:r>
          </a:p>
          <a:p>
            <a:pPr algn="just">
              <a:lnSpc>
                <a:spcPct val="114000"/>
              </a:lnSpc>
              <a:spcBef>
                <a:spcPts val="1200"/>
              </a:spcBef>
            </a:pPr>
            <a:r>
              <a:rPr lang="en-US" sz="2600" dirty="0"/>
              <a:t>“But his master answered and said to him, ‘</a:t>
            </a:r>
            <a:r>
              <a:rPr lang="en-US" sz="2600" b="1" dirty="0"/>
              <a:t>You wicked, lazy slave</a:t>
            </a:r>
            <a:r>
              <a:rPr lang="en-US" sz="2600" dirty="0"/>
              <a:t>, you knew that I reap where I did not sow and gather where I scattered no seed. Then you ought to have put my money in the bank, and on my arrival I would have received my </a:t>
            </a:r>
            <a:r>
              <a:rPr lang="en-US" sz="2600" i="1" dirty="0"/>
              <a:t>money</a:t>
            </a:r>
            <a:r>
              <a:rPr lang="en-US" sz="2600" dirty="0"/>
              <a:t> back with interest.” (Matthew 25:26)</a:t>
            </a:r>
            <a:r>
              <a:rPr lang="en-US" sz="2600" baseline="30000" dirty="0"/>
              <a:t> </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35649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Negative consequence – assessment of servant’s person</a:t>
            </a:r>
          </a:p>
          <a:p>
            <a:pPr algn="just">
              <a:lnSpc>
                <a:spcPct val="114000"/>
              </a:lnSpc>
              <a:spcBef>
                <a:spcPts val="1200"/>
              </a:spcBef>
            </a:pPr>
            <a:r>
              <a:rPr lang="en-US" sz="2600" dirty="0"/>
              <a:t>“Not everyone who says to Me, ‘Lord, Lord,’ will enter the kingdom of heaven, but he who does the will of My Father who is in heaven will enter. Many will say to Me on that day, ‘Lord, Lord, did we not prophesy in Your name, and in Your name cast out demons, and in Your name perform many miracles?’ And then I will declare to them, ‘</a:t>
            </a:r>
            <a:r>
              <a:rPr lang="en-US" sz="2600" b="1" dirty="0"/>
              <a:t>I never knew you; depart from me, you who practice lawlessness</a:t>
            </a:r>
            <a:r>
              <a:rPr lang="en-US" sz="2600" dirty="0"/>
              <a:t>.’” (Matthew 7:21-23)</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25823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Negative consequence – abandonment of servant’s position</a:t>
            </a:r>
          </a:p>
          <a:p>
            <a:pPr algn="just"/>
            <a:r>
              <a:rPr lang="en-US" sz="2600" dirty="0"/>
              <a:t>“Therefore </a:t>
            </a:r>
            <a:r>
              <a:rPr lang="en-US" sz="2600" b="1" dirty="0"/>
              <a:t>take away </a:t>
            </a:r>
            <a:r>
              <a:rPr lang="en-US" sz="2600" dirty="0"/>
              <a:t>the talent from him, and give it to the one who has the ten talents. For to everyone who has, more shall be given, and he will have an abundance; but from the one who does not have, even </a:t>
            </a:r>
            <a:r>
              <a:rPr lang="en-US" sz="2600" b="1" dirty="0"/>
              <a:t>what he does have shall be taken away</a:t>
            </a:r>
            <a:r>
              <a:rPr lang="en-US" sz="2600" dirty="0"/>
              <a:t>.” (Matthew 25:28-29)</a:t>
            </a:r>
          </a:p>
          <a:p>
            <a:pPr algn="just"/>
            <a:r>
              <a:rPr lang="en-US" sz="2800" dirty="0"/>
              <a:t>“Then he said to the bystanders, ‘</a:t>
            </a:r>
            <a:r>
              <a:rPr lang="en-US" sz="2800" b="1" dirty="0"/>
              <a:t>Take the mina away from him </a:t>
            </a:r>
            <a:r>
              <a:rPr lang="en-US" sz="2800" dirty="0"/>
              <a:t>and </a:t>
            </a:r>
            <a:r>
              <a:rPr lang="en-US" sz="2800" b="1" dirty="0"/>
              <a:t>give it to the one who has the ten minas</a:t>
            </a:r>
            <a:r>
              <a:rPr lang="en-US" sz="2800" dirty="0"/>
              <a:t>.’ And they said to him, ‘Master, </a:t>
            </a:r>
            <a:r>
              <a:rPr lang="en-US" sz="2800" b="1" dirty="0"/>
              <a:t>he has ten minas already</a:t>
            </a:r>
            <a:r>
              <a:rPr lang="en-US" sz="2800" dirty="0"/>
              <a:t>.’” (Luke 19:24-25)</a:t>
            </a:r>
            <a:endParaRPr lang="en-US" sz="2600" dirty="0"/>
          </a:p>
          <a:p>
            <a:pPr algn="just">
              <a:lnSpc>
                <a:spcPct val="114000"/>
              </a:lnSpc>
              <a:spcBef>
                <a:spcPts val="1200"/>
              </a:spcBef>
            </a:pPr>
            <a:endParaRPr lang="en-US" sz="28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97098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Negative consequence – abdication of servant’s plans</a:t>
            </a:r>
          </a:p>
          <a:p>
            <a:pPr algn="just">
              <a:lnSpc>
                <a:spcPct val="114000"/>
              </a:lnSpc>
              <a:spcBef>
                <a:spcPts val="1200"/>
              </a:spcBef>
            </a:pPr>
            <a:r>
              <a:rPr lang="en-US" sz="2600" dirty="0"/>
              <a:t>“Throw out the worthless slave into the </a:t>
            </a:r>
            <a:r>
              <a:rPr lang="en-US" sz="2600" b="1" dirty="0"/>
              <a:t>outer darkness</a:t>
            </a:r>
            <a:r>
              <a:rPr lang="en-US" sz="2600" dirty="0"/>
              <a:t>; in that place there will be </a:t>
            </a:r>
            <a:r>
              <a:rPr lang="en-US" sz="2600" b="1" dirty="0"/>
              <a:t>weeping and gnashing of teeth</a:t>
            </a:r>
            <a:r>
              <a:rPr lang="en-US" sz="2600" dirty="0"/>
              <a:t>.” (Matthew 25:30)</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5928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a:t>
            </a:r>
            <a:r>
              <a:rPr lang="en-US" sz="2600" dirty="0"/>
              <a:t>“Then the </a:t>
            </a:r>
            <a:r>
              <a:rPr lang="en-US" sz="2600" b="1" dirty="0"/>
              <a:t>kingdom of heaven will be comparable to </a:t>
            </a:r>
            <a:r>
              <a:rPr lang="en-US" sz="2600" dirty="0"/>
              <a:t>ten virgins…For </a:t>
            </a:r>
            <a:r>
              <a:rPr lang="en-US" sz="2600" b="1" dirty="0"/>
              <a:t>it is just like </a:t>
            </a:r>
            <a:r>
              <a:rPr lang="en-US" sz="2600" dirty="0"/>
              <a:t>a man about to go on a journey...” (Matthew 25:1, 14)</a:t>
            </a:r>
            <a:endParaRPr lang="en-US" sz="2600" spc="-150" dirty="0">
              <a:latin typeface="Open Sans"/>
            </a:endParaRPr>
          </a:p>
          <a:p>
            <a:pPr algn="just">
              <a:lnSpc>
                <a:spcPct val="114000"/>
              </a:lnSpc>
              <a:spcBef>
                <a:spcPts val="1200"/>
              </a:spcBef>
            </a:pPr>
            <a:r>
              <a:rPr lang="en-US" sz="2600" dirty="0"/>
              <a:t>“But when the </a:t>
            </a:r>
            <a:r>
              <a:rPr lang="en-US" sz="2600" b="1" dirty="0"/>
              <a:t>Son of Man comes in His glory</a:t>
            </a:r>
            <a:r>
              <a:rPr lang="en-US" sz="2600" dirty="0"/>
              <a:t>, and all the angels with Him, then He will sit on His glorious throne.” (Matthew 25:31)</a:t>
            </a:r>
          </a:p>
          <a:p>
            <a:pPr algn="just">
              <a:lnSpc>
                <a:spcPct val="114000"/>
              </a:lnSpc>
              <a:spcBef>
                <a:spcPts val="1200"/>
              </a:spcBef>
            </a:pPr>
            <a:r>
              <a:rPr lang="en-US" sz="2600" dirty="0"/>
              <a:t>“And He said to them, ‘Do you not see all these things? Truly I say to you, </a:t>
            </a:r>
            <a:r>
              <a:rPr lang="en-US" sz="2600" b="1" dirty="0"/>
              <a:t>not one stone here will be left upon another</a:t>
            </a:r>
            <a:r>
              <a:rPr lang="en-US" sz="2600" dirty="0"/>
              <a:t>, which will not be </a:t>
            </a:r>
            <a:r>
              <a:rPr lang="en-US" sz="2600" b="1" dirty="0"/>
              <a:t>torn down</a:t>
            </a:r>
            <a:r>
              <a:rPr lang="en-US" sz="2600" dirty="0"/>
              <a:t>.’” (Matthew 24:2)</a:t>
            </a:r>
            <a:endParaRPr lang="en-US" sz="2600" spc="-150" dirty="0">
              <a:latin typeface="Open Sans"/>
            </a:endParaRPr>
          </a:p>
          <a:p>
            <a:pPr algn="just"/>
            <a:endParaRPr lang="en-US" sz="2600" spc="-150" dirty="0">
              <a:latin typeface="Open Sans"/>
            </a:endParaRPr>
          </a:p>
        </p:txBody>
      </p:sp>
      <p:sp>
        <p:nvSpPr>
          <p:cNvPr id="3" name="Title 2"/>
          <p:cNvSpPr>
            <a:spLocks noGrp="1"/>
          </p:cNvSpPr>
          <p:nvPr>
            <p:ph type="title"/>
          </p:nvPr>
        </p:nvSpPr>
        <p:spPr/>
        <p:txBody>
          <a:bodyPr>
            <a:noAutofit/>
          </a:bodyPr>
          <a:lstStyle/>
          <a:p>
            <a:r>
              <a:rPr lang="en-US" sz="3200" dirty="0"/>
              <a:t>Playing it safe – The Parable of the Talents </a:t>
            </a:r>
            <a:br>
              <a:rPr lang="en-US" sz="3200" dirty="0"/>
            </a:br>
            <a:r>
              <a:rPr lang="en-US" sz="3200" dirty="0"/>
              <a:t>(Matthew 25:14-30)</a:t>
            </a:r>
          </a:p>
        </p:txBody>
      </p:sp>
    </p:spTree>
    <p:extLst>
      <p:ext uri="{BB962C8B-B14F-4D97-AF65-F5344CB8AC3E}">
        <p14:creationId xmlns:p14="http://schemas.microsoft.com/office/powerpoint/2010/main" val="16177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Negative consequence – abdication of servant’s plans</a:t>
            </a:r>
          </a:p>
          <a:p>
            <a:pPr algn="just">
              <a:lnSpc>
                <a:spcPct val="114000"/>
              </a:lnSpc>
              <a:spcBef>
                <a:spcPts val="1200"/>
              </a:spcBef>
            </a:pPr>
            <a:r>
              <a:rPr lang="en-US" sz="2600" dirty="0"/>
              <a:t>“…but the sons of the kingdom will be </a:t>
            </a:r>
            <a:r>
              <a:rPr lang="en-US" sz="2600" b="1" dirty="0"/>
              <a:t>cast out into the outer darkness</a:t>
            </a:r>
            <a:r>
              <a:rPr lang="en-US" sz="2600" dirty="0"/>
              <a:t>; in that place there will be </a:t>
            </a:r>
            <a:r>
              <a:rPr lang="en-US" sz="2600" b="1" dirty="0"/>
              <a:t>weeping and gnashing of teeth</a:t>
            </a:r>
            <a:r>
              <a:rPr lang="en-US" sz="2600" dirty="0"/>
              <a:t>.” (Matthew 8:12)</a:t>
            </a:r>
          </a:p>
          <a:p>
            <a:pPr algn="just">
              <a:lnSpc>
                <a:spcPct val="114000"/>
              </a:lnSpc>
              <a:spcBef>
                <a:spcPts val="1200"/>
              </a:spcBef>
            </a:pPr>
            <a:r>
              <a:rPr lang="en-US" sz="2600" dirty="0"/>
              <a:t>“…and will </a:t>
            </a:r>
            <a:r>
              <a:rPr lang="en-US" sz="2600" b="1" dirty="0"/>
              <a:t>throw them into the furnace of fire</a:t>
            </a:r>
            <a:r>
              <a:rPr lang="en-US" sz="2600" dirty="0"/>
              <a:t>; in that place there will be </a:t>
            </a:r>
            <a:r>
              <a:rPr lang="en-US" sz="2600" b="1" dirty="0"/>
              <a:t>weeping and gnashing of teeth</a:t>
            </a:r>
            <a:r>
              <a:rPr lang="en-US" sz="2600" dirty="0"/>
              <a:t>. …and will throw them into </a:t>
            </a:r>
            <a:r>
              <a:rPr lang="en-US" sz="2600" b="1" dirty="0"/>
              <a:t>the furnace of fire</a:t>
            </a:r>
            <a:r>
              <a:rPr lang="en-US" sz="2600" dirty="0"/>
              <a:t>; in that place there will be </a:t>
            </a:r>
            <a:r>
              <a:rPr lang="en-US" sz="2600" b="1" dirty="0"/>
              <a:t>weeping and gnashing of teeth</a:t>
            </a:r>
            <a:r>
              <a:rPr lang="en-US" sz="2600" dirty="0"/>
              <a:t>.” (Matthew 13:42, 50)</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88265" y="381000"/>
            <a:ext cx="10945654" cy="762000"/>
          </a:xfrm>
        </p:spPr>
        <p:txBody>
          <a:bodyPr>
            <a:noAutofit/>
          </a:bodyPr>
          <a:lstStyle/>
          <a:p>
            <a:r>
              <a:rPr lang="en-US" sz="3200" dirty="0"/>
              <a:t>4. The Master will reward us in proportion to how we</a:t>
            </a:r>
            <a:br>
              <a:rPr lang="en-US" sz="3200" dirty="0"/>
            </a:br>
            <a:r>
              <a:rPr lang="en-US" sz="3200" dirty="0"/>
              <a:t>    used His resources (Matt. 25:21, 23, 26-30)</a:t>
            </a:r>
          </a:p>
        </p:txBody>
      </p:sp>
    </p:spTree>
    <p:extLst>
      <p:ext uri="{BB962C8B-B14F-4D97-AF65-F5344CB8AC3E}">
        <p14:creationId xmlns:p14="http://schemas.microsoft.com/office/powerpoint/2010/main" val="408402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Do you see Him as harsh?</a:t>
            </a:r>
          </a:p>
          <a:p>
            <a:pPr algn="just">
              <a:lnSpc>
                <a:spcPct val="114000"/>
              </a:lnSpc>
              <a:spcBef>
                <a:spcPts val="1200"/>
              </a:spcBef>
            </a:pPr>
            <a:r>
              <a:rPr lang="en-US" sz="2600" dirty="0"/>
              <a:t>“And the one also who had received the one talent came up and said, ‘Master, </a:t>
            </a:r>
            <a:r>
              <a:rPr lang="en-US" sz="2600" b="1" dirty="0"/>
              <a:t>I knew you to be a hard man</a:t>
            </a:r>
            <a:r>
              <a:rPr lang="en-US" sz="2600" dirty="0"/>
              <a:t>, reaping where you did not sow and gathering where you scattered no seed. And </a:t>
            </a:r>
            <a:r>
              <a:rPr lang="en-US" sz="2600" b="1" dirty="0"/>
              <a:t>I was afraid</a:t>
            </a:r>
            <a:r>
              <a:rPr lang="en-US" sz="2600" dirty="0"/>
              <a:t>…’” (Matthew 25:24-25)</a:t>
            </a:r>
            <a:endParaRPr lang="en-US" sz="2600" b="1" spc="-150" dirty="0">
              <a:latin typeface="Open Sans Semibold"/>
            </a:endParaRPr>
          </a:p>
        </p:txBody>
      </p:sp>
      <p:sp>
        <p:nvSpPr>
          <p:cNvPr id="3" name="Title 2"/>
          <p:cNvSpPr>
            <a:spLocks noGrp="1"/>
          </p:cNvSpPr>
          <p:nvPr>
            <p:ph type="title"/>
          </p:nvPr>
        </p:nvSpPr>
        <p:spPr/>
        <p:txBody>
          <a:bodyPr>
            <a:noAutofit/>
          </a:bodyPr>
          <a:lstStyle/>
          <a:p>
            <a:r>
              <a:rPr lang="en-US" sz="3200" dirty="0"/>
              <a:t>5. How we view the Master will determine what</a:t>
            </a:r>
            <a:br>
              <a:rPr lang="en-US" sz="3200" dirty="0"/>
            </a:br>
            <a:r>
              <a:rPr lang="en-US" sz="3200" dirty="0"/>
              <a:t>    we do with His resources  (Matt. 25:24-25)</a:t>
            </a:r>
          </a:p>
        </p:txBody>
      </p:sp>
    </p:spTree>
    <p:extLst>
      <p:ext uri="{BB962C8B-B14F-4D97-AF65-F5344CB8AC3E}">
        <p14:creationId xmlns:p14="http://schemas.microsoft.com/office/powerpoint/2010/main" val="134163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Do you see Him as harsh?</a:t>
            </a:r>
          </a:p>
          <a:p>
            <a:pPr algn="just">
              <a:lnSpc>
                <a:spcPct val="114000"/>
              </a:lnSpc>
              <a:spcBef>
                <a:spcPts val="1200"/>
              </a:spcBef>
            </a:pPr>
            <a:r>
              <a:rPr lang="en-US" sz="2600" dirty="0"/>
              <a:t>“…while </a:t>
            </a:r>
            <a:r>
              <a:rPr lang="en-US" sz="2600" b="1" dirty="0"/>
              <a:t>we look not at the things which are seen, but at the things which are not seen</a:t>
            </a:r>
            <a:r>
              <a:rPr lang="en-US" sz="2600" dirty="0"/>
              <a:t>; for the things which are seen are temporal, but the things which are not seen are eternal.” (2 Cor. 4:18)</a:t>
            </a:r>
          </a:p>
          <a:p>
            <a:pPr algn="just">
              <a:lnSpc>
                <a:spcPct val="114000"/>
              </a:lnSpc>
              <a:spcBef>
                <a:spcPts val="1200"/>
              </a:spcBef>
            </a:pPr>
            <a:r>
              <a:rPr lang="en-US" sz="2600" dirty="0"/>
              <a:t>“And He has said to me, ‘</a:t>
            </a:r>
            <a:r>
              <a:rPr lang="en-US" sz="2600" b="1" dirty="0"/>
              <a:t>My grace is sufficient for you</a:t>
            </a:r>
            <a:r>
              <a:rPr lang="en-US" sz="2600" dirty="0"/>
              <a:t>, for power is perfected in weakness.’ Most gladly, therefore, I will rather boast about my weaknesses, so that the power of Christ may dwell in me.” (2 Cor. 12:9)</a:t>
            </a:r>
            <a:endParaRPr lang="en-US" sz="2600" b="1" spc="-150" dirty="0">
              <a:latin typeface="Open Sans Semibold"/>
            </a:endParaRPr>
          </a:p>
        </p:txBody>
      </p:sp>
      <p:sp>
        <p:nvSpPr>
          <p:cNvPr id="3" name="Title 2"/>
          <p:cNvSpPr>
            <a:spLocks noGrp="1"/>
          </p:cNvSpPr>
          <p:nvPr>
            <p:ph type="title"/>
          </p:nvPr>
        </p:nvSpPr>
        <p:spPr/>
        <p:txBody>
          <a:bodyPr>
            <a:noAutofit/>
          </a:bodyPr>
          <a:lstStyle/>
          <a:p>
            <a:r>
              <a:rPr lang="en-US" sz="3200" dirty="0"/>
              <a:t>5. How we view the Master will determine what</a:t>
            </a:r>
            <a:br>
              <a:rPr lang="en-US" sz="3200" dirty="0"/>
            </a:br>
            <a:r>
              <a:rPr lang="en-US" sz="3200" dirty="0"/>
              <a:t>    we do with His resources  (Matt. 25:24-25)</a:t>
            </a:r>
          </a:p>
        </p:txBody>
      </p:sp>
    </p:spTree>
    <p:extLst>
      <p:ext uri="{BB962C8B-B14F-4D97-AF65-F5344CB8AC3E}">
        <p14:creationId xmlns:p14="http://schemas.microsoft.com/office/powerpoint/2010/main" val="11005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Do you see Him as harsh?</a:t>
            </a:r>
          </a:p>
          <a:p>
            <a:pPr algn="just">
              <a:lnSpc>
                <a:spcPct val="114000"/>
              </a:lnSpc>
              <a:spcBef>
                <a:spcPts val="1200"/>
              </a:spcBef>
            </a:pPr>
            <a:r>
              <a:rPr lang="en-US" sz="2600" dirty="0"/>
              <a:t>“Come to Me, all who are weary and heavy-laden, and </a:t>
            </a:r>
            <a:r>
              <a:rPr lang="en-US" sz="2600" b="1" dirty="0"/>
              <a:t>I will give you rest</a:t>
            </a:r>
            <a:r>
              <a:rPr lang="en-US" sz="2600" dirty="0"/>
              <a:t>. Take My yoke upon you and learn from Me, for </a:t>
            </a:r>
            <a:r>
              <a:rPr lang="en-US" sz="2600" b="1" dirty="0"/>
              <a:t>I am gentle and humble in heart</a:t>
            </a:r>
            <a:r>
              <a:rPr lang="en-US" sz="2600" dirty="0"/>
              <a:t>, and you will find rest for your souls. For </a:t>
            </a:r>
            <a:r>
              <a:rPr lang="en-US" sz="2600" b="1" dirty="0"/>
              <a:t>My yoke is easy and My burden is light</a:t>
            </a:r>
            <a:r>
              <a:rPr lang="en-US" sz="2600" dirty="0"/>
              <a:t>.” (Matthew 11:28-30)</a:t>
            </a:r>
          </a:p>
        </p:txBody>
      </p:sp>
      <p:sp>
        <p:nvSpPr>
          <p:cNvPr id="3" name="Title 2"/>
          <p:cNvSpPr>
            <a:spLocks noGrp="1"/>
          </p:cNvSpPr>
          <p:nvPr>
            <p:ph type="title"/>
          </p:nvPr>
        </p:nvSpPr>
        <p:spPr/>
        <p:txBody>
          <a:bodyPr>
            <a:noAutofit/>
          </a:bodyPr>
          <a:lstStyle/>
          <a:p>
            <a:r>
              <a:rPr lang="en-US" sz="3200" dirty="0"/>
              <a:t>5. How we view the Master will determine what</a:t>
            </a:r>
            <a:br>
              <a:rPr lang="en-US" sz="3200" dirty="0"/>
            </a:br>
            <a:r>
              <a:rPr lang="en-US" sz="3200" dirty="0"/>
              <a:t>    we do with His resources  (Matt. 25:24-25)</a:t>
            </a:r>
          </a:p>
        </p:txBody>
      </p:sp>
    </p:spTree>
    <p:extLst>
      <p:ext uri="{BB962C8B-B14F-4D97-AF65-F5344CB8AC3E}">
        <p14:creationId xmlns:p14="http://schemas.microsoft.com/office/powerpoint/2010/main" val="27178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Do you see Him as good?</a:t>
            </a:r>
          </a:p>
          <a:p>
            <a:pPr algn="just">
              <a:lnSpc>
                <a:spcPct val="114000"/>
              </a:lnSpc>
              <a:spcBef>
                <a:spcPts val="1200"/>
              </a:spcBef>
            </a:pPr>
            <a:r>
              <a:rPr lang="en-US" sz="2600" dirty="0"/>
              <a:t>“Therefore take away the talent from him, and give it to the one </a:t>
            </a:r>
            <a:r>
              <a:rPr lang="en-US" sz="2600" b="1" dirty="0"/>
              <a:t>who has the ten talents</a:t>
            </a:r>
            <a:r>
              <a:rPr lang="en-US" sz="2600" dirty="0"/>
              <a:t>.” (Matthew 25:28)</a:t>
            </a:r>
          </a:p>
          <a:p>
            <a:pPr algn="just">
              <a:lnSpc>
                <a:spcPct val="114000"/>
              </a:lnSpc>
              <a:spcBef>
                <a:spcPts val="1200"/>
              </a:spcBef>
            </a:pPr>
            <a:r>
              <a:rPr lang="en-US" sz="2600" dirty="0"/>
              <a:t>“For momentary, light affliction is producing for us an </a:t>
            </a:r>
            <a:r>
              <a:rPr lang="en-US" sz="2600" b="1" dirty="0"/>
              <a:t>eternal weight of glory</a:t>
            </a:r>
            <a:r>
              <a:rPr lang="en-US" sz="2600" dirty="0"/>
              <a:t> far beyond all comparison…” (2 Cor. 4:17)</a:t>
            </a:r>
          </a:p>
          <a:p>
            <a:pPr algn="just">
              <a:lnSpc>
                <a:spcPct val="114000"/>
              </a:lnSpc>
              <a:spcBef>
                <a:spcPts val="1200"/>
              </a:spcBef>
            </a:pPr>
            <a:r>
              <a:rPr lang="en-US" sz="2600" dirty="0"/>
              <a:t>“It was given to her to clothe herself in fine linen, bright and clean; for </a:t>
            </a:r>
            <a:r>
              <a:rPr lang="en-US" sz="2600" b="1" dirty="0"/>
              <a:t>the fine linen is the righteous acts of the saints</a:t>
            </a:r>
            <a:r>
              <a:rPr lang="en-US" sz="2600" dirty="0"/>
              <a:t>.” (Rev. 19:8)</a:t>
            </a:r>
            <a:endParaRPr lang="en-US" sz="2600" b="1"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5. How we view the Master will determine what</a:t>
            </a:r>
            <a:br>
              <a:rPr lang="en-US" sz="3200" dirty="0"/>
            </a:br>
            <a:r>
              <a:rPr lang="en-US" sz="3200" dirty="0"/>
              <a:t>    we do with His resources  (Matt. 25:24-25)</a:t>
            </a:r>
          </a:p>
        </p:txBody>
      </p:sp>
    </p:spTree>
    <p:extLst>
      <p:ext uri="{BB962C8B-B14F-4D97-AF65-F5344CB8AC3E}">
        <p14:creationId xmlns:p14="http://schemas.microsoft.com/office/powerpoint/2010/main" val="8568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lnSpc>
                <a:spcPct val="114000"/>
              </a:lnSpc>
              <a:spcBef>
                <a:spcPts val="1200"/>
              </a:spcBef>
            </a:pPr>
            <a:r>
              <a:rPr lang="en-US" sz="5400" spc="-150" dirty="0">
                <a:latin typeface="Open Sans Semibold"/>
              </a:rPr>
              <a:t>Playing it safe</a:t>
            </a:r>
          </a:p>
          <a:p>
            <a:pPr algn="ctr">
              <a:lnSpc>
                <a:spcPct val="114000"/>
              </a:lnSpc>
              <a:spcBef>
                <a:spcPts val="1200"/>
              </a:spcBef>
            </a:pPr>
            <a:r>
              <a:rPr lang="en-US" sz="5400" spc="-150" dirty="0">
                <a:latin typeface="Open Sans Semibold"/>
              </a:rPr>
              <a:t>The Parable of the Talents</a:t>
            </a:r>
          </a:p>
          <a:p>
            <a:pPr algn="ctr">
              <a:lnSpc>
                <a:spcPct val="114000"/>
              </a:lnSpc>
              <a:spcBef>
                <a:spcPts val="1200"/>
              </a:spcBef>
            </a:pPr>
            <a:r>
              <a:rPr lang="en-US" sz="2600" spc="-150" dirty="0">
                <a:latin typeface="Open Sans Semibold"/>
              </a:rPr>
              <a:t>(Matthew 25:14-30)</a:t>
            </a:r>
          </a:p>
          <a:p>
            <a:pPr algn="ctr"/>
            <a:endParaRPr lang="en-US" sz="2600" spc="-150" dirty="0">
              <a:latin typeface="Open Sans Semibold"/>
            </a:endParaRPr>
          </a:p>
        </p:txBody>
      </p:sp>
    </p:spTree>
    <p:extLst>
      <p:ext uri="{BB962C8B-B14F-4D97-AF65-F5344CB8AC3E}">
        <p14:creationId xmlns:p14="http://schemas.microsoft.com/office/powerpoint/2010/main" val="31072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A31E7-913C-44DB-9D0F-4F8C947B5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dirty="0"/>
              <a:t>“</a:t>
            </a:r>
            <a:r>
              <a:rPr lang="en-US" sz="2600" b="1" dirty="0"/>
              <a:t>Noah was five hundred years old</a:t>
            </a:r>
            <a:r>
              <a:rPr lang="en-US" sz="2600" dirty="0"/>
              <a:t>, and </a:t>
            </a:r>
            <a:r>
              <a:rPr lang="en-US" sz="2600" b="1" dirty="0"/>
              <a:t>Noah became the father</a:t>
            </a:r>
            <a:r>
              <a:rPr lang="en-US" sz="2600" dirty="0"/>
              <a:t> of Shem, Ham, and Japheth...” (Gen. 5:32)</a:t>
            </a:r>
            <a:endParaRPr lang="en-US" sz="2600" spc="-150" dirty="0">
              <a:latin typeface="Open Sans"/>
            </a:endParaRPr>
          </a:p>
          <a:p>
            <a:pPr algn="just">
              <a:lnSpc>
                <a:spcPct val="114000"/>
              </a:lnSpc>
              <a:spcBef>
                <a:spcPts val="1200"/>
              </a:spcBef>
            </a:pPr>
            <a:r>
              <a:rPr lang="en-US" sz="2600" dirty="0"/>
              <a:t>“</a:t>
            </a:r>
            <a:r>
              <a:rPr lang="en-US" sz="2600" b="1" dirty="0"/>
              <a:t>I bought the field </a:t>
            </a:r>
            <a:r>
              <a:rPr lang="en-US" sz="2600" dirty="0"/>
              <a:t>which was at </a:t>
            </a:r>
            <a:r>
              <a:rPr lang="en-US" sz="2600" dirty="0" err="1"/>
              <a:t>Anathoth</a:t>
            </a:r>
            <a:r>
              <a:rPr lang="en-US" sz="2600" dirty="0"/>
              <a:t> from </a:t>
            </a:r>
            <a:r>
              <a:rPr lang="en-US" sz="2600" dirty="0" err="1"/>
              <a:t>Hanamel</a:t>
            </a:r>
            <a:r>
              <a:rPr lang="en-US" sz="2600" dirty="0"/>
              <a:t> my uncle’s son, and I weighed out the silver for him, seventeen shekels of silver. I signed and sealed the deed, and called in witnesses, and weighed out the silver on the scales.” (Jer. 32:9-10)</a:t>
            </a:r>
          </a:p>
        </p:txBody>
      </p:sp>
      <p:sp>
        <p:nvSpPr>
          <p:cNvPr id="3" name="Title 2"/>
          <p:cNvSpPr>
            <a:spLocks noGrp="1"/>
          </p:cNvSpPr>
          <p:nvPr>
            <p:ph type="title"/>
          </p:nvPr>
        </p:nvSpPr>
        <p:spPr/>
        <p:txBody>
          <a:bodyPr>
            <a:noAutofit/>
          </a:bodyPr>
          <a:lstStyle/>
          <a:p>
            <a:r>
              <a:rPr lang="en-US" sz="3200" dirty="0"/>
              <a:t>Playing it safe – The Parable of the Talents </a:t>
            </a:r>
            <a:br>
              <a:rPr lang="en-US" sz="3200" dirty="0"/>
            </a:br>
            <a:r>
              <a:rPr lang="en-US" sz="3200" dirty="0"/>
              <a:t>(Matthew 25:14-30)</a:t>
            </a:r>
          </a:p>
        </p:txBody>
      </p:sp>
    </p:spTree>
    <p:extLst>
      <p:ext uri="{BB962C8B-B14F-4D97-AF65-F5344CB8AC3E}">
        <p14:creationId xmlns:p14="http://schemas.microsoft.com/office/powerpoint/2010/main" val="331163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 trusts His servants with His resources</a:t>
            </a:r>
            <a:endParaRPr lang="en-US" sz="2800" spc="-150" dirty="0">
              <a:latin typeface="Open Sans Semibold"/>
            </a:endParaRPr>
          </a:p>
          <a:p>
            <a:pPr algn="just">
              <a:lnSpc>
                <a:spcPct val="114000"/>
              </a:lnSpc>
              <a:spcBef>
                <a:spcPts val="1200"/>
              </a:spcBef>
            </a:pPr>
            <a:r>
              <a:rPr lang="en-US" sz="2600" dirty="0"/>
              <a:t>“For it is just like a man about to go on a journey, who called his own slaves and </a:t>
            </a:r>
            <a:r>
              <a:rPr lang="en-US" sz="2600" b="1" dirty="0"/>
              <a:t>entrusted his possessions to them</a:t>
            </a:r>
            <a:r>
              <a:rPr lang="en-US" sz="2600" dirty="0"/>
              <a:t>.</a:t>
            </a:r>
            <a:r>
              <a:rPr lang="en-US" sz="2600" spc="-150" dirty="0">
                <a:latin typeface="Open Sans Semibold"/>
              </a:rPr>
              <a:t>” (Matt. 25:14)</a:t>
            </a:r>
          </a:p>
          <a:p>
            <a:pPr algn="just">
              <a:lnSpc>
                <a:spcPct val="114000"/>
              </a:lnSpc>
              <a:spcBef>
                <a:spcPts val="1200"/>
              </a:spcBef>
            </a:pPr>
            <a:r>
              <a:rPr lang="en-US" sz="2600" dirty="0"/>
              <a:t>“But I do not consider my life of any account as dear to myself, so that I may finish my course and </a:t>
            </a:r>
            <a:r>
              <a:rPr lang="en-US" sz="2600" b="1" dirty="0"/>
              <a:t>the ministry which I received from the Lord Jesus</a:t>
            </a:r>
            <a:r>
              <a:rPr lang="en-US" sz="2600" dirty="0"/>
              <a:t>, to testify solemnly of the gospel of the grace of God.” (Acts 20:24)</a:t>
            </a:r>
          </a:p>
          <a:p>
            <a:pPr algn="just">
              <a:lnSpc>
                <a:spcPct val="114000"/>
              </a:lnSpc>
              <a:spcBef>
                <a:spcPts val="1200"/>
              </a:spcBef>
            </a:pPr>
            <a:r>
              <a:rPr lang="en-US" sz="2600" dirty="0"/>
              <a:t>“But on the contrary, seeing that </a:t>
            </a:r>
            <a:r>
              <a:rPr lang="en-US" sz="2600" b="1" dirty="0"/>
              <a:t>I had been entrusted with the gospel </a:t>
            </a:r>
            <a:r>
              <a:rPr lang="en-US" sz="2600" dirty="0"/>
              <a:t>to the uncircumcised, just as Peter had been to the circumcised…”</a:t>
            </a:r>
            <a:r>
              <a:rPr lang="en-US" sz="2600" spc="-150" dirty="0">
                <a:latin typeface="Open Sans Semibold"/>
              </a:rPr>
              <a:t> (Gal. 2:7)							</a:t>
            </a:r>
          </a:p>
        </p:txBody>
      </p:sp>
      <p:sp>
        <p:nvSpPr>
          <p:cNvPr id="3" name="Title 2"/>
          <p:cNvSpPr>
            <a:spLocks noGrp="1"/>
          </p:cNvSpPr>
          <p:nvPr>
            <p:ph type="title"/>
          </p:nvPr>
        </p:nvSpPr>
        <p:spPr/>
        <p:txBody>
          <a:bodyPr>
            <a:noAutofit/>
          </a:bodyPr>
          <a:lstStyle/>
          <a:p>
            <a:r>
              <a:rPr lang="en-US" sz="3200" dirty="0"/>
              <a:t>1. All the resources belong to the Master </a:t>
            </a:r>
            <a:br>
              <a:rPr lang="en-US" sz="3200" dirty="0"/>
            </a:br>
            <a:r>
              <a:rPr lang="en-US" sz="3200" dirty="0"/>
              <a:t>   (Matt. 25:14-15)</a:t>
            </a:r>
          </a:p>
        </p:txBody>
      </p:sp>
    </p:spTree>
    <p:extLst>
      <p:ext uri="{BB962C8B-B14F-4D97-AF65-F5344CB8AC3E}">
        <p14:creationId xmlns:p14="http://schemas.microsoft.com/office/powerpoint/2010/main" val="218304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 trusts His servants with His resources</a:t>
            </a:r>
            <a:endParaRPr lang="en-US" sz="2800" spc="-150" dirty="0">
              <a:latin typeface="Open Sans Semibold"/>
            </a:endParaRPr>
          </a:p>
          <a:p>
            <a:pPr algn="just">
              <a:lnSpc>
                <a:spcPct val="114000"/>
              </a:lnSpc>
              <a:spcBef>
                <a:spcPts val="1200"/>
              </a:spcBef>
            </a:pPr>
            <a:r>
              <a:rPr lang="en-US" sz="2600" dirty="0"/>
              <a:t>“Great in every respect. First of all, that </a:t>
            </a:r>
            <a:r>
              <a:rPr lang="en-US" sz="2600" b="1" dirty="0"/>
              <a:t>they were entrusted with the oracles of God</a:t>
            </a:r>
            <a:r>
              <a:rPr lang="en-US" sz="2600" dirty="0"/>
              <a:t>.</a:t>
            </a:r>
            <a:r>
              <a:rPr lang="en-US" sz="2600" spc="-150" dirty="0">
                <a:latin typeface="Open Sans Semibold"/>
              </a:rPr>
              <a:t>” (Rom. 3:2)</a:t>
            </a:r>
          </a:p>
          <a:p>
            <a:pPr algn="just">
              <a:lnSpc>
                <a:spcPct val="114000"/>
              </a:lnSpc>
              <a:spcBef>
                <a:spcPts val="1200"/>
              </a:spcBef>
            </a:pPr>
            <a:r>
              <a:rPr lang="en-US" sz="2600" dirty="0"/>
              <a:t>“Shepherd the flock of God among you, exercising oversight not under compulsion, but </a:t>
            </a:r>
            <a:r>
              <a:rPr lang="en-US" sz="2600" b="1" dirty="0"/>
              <a:t>voluntarily</a:t>
            </a:r>
            <a:r>
              <a:rPr lang="en-US" sz="2600" dirty="0"/>
              <a:t>, according to the will of God; and </a:t>
            </a:r>
            <a:r>
              <a:rPr lang="en-US" sz="2600" b="1" dirty="0"/>
              <a:t>not for sordid gain</a:t>
            </a:r>
            <a:r>
              <a:rPr lang="en-US" sz="2600" dirty="0"/>
              <a:t>, but with eagerness...” (1 Peter 5:2)</a:t>
            </a:r>
          </a:p>
          <a:p>
            <a:pPr algn="just">
              <a:lnSpc>
                <a:spcPct val="114000"/>
              </a:lnSpc>
              <a:spcBef>
                <a:spcPts val="1200"/>
              </a:spcBef>
            </a:pPr>
            <a:r>
              <a:rPr lang="en-US" sz="2600" dirty="0"/>
              <a:t>“…</a:t>
            </a:r>
            <a:r>
              <a:rPr lang="en-US" sz="2600" b="1" dirty="0"/>
              <a:t>nor yet as lording it over those allotted to your charge</a:t>
            </a:r>
            <a:r>
              <a:rPr lang="en-US" sz="2600" dirty="0"/>
              <a:t>, but proving to be examples to the flock. And when the Chief Shepherd appears, you will receive the unfading crown of glory</a:t>
            </a:r>
            <a:r>
              <a:rPr lang="en-US" sz="2600" dirty="0">
                <a:latin typeface="Open Sans"/>
              </a:rPr>
              <a:t>.” (1 Peter 5:3-4)</a:t>
            </a:r>
            <a:endParaRPr lang="en-US" sz="2600" spc="-150" dirty="0">
              <a:latin typeface="Open Sans"/>
            </a:endParaRPr>
          </a:p>
        </p:txBody>
      </p:sp>
      <p:sp>
        <p:nvSpPr>
          <p:cNvPr id="3" name="Title 2"/>
          <p:cNvSpPr>
            <a:spLocks noGrp="1"/>
          </p:cNvSpPr>
          <p:nvPr>
            <p:ph type="title"/>
          </p:nvPr>
        </p:nvSpPr>
        <p:spPr/>
        <p:txBody>
          <a:bodyPr>
            <a:noAutofit/>
          </a:bodyPr>
          <a:lstStyle/>
          <a:p>
            <a:r>
              <a:rPr lang="en-US" sz="3200" dirty="0"/>
              <a:t>1. All the resources belong to the Master </a:t>
            </a:r>
            <a:br>
              <a:rPr lang="en-US" sz="3200" dirty="0"/>
            </a:br>
            <a:r>
              <a:rPr lang="en-US" sz="3200" dirty="0"/>
              <a:t>   (Matt. 25:14-15)</a:t>
            </a:r>
          </a:p>
        </p:txBody>
      </p:sp>
    </p:spTree>
    <p:extLst>
      <p:ext uri="{BB962C8B-B14F-4D97-AF65-F5344CB8AC3E}">
        <p14:creationId xmlns:p14="http://schemas.microsoft.com/office/powerpoint/2010/main" val="12630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 Master distributes His resources as He desires</a:t>
            </a:r>
          </a:p>
          <a:p>
            <a:pPr algn="just">
              <a:lnSpc>
                <a:spcPct val="114000"/>
              </a:lnSpc>
              <a:spcBef>
                <a:spcPts val="1200"/>
              </a:spcBef>
            </a:pPr>
            <a:r>
              <a:rPr lang="en-US" sz="2600" dirty="0">
                <a:latin typeface="Open Sans"/>
              </a:rPr>
              <a:t>“To one he gave </a:t>
            </a:r>
            <a:r>
              <a:rPr lang="en-US" sz="2600" b="1" dirty="0">
                <a:latin typeface="Open Sans"/>
              </a:rPr>
              <a:t>five talents</a:t>
            </a:r>
            <a:r>
              <a:rPr lang="en-US" sz="2600" dirty="0">
                <a:latin typeface="Open Sans"/>
              </a:rPr>
              <a:t>, to another, </a:t>
            </a:r>
            <a:r>
              <a:rPr lang="en-US" sz="2600" b="1" dirty="0">
                <a:latin typeface="Open Sans"/>
              </a:rPr>
              <a:t>two</a:t>
            </a:r>
            <a:r>
              <a:rPr lang="en-US" sz="2600" dirty="0">
                <a:latin typeface="Open Sans"/>
              </a:rPr>
              <a:t>, and to another, </a:t>
            </a:r>
            <a:r>
              <a:rPr lang="en-US" sz="2600" b="1" dirty="0">
                <a:latin typeface="Open Sans"/>
              </a:rPr>
              <a:t>one</a:t>
            </a:r>
            <a:r>
              <a:rPr lang="en-US" sz="2600" dirty="0">
                <a:latin typeface="Open Sans"/>
              </a:rPr>
              <a:t>, each according to his own ability; and he went on his journey.</a:t>
            </a:r>
            <a:r>
              <a:rPr lang="en-US" sz="2600" spc="-150" dirty="0">
                <a:latin typeface="Open Sans"/>
              </a:rPr>
              <a:t>” (Matthew 25:15)</a:t>
            </a:r>
          </a:p>
        </p:txBody>
      </p:sp>
      <p:sp>
        <p:nvSpPr>
          <p:cNvPr id="5" name="Title 2"/>
          <p:cNvSpPr>
            <a:spLocks noGrp="1"/>
          </p:cNvSpPr>
          <p:nvPr>
            <p:ph type="title"/>
          </p:nvPr>
        </p:nvSpPr>
        <p:spPr>
          <a:xfrm>
            <a:off x="88265" y="381000"/>
            <a:ext cx="10945654" cy="762000"/>
          </a:xfrm>
        </p:spPr>
        <p:txBody>
          <a:bodyPr>
            <a:noAutofit/>
          </a:bodyPr>
          <a:lstStyle/>
          <a:p>
            <a:r>
              <a:rPr lang="en-US" sz="3200" dirty="0"/>
              <a:t>1. All the resources belong to the Master </a:t>
            </a:r>
            <a:br>
              <a:rPr lang="en-US" sz="3200" dirty="0"/>
            </a:br>
            <a:r>
              <a:rPr lang="en-US" sz="3200" dirty="0"/>
              <a:t>   (Matt. 25:14-15)</a:t>
            </a:r>
          </a:p>
        </p:txBody>
      </p:sp>
    </p:spTree>
    <p:extLst>
      <p:ext uri="{BB962C8B-B14F-4D97-AF65-F5344CB8AC3E}">
        <p14:creationId xmlns:p14="http://schemas.microsoft.com/office/powerpoint/2010/main" val="16689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 distributes His resources as He desires.</a:t>
            </a:r>
          </a:p>
          <a:p>
            <a:pPr algn="just">
              <a:lnSpc>
                <a:spcPct val="114000"/>
              </a:lnSpc>
              <a:spcBef>
                <a:spcPts val="1200"/>
              </a:spcBef>
            </a:pPr>
            <a:r>
              <a:rPr lang="en-US" sz="2600" dirty="0"/>
              <a:t>“When those hired first came, they thought that they would receive more; but each of them also received a denarius. …they grumbled at the landowner, saying, ‘These last men have worked only one hour, and you have made them equal to us who have borne the burden and the scorching heat of the day.’ But he answered…, ‘Friend, I am doing you no wrong; did you not agree with me for a denarius? …</a:t>
            </a:r>
            <a:r>
              <a:rPr lang="en-US" sz="2600" b="1" dirty="0"/>
              <a:t>Is it not lawful for me to do what I wish with what is my own</a:t>
            </a:r>
            <a:r>
              <a:rPr lang="en-US" sz="2600" dirty="0"/>
              <a:t>? Or is your eye envious because I am generous?’” (Matthew 20:10-16)</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All the resources belong to the Master </a:t>
            </a:r>
            <a:br>
              <a:rPr lang="en-US" sz="3200" dirty="0"/>
            </a:br>
            <a:r>
              <a:rPr lang="en-US" sz="3200" dirty="0"/>
              <a:t>   (Matt. 25:14-15)</a:t>
            </a:r>
          </a:p>
        </p:txBody>
      </p:sp>
    </p:spTree>
    <p:extLst>
      <p:ext uri="{BB962C8B-B14F-4D97-AF65-F5344CB8AC3E}">
        <p14:creationId xmlns:p14="http://schemas.microsoft.com/office/powerpoint/2010/main" val="281697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 Master distributes His resources as He desires.</a:t>
            </a:r>
          </a:p>
          <a:p>
            <a:pPr algn="just">
              <a:lnSpc>
                <a:spcPct val="114000"/>
              </a:lnSpc>
              <a:spcBef>
                <a:spcPts val="1200"/>
              </a:spcBef>
            </a:pPr>
            <a:r>
              <a:rPr lang="en-US" sz="2600" dirty="0"/>
              <a:t>“…From everyone who has </a:t>
            </a:r>
            <a:r>
              <a:rPr lang="en-US" sz="2600" b="1" dirty="0"/>
              <a:t>been given much, much will be required</a:t>
            </a:r>
            <a:r>
              <a:rPr lang="en-US" sz="2600" dirty="0"/>
              <a:t>; and to whom they entrusted much, of him they will ask all the more.” (Luke 12:48)</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All the resources belong to the Master </a:t>
            </a:r>
            <a:br>
              <a:rPr lang="en-US" sz="3200" dirty="0"/>
            </a:br>
            <a:r>
              <a:rPr lang="en-US" sz="3200" dirty="0"/>
              <a:t>   (Matt. 25:14-15)</a:t>
            </a:r>
          </a:p>
        </p:txBody>
      </p:sp>
    </p:spTree>
    <p:extLst>
      <p:ext uri="{BB962C8B-B14F-4D97-AF65-F5344CB8AC3E}">
        <p14:creationId xmlns:p14="http://schemas.microsoft.com/office/powerpoint/2010/main" val="283752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3148</Words>
  <Application>Microsoft Office PowerPoint</Application>
  <PresentationFormat>Custom</PresentationFormat>
  <Paragraphs>130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Open Sans</vt:lpstr>
      <vt:lpstr>Open Sans Semibold</vt:lpstr>
      <vt:lpstr>Verdana</vt:lpstr>
      <vt:lpstr>Office Theme</vt:lpstr>
      <vt:lpstr> </vt:lpstr>
      <vt:lpstr>Playing it safe – The Parable of the Talents  (Matthew 25:14-30)</vt:lpstr>
      <vt:lpstr>Playing it safe – The Parable of the Talents  (Matthew 25:14-30)</vt:lpstr>
      <vt:lpstr>Playing it safe – The Parable of the Talents  (Matthew 25:14-30)</vt:lpstr>
      <vt:lpstr>1. All the resources belong to the Master     (Matt. 25:14-15)</vt:lpstr>
      <vt:lpstr>1. All the resources belong to the Master     (Matt. 25:14-15)</vt:lpstr>
      <vt:lpstr>1. All the resources belong to the Master     (Matt. 25:14-15)</vt:lpstr>
      <vt:lpstr>1. All the resources belong to the Master     (Matt. 25:14-15)</vt:lpstr>
      <vt:lpstr>1. All the resources belong to the Master     (Matt. 25:14-15)</vt:lpstr>
      <vt:lpstr>1. All the resources belong to the Master     (Matt. 25:14-15)</vt:lpstr>
      <vt:lpstr>2. We get to decide how we will use His resources      (Matt. 25:16-18)</vt:lpstr>
      <vt:lpstr>2. We get to decide how we will use His resources      (Matt. 25:16-18)</vt:lpstr>
      <vt:lpstr>2. We get to decide how we will use His resources      (Matt. 25:16-18)</vt:lpstr>
      <vt:lpstr>2. We get to decide how we will use His resources      (Matt. 25:16-18)</vt:lpstr>
      <vt:lpstr>2. We get to decide how we will use His resources      (Matt. 25:16-18)</vt:lpstr>
      <vt:lpstr>2. We get to decide how we will use His resources      (Matt. 25:16-18)</vt:lpstr>
      <vt:lpstr>2. We get to decide how we will use His resources      (Matt. 25:16-18)</vt:lpstr>
      <vt:lpstr>3. We will have to answer to the Master for how we      used His resources (Matt. 25:19-20, 22, 24)</vt:lpstr>
      <vt:lpstr>3. We will have to answer to the Master for how we      used His resources (Matt. 25:19-20, 22, 24)</vt:lpstr>
      <vt:lpstr>3. We will have to answer to the Master for how we     used His resources (Matt. 25:19-20, 22, 24)</vt:lpstr>
      <vt:lpstr>3. We will have to answer to the Master for how we     used His resources (Matt. 25:19-20, 22, 24)</vt:lpstr>
      <vt:lpstr>3. We will have to answer to the Master for how we     used His resources (Matt. 25:19-20, 22, 24)</vt:lpstr>
      <vt:lpstr>4. The Master will reward us in proportion to how we     used His resources (Matt. 25:21, 23, 26-30)</vt:lpstr>
      <vt:lpstr>4. The Master will reward us in proportion to how we     used His resources (Matt. 25:21, 23, 26-30)</vt:lpstr>
      <vt:lpstr>4. The Master will reward us in proportion to how we     used His resources (Matt. 25:21, 23, 26-30)</vt:lpstr>
      <vt:lpstr>4. The Master will reward us in proportion to how we     used His resources (Matt. 25:21, 23, 26-30)</vt:lpstr>
      <vt:lpstr>4. The Master will reward us in proportion to how we     used His resources (Matt. 25:21, 23, 26-30)</vt:lpstr>
      <vt:lpstr>4. The Master will reward us in proportion to how we     used His resources (Matt. 25:21, 23, 26-30)</vt:lpstr>
      <vt:lpstr>4. The Master will reward us in proportion to how we     used His resources (Matt. 25:21, 23, 26-30)</vt:lpstr>
      <vt:lpstr>4. The Master will reward us in proportion to how we     used His resources (Matt. 25:21, 23, 26-30)</vt:lpstr>
      <vt:lpstr>5. How we view the Master will determine what     we do with His resources  (Matt. 25:24-25)</vt:lpstr>
      <vt:lpstr>5. How we view the Master will determine what     we do with His resources  (Matt. 25:24-25)</vt:lpstr>
      <vt:lpstr>5. How we view the Master will determine what     we do with His resources  (Matt. 25:24-25)</vt:lpstr>
      <vt:lpstr>5. How we view the Master will determine what     we do with His resources  (Matt. 25:24-25)</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22</cp:revision>
  <dcterms:created xsi:type="dcterms:W3CDTF">2017-12-05T12:09:13Z</dcterms:created>
  <dcterms:modified xsi:type="dcterms:W3CDTF">2018-03-20T23:45:36Z</dcterms:modified>
</cp:coreProperties>
</file>