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445" r:id="rId2"/>
    <p:sldId id="388" r:id="rId3"/>
    <p:sldId id="424" r:id="rId4"/>
    <p:sldId id="426" r:id="rId5"/>
    <p:sldId id="427" r:id="rId6"/>
    <p:sldId id="428" r:id="rId7"/>
    <p:sldId id="429" r:id="rId8"/>
    <p:sldId id="432" r:id="rId9"/>
    <p:sldId id="433" r:id="rId10"/>
    <p:sldId id="435" r:id="rId11"/>
    <p:sldId id="434" r:id="rId12"/>
    <p:sldId id="436" r:id="rId13"/>
    <p:sldId id="437" r:id="rId14"/>
    <p:sldId id="438" r:id="rId15"/>
    <p:sldId id="439" r:id="rId16"/>
    <p:sldId id="440" r:id="rId17"/>
    <p:sldId id="441" r:id="rId18"/>
    <p:sldId id="442" r:id="rId19"/>
    <p:sldId id="443" r:id="rId20"/>
    <p:sldId id="430" r:id="rId21"/>
  </p:sldIdLst>
  <p:sldSz cx="12161838"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6F6F9"/>
    <a:srgbClr val="A51E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058" autoAdjust="0"/>
    <p:restoredTop sz="74844" autoAdjust="0"/>
  </p:normalViewPr>
  <p:slideViewPr>
    <p:cSldViewPr>
      <p:cViewPr>
        <p:scale>
          <a:sx n="45" d="100"/>
          <a:sy n="45" d="100"/>
        </p:scale>
        <p:origin x="29" y="547"/>
      </p:cViewPr>
      <p:guideLst>
        <p:guide orient="horz" pos="2160"/>
        <p:guide pos="3831"/>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F9EC3F-562A-426D-9A14-B851EFC4EBDF}" type="datetimeFigureOut">
              <a:rPr lang="en-US" smtClean="0"/>
              <a:t>11/14/2018</a:t>
            </a:fld>
            <a:endParaRPr lang="en-US"/>
          </a:p>
        </p:txBody>
      </p:sp>
      <p:sp>
        <p:nvSpPr>
          <p:cNvPr id="4" name="Marcador de imagen de diapositiva 3"/>
          <p:cNvSpPr>
            <a:spLocks noGrp="1" noRot="1" noChangeAspect="1"/>
          </p:cNvSpPr>
          <p:nvPr>
            <p:ph type="sldImg" idx="2"/>
          </p:nvPr>
        </p:nvSpPr>
        <p:spPr>
          <a:xfrm>
            <a:off x="692150" y="1143000"/>
            <a:ext cx="54737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CC62CB-E735-48FE-A535-AC1036A64D5F}" type="slidenum">
              <a:rPr lang="en-US" smtClean="0"/>
              <a:t>‹#›</a:t>
            </a:fld>
            <a:endParaRPr lang="en-US"/>
          </a:p>
        </p:txBody>
      </p:sp>
    </p:spTree>
    <p:extLst>
      <p:ext uri="{BB962C8B-B14F-4D97-AF65-F5344CB8AC3E}">
        <p14:creationId xmlns:p14="http://schemas.microsoft.com/office/powerpoint/2010/main" val="30358251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2</a:t>
            </a:fld>
            <a:endParaRPr lang="en-US"/>
          </a:p>
        </p:txBody>
      </p:sp>
    </p:spTree>
    <p:extLst>
      <p:ext uri="{BB962C8B-B14F-4D97-AF65-F5344CB8AC3E}">
        <p14:creationId xmlns:p14="http://schemas.microsoft.com/office/powerpoint/2010/main" val="4104790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11</a:t>
            </a:fld>
            <a:endParaRPr lang="en-US"/>
          </a:p>
        </p:txBody>
      </p:sp>
    </p:spTree>
    <p:extLst>
      <p:ext uri="{BB962C8B-B14F-4D97-AF65-F5344CB8AC3E}">
        <p14:creationId xmlns:p14="http://schemas.microsoft.com/office/powerpoint/2010/main" val="16975363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177800">
              <a:defRPr/>
            </a:pPr>
            <a:r>
              <a:rPr lang="en-US" sz="1200" b="1" dirty="0">
                <a:latin typeface="Arial Narrow" pitchFamily="34" charset="0"/>
              </a:rPr>
              <a:t>Luke 1:59-64  “</a:t>
            </a:r>
            <a:r>
              <a:rPr lang="en-US" sz="1200" dirty="0">
                <a:latin typeface="Arial Narrow" pitchFamily="34" charset="0"/>
              </a:rPr>
              <a:t>On the eighth day they came to circumcise the child, and they were going to name him after his father Zechariah, but his mother spoke up and said, ‘No! He is to be called John…’  Then they made signs to his father, to find out what he would like to name the child.  He asked for a writing tablet, and wrote…’His name is John.’ Immediately his mouth was opened and his tongue was loosed, and he began to speak, praising God.”</a:t>
            </a:r>
          </a:p>
          <a:p>
            <a:pPr marL="177800">
              <a:defRPr/>
            </a:pPr>
            <a:endParaRPr lang="en-US" sz="100" b="1" dirty="0">
              <a:latin typeface="Arial Narrow" pitchFamily="34" charset="0"/>
            </a:endParaRPr>
          </a:p>
          <a:p>
            <a:pPr marL="177800">
              <a:defRPr/>
            </a:pPr>
            <a:r>
              <a:rPr lang="en-US" sz="1200" b="1" dirty="0">
                <a:latin typeface="Arial Narrow" pitchFamily="34" charset="0"/>
              </a:rPr>
              <a:t>Luke 1:67  “</a:t>
            </a:r>
            <a:r>
              <a:rPr lang="en-US" sz="1200" dirty="0">
                <a:latin typeface="Arial Narrow" pitchFamily="34" charset="0"/>
              </a:rPr>
              <a:t>…Zechariah was filled with the Holy Spirit and prophesied…”</a:t>
            </a:r>
          </a:p>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12</a:t>
            </a:fld>
            <a:endParaRPr lang="en-US"/>
          </a:p>
        </p:txBody>
      </p:sp>
    </p:spTree>
    <p:extLst>
      <p:ext uri="{BB962C8B-B14F-4D97-AF65-F5344CB8AC3E}">
        <p14:creationId xmlns:p14="http://schemas.microsoft.com/office/powerpoint/2010/main" val="21424007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13</a:t>
            </a:fld>
            <a:endParaRPr lang="en-US"/>
          </a:p>
        </p:txBody>
      </p:sp>
    </p:spTree>
    <p:extLst>
      <p:ext uri="{BB962C8B-B14F-4D97-AF65-F5344CB8AC3E}">
        <p14:creationId xmlns:p14="http://schemas.microsoft.com/office/powerpoint/2010/main" val="23516080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dirty="0">
                <a:latin typeface="Open Sans"/>
              </a:rPr>
              <a:t>Nazareth was not mentioned in several notable Romans and Jewish first century BC maps (likely because it was a very small village)</a:t>
            </a:r>
            <a:endParaRPr lang="en-US" altLang="en-US" sz="800" dirty="0">
              <a:latin typeface="Open Sans"/>
            </a:endParaRP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dirty="0">
                <a:latin typeface="Open Sans"/>
              </a:rPr>
              <a:t>The more contemporary city of Nazareth is not the biblical Nazareth. The existence of the biblical Nazareth was in dispute for centuries, but found by archeologists in 1962.</a:t>
            </a:r>
          </a:p>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14</a:t>
            </a:fld>
            <a:endParaRPr lang="en-US"/>
          </a:p>
        </p:txBody>
      </p:sp>
    </p:spTree>
    <p:extLst>
      <p:ext uri="{BB962C8B-B14F-4D97-AF65-F5344CB8AC3E}">
        <p14:creationId xmlns:p14="http://schemas.microsoft.com/office/powerpoint/2010/main" val="28641676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dirty="0">
                <a:latin typeface="Open Sans"/>
              </a:rPr>
              <a:t>Joseph could have pressed for harsh measures to be taken against Mary. His heart for good and mercy is evident in his plan to handle a very difficult and sensitive situation with discretion and grace.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200" dirty="0">
              <a:latin typeface="Open San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dirty="0">
                <a:latin typeface="Open Sans"/>
              </a:rPr>
              <a:t>It is interesting to note that although, from a cultural point of view, Joseph’s plans are rich in mercy and grace, they do not begin to approach God’s plan.  Joseph did not want to disgrace her—God wanted Joseph to love and care for her. Joseph wanted to (“quietly”) separate from her—God wanted Joseph to marry her.</a:t>
            </a:r>
          </a:p>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15</a:t>
            </a:fld>
            <a:endParaRPr lang="en-US"/>
          </a:p>
        </p:txBody>
      </p:sp>
    </p:spTree>
    <p:extLst>
      <p:ext uri="{BB962C8B-B14F-4D97-AF65-F5344CB8AC3E}">
        <p14:creationId xmlns:p14="http://schemas.microsoft.com/office/powerpoint/2010/main" val="13205246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i="1" kern="1200" dirty="0">
                <a:solidFill>
                  <a:schemeClr val="tx1"/>
                </a:solidFill>
                <a:effectLst/>
                <a:latin typeface="Arial" charset="0"/>
                <a:ea typeface="+mn-ea"/>
                <a:cs typeface="+mn-cs"/>
              </a:rPr>
              <a:t>Luke 2:21-38 shows Jesus to be obedient to the Law from birth. In death, he fulfilled the Old Covenant requirement for the attornment of sin (2 Corinthians 5:21; Galatians 3:13; Romans 5:8-10). </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sz="1200" i="1" kern="1200" dirty="0">
              <a:solidFill>
                <a:schemeClr val="tx1"/>
              </a:solidFill>
              <a:effectLst/>
              <a:latin typeface="Arial" charset="0"/>
              <a:ea typeface="+mn-ea"/>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i="1" kern="1200" dirty="0">
                <a:solidFill>
                  <a:schemeClr val="tx1"/>
                </a:solidFill>
                <a:effectLst/>
                <a:latin typeface="Arial" charset="0"/>
                <a:ea typeface="+mn-ea"/>
                <a:cs typeface="+mn-cs"/>
              </a:rPr>
              <a:t>His resurrection and the giving of the Holy Spirit at Pentecost (Acts 2) made possible the establishment of a new Covenant between God and humanity. This New Covenant centers on Christ (Hebrews 8:6-13) and the grace of God (Ephesians 2:8-10). Because Jesus was obedient to the Law and fulfilled the Law, we now live under the New Covenant of grace by which we have been “rescued from the dominion of darkness…” and “qualified….to share in His kingdom of light…”  (Colossians 1:12-13).  </a:t>
            </a:r>
            <a:endParaRPr lang="en-US" sz="1200" kern="1200" dirty="0">
              <a:solidFill>
                <a:schemeClr val="tx1"/>
              </a:solidFill>
              <a:effectLst/>
              <a:latin typeface="Arial" charset="0"/>
              <a:ea typeface="+mn-ea"/>
              <a:cs typeface="+mn-cs"/>
            </a:endParaRPr>
          </a:p>
          <a:p>
            <a:pPr eaLnBrk="1" hangingPunct="1"/>
            <a:endParaRPr lang="en-US" altLang="en-US" dirty="0">
              <a:latin typeface="Arial" panose="020B0604020202020204" pitchFamily="34" charset="0"/>
            </a:endParaRPr>
          </a:p>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16</a:t>
            </a:fld>
            <a:endParaRPr lang="en-US"/>
          </a:p>
        </p:txBody>
      </p:sp>
    </p:spTree>
    <p:extLst>
      <p:ext uri="{BB962C8B-B14F-4D97-AF65-F5344CB8AC3E}">
        <p14:creationId xmlns:p14="http://schemas.microsoft.com/office/powerpoint/2010/main" val="18547789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Arial" charset="0"/>
                <a:ea typeface="+mn-ea"/>
                <a:cs typeface="+mn-cs"/>
              </a:rPr>
              <a:t>Herod was a despicable, ruthless leader. Though being half Jewish (his mother’s side), his family was elevated to power when his father provided vital support to Julius Caesar (when in trouble during a campaign in Egypt).  Herod ruled for 33 years, building arenas and military complexes for the Romans and the Temple for the Jews. He was politically savvy, but chronically paranoid and put many friends, associates and family members to death. Caesar Augustus famously said that “He would rather be a pig than Herod’s son.” When the Magi informed Herod that a new king had been born, Herod sought to eliminate what he viewed as a threat to his power by ordering all male children under two in the region of Bethlehem put to death. This was the fulfillment of the Jeremiah 31:15 prophecy</a:t>
            </a:r>
            <a:endParaRPr lang="en-US" altLang="en-US" dirty="0">
              <a:latin typeface="Arial" panose="020B0604020202020204" pitchFamily="34" charset="0"/>
            </a:endParaRPr>
          </a:p>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17</a:t>
            </a:fld>
            <a:endParaRPr lang="en-US"/>
          </a:p>
        </p:txBody>
      </p:sp>
    </p:spTree>
    <p:extLst>
      <p:ext uri="{BB962C8B-B14F-4D97-AF65-F5344CB8AC3E}">
        <p14:creationId xmlns:p14="http://schemas.microsoft.com/office/powerpoint/2010/main" val="3494577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171450" indent="-171450" eaLnBrk="1" hangingPunct="1">
              <a:buFont typeface="Arial" panose="020B0604020202020204" pitchFamily="34" charset="0"/>
              <a:buChar char="•"/>
            </a:pPr>
            <a:r>
              <a:rPr lang="en-US" altLang="en-US" dirty="0">
                <a:latin typeface="Arial" panose="020B0604020202020204" pitchFamily="34" charset="0"/>
              </a:rPr>
              <a:t>Their number is implied by the number of gifts.</a:t>
            </a:r>
          </a:p>
          <a:p>
            <a:pPr marL="171450" indent="-171450" eaLnBrk="1" hangingPunct="1">
              <a:buFont typeface="Arial" panose="020B0604020202020204" pitchFamily="34" charset="0"/>
              <a:buChar char="•"/>
            </a:pPr>
            <a:r>
              <a:rPr lang="en-US" altLang="en-US" dirty="0">
                <a:latin typeface="Arial" panose="020B0604020202020204" pitchFamily="34" charset="0"/>
              </a:rPr>
              <a:t>Their traditional names of the Magi (established hundreds of years after His birth) are cultural or regional names representative of North Africa, the Arab world, and Persia. This was a way to present that Christ came for all.</a:t>
            </a:r>
          </a:p>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18</a:t>
            </a:fld>
            <a:endParaRPr lang="en-US"/>
          </a:p>
        </p:txBody>
      </p:sp>
    </p:spTree>
    <p:extLst>
      <p:ext uri="{BB962C8B-B14F-4D97-AF65-F5344CB8AC3E}">
        <p14:creationId xmlns:p14="http://schemas.microsoft.com/office/powerpoint/2010/main" val="42463748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i="1" kern="1200" dirty="0">
                <a:solidFill>
                  <a:schemeClr val="tx1"/>
                </a:solidFill>
                <a:effectLst/>
                <a:latin typeface="Arial" charset="0"/>
                <a:ea typeface="+mn-ea"/>
                <a:cs typeface="+mn-cs"/>
              </a:rPr>
              <a:t>The flight into Egypt (and the census) note God’s ability to use friend and foe to accomplish His will. The flight into Egypt put Joseph, Mary, and Jesus out of Herod’s reach (keeping them safe until His death), and it likely provided time for tensions in Nazareth to ease so that a return home would be possible. The gift of gold was symbolic, but also likely paid for their journey and stay </a:t>
            </a:r>
            <a:r>
              <a:rPr lang="en-US" sz="1200" i="1" kern="1200">
                <a:solidFill>
                  <a:schemeClr val="tx1"/>
                </a:solidFill>
                <a:effectLst/>
                <a:latin typeface="Arial" charset="0"/>
                <a:ea typeface="+mn-ea"/>
                <a:cs typeface="+mn-cs"/>
              </a:rPr>
              <a:t>in Egypt.</a:t>
            </a:r>
            <a:endParaRPr lang="en-US" sz="1200" kern="1200" dirty="0">
              <a:solidFill>
                <a:schemeClr val="tx1"/>
              </a:solidFill>
              <a:effectLst/>
              <a:latin typeface="Arial" charset="0"/>
              <a:ea typeface="+mn-ea"/>
              <a:cs typeface="+mn-cs"/>
            </a:endParaRPr>
          </a:p>
          <a:p>
            <a:pPr eaLnBrk="1" hangingPunct="1"/>
            <a:endParaRPr lang="en-US" altLang="en-US" dirty="0">
              <a:latin typeface="Arial" panose="020B0604020202020204" pitchFamily="34" charset="0"/>
            </a:endParaRPr>
          </a:p>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19</a:t>
            </a:fld>
            <a:endParaRPr lang="en-US"/>
          </a:p>
        </p:txBody>
      </p:sp>
    </p:spTree>
    <p:extLst>
      <p:ext uri="{BB962C8B-B14F-4D97-AF65-F5344CB8AC3E}">
        <p14:creationId xmlns:p14="http://schemas.microsoft.com/office/powerpoint/2010/main" val="28044085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3</a:t>
            </a:fld>
            <a:endParaRPr lang="en-US"/>
          </a:p>
        </p:txBody>
      </p:sp>
    </p:spTree>
    <p:extLst>
      <p:ext uri="{BB962C8B-B14F-4D97-AF65-F5344CB8AC3E}">
        <p14:creationId xmlns:p14="http://schemas.microsoft.com/office/powerpoint/2010/main" val="29280323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4</a:t>
            </a:fld>
            <a:endParaRPr lang="en-US"/>
          </a:p>
        </p:txBody>
      </p:sp>
    </p:spTree>
    <p:extLst>
      <p:ext uri="{BB962C8B-B14F-4D97-AF65-F5344CB8AC3E}">
        <p14:creationId xmlns:p14="http://schemas.microsoft.com/office/powerpoint/2010/main" val="26815281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5</a:t>
            </a:fld>
            <a:endParaRPr lang="en-US"/>
          </a:p>
        </p:txBody>
      </p:sp>
    </p:spTree>
    <p:extLst>
      <p:ext uri="{BB962C8B-B14F-4D97-AF65-F5344CB8AC3E}">
        <p14:creationId xmlns:p14="http://schemas.microsoft.com/office/powerpoint/2010/main" val="33280340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kern="1200" dirty="0">
                <a:solidFill>
                  <a:schemeClr val="tx1"/>
                </a:solidFill>
                <a:effectLst/>
                <a:latin typeface="Arial" charset="0"/>
                <a:ea typeface="+mn-ea"/>
                <a:cs typeface="+mn-cs"/>
              </a:rPr>
              <a:t>The odds of 55 Messianic prophecies coming true is approximately 1 in 10</a:t>
            </a:r>
            <a:r>
              <a:rPr lang="en-US" sz="1200" b="1" i="1" kern="1200" baseline="30000" dirty="0">
                <a:solidFill>
                  <a:schemeClr val="tx1"/>
                </a:solidFill>
                <a:effectLst/>
                <a:latin typeface="Arial" charset="0"/>
                <a:ea typeface="+mn-ea"/>
                <a:cs typeface="+mn-cs"/>
              </a:rPr>
              <a:t>157th</a:t>
            </a:r>
            <a:r>
              <a:rPr lang="en-US" sz="1200" b="1" i="1" kern="1200" dirty="0">
                <a:solidFill>
                  <a:schemeClr val="tx1"/>
                </a:solidFill>
                <a:effectLst/>
                <a:latin typeface="Arial" charset="0"/>
                <a:ea typeface="+mn-ea"/>
                <a:cs typeface="+mn-cs"/>
              </a:rPr>
              <a:t> power</a:t>
            </a:r>
            <a:r>
              <a:rPr lang="en-US" sz="1200" i="1" kern="1200" dirty="0">
                <a:solidFill>
                  <a:schemeClr val="tx1"/>
                </a:solidFill>
                <a:effectLst/>
                <a:latin typeface="Arial" charset="0"/>
                <a:ea typeface="+mn-ea"/>
                <a:cs typeface="+mn-cs"/>
              </a:rPr>
              <a:t> </a:t>
            </a:r>
            <a:endParaRPr lang="en-US" altLang="en-US" dirty="0">
              <a:latin typeface="Arial" panose="020B0604020202020204" pitchFamily="34" charset="0"/>
            </a:endParaRPr>
          </a:p>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6</a:t>
            </a:fld>
            <a:endParaRPr lang="en-US"/>
          </a:p>
        </p:txBody>
      </p:sp>
    </p:spTree>
    <p:extLst>
      <p:ext uri="{BB962C8B-B14F-4D97-AF65-F5344CB8AC3E}">
        <p14:creationId xmlns:p14="http://schemas.microsoft.com/office/powerpoint/2010/main" val="37367680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7</a:t>
            </a:fld>
            <a:endParaRPr lang="en-US"/>
          </a:p>
        </p:txBody>
      </p:sp>
    </p:spTree>
    <p:extLst>
      <p:ext uri="{BB962C8B-B14F-4D97-AF65-F5344CB8AC3E}">
        <p14:creationId xmlns:p14="http://schemas.microsoft.com/office/powerpoint/2010/main" val="11658180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dirty="0"/>
              <a:t>The numbers 3 and 7 have spiritual significance in Hebrew culture (both are linked to the divine).</a:t>
            </a:r>
          </a:p>
        </p:txBody>
      </p:sp>
      <p:sp>
        <p:nvSpPr>
          <p:cNvPr id="4" name="Marcador de número de diapositiva 3"/>
          <p:cNvSpPr>
            <a:spLocks noGrp="1"/>
          </p:cNvSpPr>
          <p:nvPr>
            <p:ph type="sldNum" sz="quarter" idx="10"/>
          </p:nvPr>
        </p:nvSpPr>
        <p:spPr/>
        <p:txBody>
          <a:bodyPr/>
          <a:lstStyle/>
          <a:p>
            <a:fld id="{D4CC62CB-E735-48FE-A535-AC1036A64D5F}" type="slidenum">
              <a:rPr lang="en-US" smtClean="0"/>
              <a:t>8</a:t>
            </a:fld>
            <a:endParaRPr lang="en-US"/>
          </a:p>
        </p:txBody>
      </p:sp>
    </p:spTree>
    <p:extLst>
      <p:ext uri="{BB962C8B-B14F-4D97-AF65-F5344CB8AC3E}">
        <p14:creationId xmlns:p14="http://schemas.microsoft.com/office/powerpoint/2010/main" val="12104350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9</a:t>
            </a:fld>
            <a:endParaRPr lang="en-US"/>
          </a:p>
        </p:txBody>
      </p:sp>
    </p:spTree>
    <p:extLst>
      <p:ext uri="{BB962C8B-B14F-4D97-AF65-F5344CB8AC3E}">
        <p14:creationId xmlns:p14="http://schemas.microsoft.com/office/powerpoint/2010/main" val="311170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Arial" charset="0"/>
                <a:ea typeface="+mn-ea"/>
                <a:cs typeface="+mn-cs"/>
              </a:rPr>
              <a:t>See Malachi 4:5-6 and Matthew 11:7-15.  </a:t>
            </a:r>
            <a:r>
              <a:rPr lang="en-US" sz="1200" i="1" kern="1200" dirty="0">
                <a:solidFill>
                  <a:schemeClr val="tx1"/>
                </a:solidFill>
                <a:effectLst/>
                <a:latin typeface="Arial" charset="0"/>
                <a:ea typeface="+mn-ea"/>
                <a:cs typeface="+mn-cs"/>
              </a:rPr>
              <a:t>John fulfilled prophecies by being the forerunner of the Christ—preparing the way for His ministry by preaching the need for repentance and baptizing in the Jordan River for approximately six months prior to the baptism of Jesus. </a:t>
            </a:r>
            <a:endParaRPr lang="en-US" altLang="en-US" dirty="0">
              <a:latin typeface="Arial" panose="020B0604020202020204" pitchFamily="34" charset="0"/>
            </a:endParaRPr>
          </a:p>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10</a:t>
            </a:fld>
            <a:endParaRPr lang="en-US"/>
          </a:p>
        </p:txBody>
      </p:sp>
    </p:spTree>
    <p:extLst>
      <p:ext uri="{BB962C8B-B14F-4D97-AF65-F5344CB8AC3E}">
        <p14:creationId xmlns:p14="http://schemas.microsoft.com/office/powerpoint/2010/main" val="2345915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9" name="Slide Number Placeholder 5"/>
          <p:cNvSpPr>
            <a:spLocks noGrp="1"/>
          </p:cNvSpPr>
          <p:nvPr>
            <p:ph type="sldNum" sz="quarter" idx="12"/>
          </p:nvPr>
        </p:nvSpPr>
        <p:spPr>
          <a:xfrm>
            <a:off x="8715984" y="6356351"/>
            <a:ext cx="2837762" cy="365125"/>
          </a:xfrm>
        </p:spPr>
        <p:txBody>
          <a:bodyPr/>
          <a:lstStyle/>
          <a:p>
            <a:fld id="{AAB69A7C-9294-4877-8B41-AC1D53B1EEF1}" type="slidenum">
              <a:rPr lang="en-US" smtClean="0"/>
              <a:t>‹#›</a:t>
            </a:fld>
            <a:endParaRPr lang="en-US" dirty="0"/>
          </a:p>
        </p:txBody>
      </p:sp>
      <p:sp>
        <p:nvSpPr>
          <p:cNvPr id="2057" name="Rectangle 9"/>
          <p:cNvSpPr>
            <a:spLocks noChangeArrowheads="1"/>
          </p:cNvSpPr>
          <p:nvPr userDrawn="1"/>
        </p:nvSpPr>
        <p:spPr bwMode="auto">
          <a:xfrm>
            <a:off x="5668963" y="6378575"/>
            <a:ext cx="965200" cy="2984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939598"/>
                </a:solidFill>
                <a:effectLst/>
                <a:latin typeface="Open Sans" pitchFamily="34" charset="0"/>
                <a:cs typeface="Arial" pitchFamily="34" charset="0"/>
              </a:rPr>
              <a:t>Page no: 2</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8" name="Rectangle 6"/>
          <p:cNvSpPr>
            <a:spLocks noChangeArrowheads="1"/>
          </p:cNvSpPr>
          <p:nvPr userDrawn="1"/>
        </p:nvSpPr>
        <p:spPr bwMode="auto">
          <a:xfrm>
            <a:off x="0" y="0"/>
            <a:ext cx="12190413" cy="6858000"/>
          </a:xfrm>
          <a:prstGeom prst="rect">
            <a:avLst/>
          </a:prstGeom>
          <a:solidFill>
            <a:srgbClr val="F6F6F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1" name="Rectangle 7"/>
          <p:cNvSpPr>
            <a:spLocks noChangeArrowheads="1"/>
          </p:cNvSpPr>
          <p:nvPr userDrawn="1"/>
        </p:nvSpPr>
        <p:spPr bwMode="auto">
          <a:xfrm>
            <a:off x="0" y="381000"/>
            <a:ext cx="4632325" cy="787400"/>
          </a:xfrm>
          <a:prstGeom prst="rect">
            <a:avLst/>
          </a:prstGeom>
          <a:solidFill>
            <a:srgbClr val="A51E2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4" name="Subtitle 2"/>
          <p:cNvSpPr>
            <a:spLocks noGrp="1"/>
          </p:cNvSpPr>
          <p:nvPr>
            <p:ph type="subTitle" idx="1"/>
          </p:nvPr>
        </p:nvSpPr>
        <p:spPr>
          <a:xfrm>
            <a:off x="1204119" y="1524000"/>
            <a:ext cx="10439400" cy="4572000"/>
          </a:xfrm>
        </p:spPr>
        <p:txBody>
          <a:bodyPr>
            <a:normAutofit/>
          </a:bodyPr>
          <a:lstStyle>
            <a:lvl1pPr marL="0" indent="0" algn="l">
              <a:buNone/>
              <a:defRPr sz="1500">
                <a:solidFill>
                  <a:schemeClr val="tx1"/>
                </a:solidFill>
                <a:latin typeface="Open Sans" pitchFamily="34" charset="0"/>
                <a:ea typeface="Open Sans" pitchFamily="34" charset="0"/>
                <a:cs typeface="Open Sans"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2062" name="Rectangle 14"/>
          <p:cNvSpPr>
            <a:spLocks noChangeArrowheads="1"/>
          </p:cNvSpPr>
          <p:nvPr userDrawn="1"/>
        </p:nvSpPr>
        <p:spPr bwMode="auto">
          <a:xfrm>
            <a:off x="869950" y="1541463"/>
            <a:ext cx="49213" cy="4519613"/>
          </a:xfrm>
          <a:prstGeom prst="rect">
            <a:avLst/>
          </a:prstGeom>
          <a:solidFill>
            <a:srgbClr val="A51E2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1" name="Title 1"/>
          <p:cNvSpPr>
            <a:spLocks noGrp="1"/>
          </p:cNvSpPr>
          <p:nvPr>
            <p:ph type="title"/>
          </p:nvPr>
        </p:nvSpPr>
        <p:spPr>
          <a:xfrm>
            <a:off x="88265" y="381000"/>
            <a:ext cx="10945654" cy="762000"/>
          </a:xfrm>
        </p:spPr>
        <p:txBody>
          <a:bodyPr>
            <a:normAutofit/>
          </a:bodyPr>
          <a:lstStyle>
            <a:lvl1pPr algn="l">
              <a:defRPr sz="3800" b="1">
                <a:solidFill>
                  <a:schemeClr val="bg1"/>
                </a:solidFill>
                <a:latin typeface="Open Sans" pitchFamily="34" charset="0"/>
                <a:ea typeface="Open Sans" pitchFamily="34" charset="0"/>
                <a:cs typeface="Open Sans" pitchFamily="34" charset="0"/>
              </a:defRPr>
            </a:lvl1pPr>
          </a:lstStyle>
          <a:p>
            <a:r>
              <a:rPr lang="en-US" dirty="0"/>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28995" y="274639"/>
            <a:ext cx="3637994"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08678" y="274639"/>
            <a:ext cx="1071762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0702" y="4406901"/>
            <a:ext cx="10337562"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0702" y="2906713"/>
            <a:ext cx="10337562"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08678" y="1600201"/>
            <a:ext cx="717675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8188126" y="1600201"/>
            <a:ext cx="717886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81E8BE1-5DC1-4081-AC8F-B0FBA61B2BCA}" type="datetimeFigureOut">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8092" y="274638"/>
            <a:ext cx="10945654"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8092" y="1535113"/>
            <a:ext cx="537359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8092" y="2174875"/>
            <a:ext cx="537359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8046" y="1535113"/>
            <a:ext cx="537570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8046" y="2174875"/>
            <a:ext cx="537570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81E8BE1-5DC1-4081-AC8F-B0FBA61B2BCA}" type="datetimeFigureOut">
              <a:rPr lang="en-US" smtClean="0"/>
              <a:t>11/14/2018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81E8BE1-5DC1-4081-AC8F-B0FBA61B2BCA}" type="datetimeFigureOut">
              <a:rPr lang="en-US" smtClean="0"/>
              <a:t>11/14/2018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1E8BE1-5DC1-4081-AC8F-B0FBA61B2BCA}" type="datetimeFigureOut">
              <a:rPr lang="en-US" smtClean="0"/>
              <a:t>11/14/2018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8093" y="273050"/>
            <a:ext cx="4001161"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54941" y="273051"/>
            <a:ext cx="679880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8093" y="1435101"/>
            <a:ext cx="4001161"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81E8BE1-5DC1-4081-AC8F-B0FBA61B2BCA}" type="datetimeFigureOut">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3805" y="4800600"/>
            <a:ext cx="7297103"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3805" y="612775"/>
            <a:ext cx="7297103"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3805" y="5367338"/>
            <a:ext cx="7297103"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81E8BE1-5DC1-4081-AC8F-B0FBA61B2BCA}" type="datetimeFigureOut">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8092" y="274638"/>
            <a:ext cx="10945654"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8092" y="1600201"/>
            <a:ext cx="10945654"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8092" y="6356351"/>
            <a:ext cx="2837762"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1E8BE1-5DC1-4081-AC8F-B0FBA61B2BCA}" type="datetimeFigureOut">
              <a:rPr lang="en-US" smtClean="0"/>
              <a:t>11/14/2018</a:t>
            </a:fld>
            <a:endParaRPr lang="en-US"/>
          </a:p>
        </p:txBody>
      </p:sp>
      <p:sp>
        <p:nvSpPr>
          <p:cNvPr id="5" name="Footer Placeholder 4"/>
          <p:cNvSpPr>
            <a:spLocks noGrp="1"/>
          </p:cNvSpPr>
          <p:nvPr>
            <p:ph type="ftr" sz="quarter" idx="3"/>
          </p:nvPr>
        </p:nvSpPr>
        <p:spPr>
          <a:xfrm>
            <a:off x="4155295" y="6356351"/>
            <a:ext cx="3851249"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15984" y="6356351"/>
            <a:ext cx="283776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B69A7C-9294-4877-8B41-AC1D53B1EEF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5CF95-EDCD-4953-AFF7-9DFDE3C96C06}"/>
              </a:ext>
            </a:extLst>
          </p:cNvPr>
          <p:cNvSpPr>
            <a:spLocks noGrp="1"/>
          </p:cNvSpPr>
          <p:nvPr>
            <p:ph type="title"/>
          </p:nvPr>
        </p:nvSpPr>
        <p:spPr/>
        <p:txBody>
          <a:bodyPr/>
          <a:lstStyle/>
          <a:p>
            <a:endParaRPr lang="en-US"/>
          </a:p>
        </p:txBody>
      </p:sp>
      <p:pic>
        <p:nvPicPr>
          <p:cNvPr id="9" name="Content Placeholder 8">
            <a:extLst>
              <a:ext uri="{FF2B5EF4-FFF2-40B4-BE49-F238E27FC236}">
                <a16:creationId xmlns:a16="http://schemas.microsoft.com/office/drawing/2014/main" id="{6E3403C4-7947-41D2-B823-D583489E546F}"/>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329319" cy="6858000"/>
          </a:xfrm>
        </p:spPr>
      </p:pic>
    </p:spTree>
    <p:extLst>
      <p:ext uri="{BB962C8B-B14F-4D97-AF65-F5344CB8AC3E}">
        <p14:creationId xmlns:p14="http://schemas.microsoft.com/office/powerpoint/2010/main" val="8322412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381000"/>
            <a:ext cx="6157119" cy="838200"/>
          </a:xfrm>
          <a:solidFill>
            <a:srgbClr val="A51E22"/>
          </a:solidFill>
        </p:spPr>
        <p:txBody>
          <a:bodyPr>
            <a:normAutofit/>
          </a:bodyPr>
          <a:lstStyle/>
          <a:p>
            <a:r>
              <a:rPr lang="en-US" sz="3200" dirty="0"/>
              <a:t>  </a:t>
            </a:r>
            <a:r>
              <a:rPr lang="en-US" sz="3400" dirty="0"/>
              <a:t>THE BIRTH OF JOHN</a:t>
            </a:r>
          </a:p>
        </p:txBody>
      </p:sp>
      <p:sp>
        <p:nvSpPr>
          <p:cNvPr id="5" name="Rectangle 5">
            <a:extLst>
              <a:ext uri="{FF2B5EF4-FFF2-40B4-BE49-F238E27FC236}">
                <a16:creationId xmlns:a16="http://schemas.microsoft.com/office/drawing/2014/main" id="{83F4C6C9-8C1C-4E72-8B21-BC247D9A0489}"/>
              </a:ext>
            </a:extLst>
          </p:cNvPr>
          <p:cNvSpPr>
            <a:spLocks noChangeArrowheads="1"/>
          </p:cNvSpPr>
          <p:nvPr/>
        </p:nvSpPr>
        <p:spPr bwMode="auto">
          <a:xfrm>
            <a:off x="1280319" y="1524000"/>
            <a:ext cx="1043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000" b="1" dirty="0">
                <a:latin typeface="Open Sans"/>
              </a:rPr>
              <a:t>The miracle</a:t>
            </a:r>
            <a:endParaRPr lang="en-US" altLang="en-US" sz="3000" dirty="0">
              <a:latin typeface="Open Sans"/>
            </a:endParaRPr>
          </a:p>
          <a:p>
            <a:pPr eaLnBrk="1" hangingPunct="1"/>
            <a:endParaRPr lang="en-US" altLang="en-US" sz="400" dirty="0">
              <a:latin typeface="Open Sans"/>
            </a:endParaRPr>
          </a:p>
          <a:p>
            <a:pPr marL="800100" indent="-393700" algn="just" eaLnBrk="1" hangingPunct="1">
              <a:buFont typeface="Arial" panose="020B0604020202020204" pitchFamily="34" charset="0"/>
              <a:buChar char="•"/>
            </a:pPr>
            <a:r>
              <a:rPr lang="en-US" altLang="en-US" sz="2800" i="1" dirty="0">
                <a:latin typeface="Open Sans"/>
              </a:rPr>
              <a:t>Zachariah and Elizabeth had asked the Lord for a child for many years. At this time Elizabeth was considered past the age of being able to conceive.</a:t>
            </a:r>
          </a:p>
          <a:p>
            <a:pPr marL="800100" indent="-393700" algn="just" eaLnBrk="1" hangingPunct="1">
              <a:buFont typeface="Arial" panose="020B0604020202020204" pitchFamily="34" charset="0"/>
              <a:buChar char="•"/>
            </a:pPr>
            <a:endParaRPr lang="en-US" altLang="en-US" sz="2800" i="1" dirty="0">
              <a:latin typeface="Open Sans"/>
            </a:endParaRPr>
          </a:p>
          <a:p>
            <a:pPr algn="just" eaLnBrk="1" hangingPunct="1"/>
            <a:r>
              <a:rPr lang="en-US" altLang="en-US" sz="3000" b="1" dirty="0">
                <a:latin typeface="Open Sans"/>
              </a:rPr>
              <a:t>The fulfillment of prophecy</a:t>
            </a:r>
            <a:endParaRPr lang="en-US" altLang="en-US" sz="3000" dirty="0">
              <a:latin typeface="Open Sans"/>
            </a:endParaRPr>
          </a:p>
          <a:p>
            <a:pPr algn="just" eaLnBrk="1" hangingPunct="1"/>
            <a:endParaRPr lang="en-US" altLang="en-US" sz="400" dirty="0">
              <a:latin typeface="Open Sans"/>
            </a:endParaRPr>
          </a:p>
          <a:p>
            <a:pPr marL="800100" indent="-393700" algn="just" eaLnBrk="1" hangingPunct="1">
              <a:buFont typeface="Arial" panose="020B0604020202020204" pitchFamily="34" charset="0"/>
              <a:buChar char="•"/>
            </a:pPr>
            <a:r>
              <a:rPr lang="en-US" altLang="en-US" sz="2800" i="1" dirty="0">
                <a:latin typeface="Open Sans"/>
              </a:rPr>
              <a:t>Isaiah 40:3-5 (“The voice in the wilderness”)</a:t>
            </a:r>
          </a:p>
          <a:p>
            <a:pPr marL="800100" indent="-393700" algn="just" eaLnBrk="1" hangingPunct="1">
              <a:buFont typeface="Arial" panose="020B0604020202020204" pitchFamily="34" charset="0"/>
              <a:buChar char="•"/>
            </a:pPr>
            <a:r>
              <a:rPr lang="en-US" altLang="en-US" sz="2800" i="1" dirty="0">
                <a:latin typeface="Open Sans"/>
              </a:rPr>
              <a:t>Malachi 3:1 (“God will send a messenger to prepare the way [for the Messiah]…”)</a:t>
            </a:r>
          </a:p>
          <a:p>
            <a:pPr marL="406400" eaLnBrk="1" hangingPunct="1"/>
            <a:endParaRPr lang="en-US" altLang="en-US" sz="2800" i="1" dirty="0"/>
          </a:p>
          <a:p>
            <a:pPr marL="800100" indent="-393700" eaLnBrk="1" hangingPunct="1">
              <a:buFont typeface="Arial" panose="020B0604020202020204" pitchFamily="34" charset="0"/>
              <a:buChar char="•"/>
            </a:pPr>
            <a:endParaRPr lang="en-US" altLang="en-US" sz="2800" i="1" dirty="0">
              <a:latin typeface="Open Sans"/>
            </a:endParaRPr>
          </a:p>
          <a:p>
            <a:pPr marL="800100" indent="-393700" eaLnBrk="1" hangingPunct="1">
              <a:buFont typeface="Arial" panose="020B0604020202020204" pitchFamily="34" charset="0"/>
              <a:buChar char="•"/>
            </a:pPr>
            <a:endParaRPr lang="en-US" altLang="en-US" sz="2800" i="1" dirty="0">
              <a:latin typeface="Open Sans"/>
            </a:endParaRPr>
          </a:p>
          <a:p>
            <a:pPr marL="800100" indent="-393700" eaLnBrk="1" hangingPunct="1">
              <a:buFont typeface="Arial" panose="020B0604020202020204" pitchFamily="34" charset="0"/>
              <a:buChar char="•"/>
            </a:pPr>
            <a:endParaRPr lang="en-US" altLang="en-US" sz="2800" i="1" dirty="0">
              <a:latin typeface="Open Sans"/>
            </a:endParaRPr>
          </a:p>
          <a:p>
            <a:pPr marL="800100" indent="-393700" eaLnBrk="1" hangingPunct="1">
              <a:buFont typeface="Arial" panose="020B0604020202020204" pitchFamily="34" charset="0"/>
              <a:buChar char="•"/>
            </a:pPr>
            <a:endParaRPr lang="en-US" altLang="en-US" sz="2800" i="1" dirty="0">
              <a:latin typeface="Open Sans"/>
            </a:endParaRPr>
          </a:p>
          <a:p>
            <a:pPr eaLnBrk="1" hangingPunct="1"/>
            <a:endParaRPr lang="en-US" altLang="en-US" sz="2800" i="1" dirty="0"/>
          </a:p>
        </p:txBody>
      </p:sp>
    </p:spTree>
    <p:extLst>
      <p:ext uri="{BB962C8B-B14F-4D97-AF65-F5344CB8AC3E}">
        <p14:creationId xmlns:p14="http://schemas.microsoft.com/office/powerpoint/2010/main" val="1829504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381000"/>
            <a:ext cx="6157119" cy="838200"/>
          </a:xfrm>
          <a:solidFill>
            <a:srgbClr val="A51E22"/>
          </a:solidFill>
        </p:spPr>
        <p:txBody>
          <a:bodyPr>
            <a:normAutofit/>
          </a:bodyPr>
          <a:lstStyle/>
          <a:p>
            <a:r>
              <a:rPr lang="en-US" sz="3200" dirty="0"/>
              <a:t>  </a:t>
            </a:r>
            <a:r>
              <a:rPr lang="en-US" sz="3400" dirty="0"/>
              <a:t>THE BIRTH OF JOHN</a:t>
            </a:r>
          </a:p>
        </p:txBody>
      </p:sp>
      <p:sp>
        <p:nvSpPr>
          <p:cNvPr id="5" name="Rectangle 5">
            <a:extLst>
              <a:ext uri="{FF2B5EF4-FFF2-40B4-BE49-F238E27FC236}">
                <a16:creationId xmlns:a16="http://schemas.microsoft.com/office/drawing/2014/main" id="{83F4C6C9-8C1C-4E72-8B21-BC247D9A0489}"/>
              </a:ext>
            </a:extLst>
          </p:cNvPr>
          <p:cNvSpPr>
            <a:spLocks noChangeArrowheads="1"/>
          </p:cNvSpPr>
          <p:nvPr/>
        </p:nvSpPr>
        <p:spPr bwMode="auto">
          <a:xfrm>
            <a:off x="1280319" y="1524000"/>
            <a:ext cx="1043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000" b="1" dirty="0">
                <a:latin typeface="Open Sans"/>
              </a:rPr>
              <a:t>The consequences for lack of faith</a:t>
            </a:r>
            <a:endParaRPr lang="en-US" altLang="en-US" sz="3000" dirty="0">
              <a:latin typeface="Open Sans"/>
            </a:endParaRPr>
          </a:p>
          <a:p>
            <a:pPr eaLnBrk="1" hangingPunct="1"/>
            <a:endParaRPr lang="en-US" altLang="en-US" sz="400" dirty="0">
              <a:latin typeface="Open Sans"/>
            </a:endParaRPr>
          </a:p>
          <a:p>
            <a:pPr marL="854075" indent="-396875" algn="just" eaLnBrk="1" hangingPunct="1">
              <a:buFont typeface="Arial" panose="020B0604020202020204" pitchFamily="34" charset="0"/>
              <a:buChar char="•"/>
            </a:pPr>
            <a:r>
              <a:rPr lang="en-US" altLang="en-US" sz="2800" i="1" dirty="0">
                <a:latin typeface="Open Sans"/>
              </a:rPr>
              <a:t>“When Zechariah saw [the angel] he…was gripped with fear…the angel said to him: ‘Do not be afraid…Your wife Elizabeth will bear you a son, and you are to give him the name John.’ Zechariah asked the angel, ‘How can I be sure of this? I am an old man and my wife is well along in years.’ The angel answered, ‘I am Gabriel. I stand in the presence of God, and I have been sent to speak to you…And now you will be silent… until the day this happens, because you did not believe my words, which will come true at their proper time.’”  </a:t>
            </a:r>
            <a:r>
              <a:rPr lang="en-US" altLang="en-US" sz="2800" dirty="0">
                <a:latin typeface="Open Sans"/>
              </a:rPr>
              <a:t>(Luke 1:12, 18-20)</a:t>
            </a:r>
          </a:p>
          <a:p>
            <a:pPr marL="406400" eaLnBrk="1" hangingPunct="1"/>
            <a:endParaRPr lang="en-US" altLang="en-US" sz="2800" i="1" dirty="0"/>
          </a:p>
          <a:p>
            <a:pPr marL="800100" indent="-393700" eaLnBrk="1" hangingPunct="1">
              <a:buFont typeface="Arial" panose="020B0604020202020204" pitchFamily="34" charset="0"/>
              <a:buChar char="•"/>
            </a:pPr>
            <a:endParaRPr lang="en-US" altLang="en-US" sz="2800" i="1" dirty="0">
              <a:latin typeface="Open Sans"/>
            </a:endParaRPr>
          </a:p>
          <a:p>
            <a:pPr marL="800100" indent="-393700" eaLnBrk="1" hangingPunct="1">
              <a:buFont typeface="Arial" panose="020B0604020202020204" pitchFamily="34" charset="0"/>
              <a:buChar char="•"/>
            </a:pPr>
            <a:endParaRPr lang="en-US" altLang="en-US" sz="2800" i="1" dirty="0">
              <a:latin typeface="Open Sans"/>
            </a:endParaRPr>
          </a:p>
          <a:p>
            <a:pPr marL="800100" indent="-393700" eaLnBrk="1" hangingPunct="1">
              <a:buFont typeface="Arial" panose="020B0604020202020204" pitchFamily="34" charset="0"/>
              <a:buChar char="•"/>
            </a:pPr>
            <a:endParaRPr lang="en-US" altLang="en-US" sz="2800" i="1" dirty="0">
              <a:latin typeface="Open Sans"/>
            </a:endParaRPr>
          </a:p>
          <a:p>
            <a:pPr marL="800100" indent="-393700" eaLnBrk="1" hangingPunct="1">
              <a:buFont typeface="Arial" panose="020B0604020202020204" pitchFamily="34" charset="0"/>
              <a:buChar char="•"/>
            </a:pPr>
            <a:endParaRPr lang="en-US" altLang="en-US" sz="2800" i="1" dirty="0">
              <a:latin typeface="Open Sans"/>
            </a:endParaRPr>
          </a:p>
          <a:p>
            <a:pPr eaLnBrk="1" hangingPunct="1"/>
            <a:endParaRPr lang="en-US" altLang="en-US" sz="2800" i="1" dirty="0"/>
          </a:p>
        </p:txBody>
      </p:sp>
    </p:spTree>
    <p:extLst>
      <p:ext uri="{BB962C8B-B14F-4D97-AF65-F5344CB8AC3E}">
        <p14:creationId xmlns:p14="http://schemas.microsoft.com/office/powerpoint/2010/main" val="1234760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381000"/>
            <a:ext cx="6157119" cy="838200"/>
          </a:xfrm>
          <a:solidFill>
            <a:srgbClr val="A51E22"/>
          </a:solidFill>
        </p:spPr>
        <p:txBody>
          <a:bodyPr>
            <a:normAutofit/>
          </a:bodyPr>
          <a:lstStyle/>
          <a:p>
            <a:r>
              <a:rPr lang="en-US" sz="3200" dirty="0"/>
              <a:t>  </a:t>
            </a:r>
            <a:r>
              <a:rPr lang="en-US" sz="3400" dirty="0"/>
              <a:t>THE BIRTH OF JOHN</a:t>
            </a:r>
          </a:p>
        </p:txBody>
      </p:sp>
      <p:sp>
        <p:nvSpPr>
          <p:cNvPr id="5" name="Rectangle 5">
            <a:extLst>
              <a:ext uri="{FF2B5EF4-FFF2-40B4-BE49-F238E27FC236}">
                <a16:creationId xmlns:a16="http://schemas.microsoft.com/office/drawing/2014/main" id="{83F4C6C9-8C1C-4E72-8B21-BC247D9A0489}"/>
              </a:ext>
            </a:extLst>
          </p:cNvPr>
          <p:cNvSpPr>
            <a:spLocks noChangeArrowheads="1"/>
          </p:cNvSpPr>
          <p:nvPr/>
        </p:nvSpPr>
        <p:spPr bwMode="auto">
          <a:xfrm>
            <a:off x="1280319" y="1524000"/>
            <a:ext cx="1043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000" b="1" dirty="0">
                <a:latin typeface="Open Sans"/>
              </a:rPr>
              <a:t>God’s grace and the restoration of Zechariah</a:t>
            </a:r>
            <a:endParaRPr lang="en-US" altLang="en-US" sz="3000" dirty="0">
              <a:latin typeface="Open Sans"/>
            </a:endParaRPr>
          </a:p>
          <a:p>
            <a:pPr marL="854075" indent="-396875" algn="just" eaLnBrk="1" hangingPunct="1">
              <a:buFont typeface="Arial" panose="020B0604020202020204" pitchFamily="34" charset="0"/>
              <a:buChar char="•"/>
            </a:pPr>
            <a:r>
              <a:rPr lang="en-US" altLang="en-US" sz="2800" dirty="0">
                <a:latin typeface="Open Sans"/>
              </a:rPr>
              <a:t>Luke 1:57-79 notes that Zechariah was </a:t>
            </a:r>
            <a:r>
              <a:rPr lang="en-US" altLang="en-US" sz="2800" i="1" u="sng" dirty="0">
                <a:latin typeface="Open Sans"/>
              </a:rPr>
              <a:t>restored and blessed</a:t>
            </a:r>
            <a:r>
              <a:rPr lang="en-US" altLang="en-US" sz="2800" dirty="0">
                <a:latin typeface="Open Sans"/>
              </a:rPr>
              <a:t>.</a:t>
            </a:r>
          </a:p>
          <a:p>
            <a:pPr marL="854075" indent="-396875" algn="just" eaLnBrk="1" hangingPunct="1">
              <a:buFont typeface="Arial" panose="020B0604020202020204" pitchFamily="34" charset="0"/>
              <a:buChar char="•"/>
            </a:pPr>
            <a:endParaRPr lang="en-US" altLang="en-US" sz="1000" dirty="0">
              <a:latin typeface="Open Sans"/>
            </a:endParaRPr>
          </a:p>
          <a:p>
            <a:pPr marL="457200" algn="just" eaLnBrk="1" hangingPunct="1"/>
            <a:r>
              <a:rPr lang="en-US" altLang="en-US" sz="2800" i="1" dirty="0">
                <a:latin typeface="Open Sans"/>
              </a:rPr>
              <a:t>       - His voice was restored.</a:t>
            </a:r>
          </a:p>
          <a:p>
            <a:pPr marL="457200" algn="just" eaLnBrk="1" hangingPunct="1"/>
            <a:r>
              <a:rPr lang="en-US" altLang="en-US" sz="2800" i="1" dirty="0">
                <a:latin typeface="Open Sans"/>
              </a:rPr>
              <a:t>       - His position of honor in the Temple was restored.</a:t>
            </a:r>
          </a:p>
          <a:p>
            <a:pPr marL="457200" algn="just" eaLnBrk="1" hangingPunct="1"/>
            <a:r>
              <a:rPr lang="en-US" altLang="en-US" sz="2800" i="1" dirty="0">
                <a:latin typeface="Open Sans"/>
              </a:rPr>
              <a:t>       - He was given a prophetic message.</a:t>
            </a:r>
            <a:endParaRPr lang="en-US" altLang="en-US" sz="2800" i="1" dirty="0"/>
          </a:p>
          <a:p>
            <a:pPr marL="800100" indent="-393700" eaLnBrk="1" hangingPunct="1">
              <a:buFont typeface="Arial" panose="020B0604020202020204" pitchFamily="34" charset="0"/>
              <a:buChar char="•"/>
            </a:pPr>
            <a:endParaRPr lang="en-US" altLang="en-US" sz="2800" i="1" dirty="0">
              <a:latin typeface="Open Sans"/>
            </a:endParaRPr>
          </a:p>
          <a:p>
            <a:pPr marL="800100" indent="-393700" eaLnBrk="1" hangingPunct="1">
              <a:buFont typeface="Arial" panose="020B0604020202020204" pitchFamily="34" charset="0"/>
              <a:buChar char="•"/>
            </a:pPr>
            <a:endParaRPr lang="en-US" altLang="en-US" sz="2800" i="1" dirty="0">
              <a:latin typeface="Open Sans"/>
            </a:endParaRPr>
          </a:p>
          <a:p>
            <a:pPr marL="800100" indent="-393700" eaLnBrk="1" hangingPunct="1">
              <a:buFont typeface="Arial" panose="020B0604020202020204" pitchFamily="34" charset="0"/>
              <a:buChar char="•"/>
            </a:pPr>
            <a:endParaRPr lang="en-US" altLang="en-US" sz="2800" i="1" dirty="0">
              <a:latin typeface="Open Sans"/>
            </a:endParaRPr>
          </a:p>
          <a:p>
            <a:pPr marL="800100" indent="-393700" eaLnBrk="1" hangingPunct="1">
              <a:buFont typeface="Arial" panose="020B0604020202020204" pitchFamily="34" charset="0"/>
              <a:buChar char="•"/>
            </a:pPr>
            <a:endParaRPr lang="en-US" altLang="en-US" sz="2800" i="1" dirty="0">
              <a:latin typeface="Open Sans"/>
            </a:endParaRPr>
          </a:p>
          <a:p>
            <a:pPr eaLnBrk="1" hangingPunct="1"/>
            <a:endParaRPr lang="en-US" altLang="en-US" sz="2800" i="1" dirty="0"/>
          </a:p>
        </p:txBody>
      </p:sp>
    </p:spTree>
    <p:extLst>
      <p:ext uri="{BB962C8B-B14F-4D97-AF65-F5344CB8AC3E}">
        <p14:creationId xmlns:p14="http://schemas.microsoft.com/office/powerpoint/2010/main" val="2304286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381000"/>
            <a:ext cx="6157119" cy="838200"/>
          </a:xfrm>
          <a:solidFill>
            <a:srgbClr val="A51E22"/>
          </a:solidFill>
        </p:spPr>
        <p:txBody>
          <a:bodyPr>
            <a:normAutofit fontScale="90000"/>
          </a:bodyPr>
          <a:lstStyle/>
          <a:p>
            <a:r>
              <a:rPr lang="en-US" sz="3200" dirty="0"/>
              <a:t>  </a:t>
            </a:r>
            <a:r>
              <a:rPr lang="en-US" sz="3400" dirty="0"/>
              <a:t>GABRIEL’S ANNOUNCEMENT</a:t>
            </a:r>
          </a:p>
        </p:txBody>
      </p:sp>
      <p:sp>
        <p:nvSpPr>
          <p:cNvPr id="5" name="Rectangle 5">
            <a:extLst>
              <a:ext uri="{FF2B5EF4-FFF2-40B4-BE49-F238E27FC236}">
                <a16:creationId xmlns:a16="http://schemas.microsoft.com/office/drawing/2014/main" id="{83F4C6C9-8C1C-4E72-8B21-BC247D9A0489}"/>
              </a:ext>
            </a:extLst>
          </p:cNvPr>
          <p:cNvSpPr>
            <a:spLocks noChangeArrowheads="1"/>
          </p:cNvSpPr>
          <p:nvPr/>
        </p:nvSpPr>
        <p:spPr bwMode="auto">
          <a:xfrm>
            <a:off x="1280319" y="1524000"/>
            <a:ext cx="1043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3000" b="1" dirty="0">
                <a:latin typeface="Open Sans"/>
              </a:rPr>
              <a:t>The birth of Jesus was the fulfillment of prophecy, and announced by Gabriel</a:t>
            </a:r>
          </a:p>
          <a:p>
            <a:pPr algn="just" eaLnBrk="1" hangingPunct="1"/>
            <a:endParaRPr lang="en-US" altLang="en-US" sz="400" dirty="0">
              <a:latin typeface="Open Sans"/>
            </a:endParaRPr>
          </a:p>
          <a:p>
            <a:pPr marL="854075" indent="-396875" algn="just" eaLnBrk="1" hangingPunct="1">
              <a:buFont typeface="Arial" panose="020B0604020202020204" pitchFamily="34" charset="0"/>
              <a:buChar char="•"/>
            </a:pPr>
            <a:r>
              <a:rPr lang="en-US" altLang="en-US" sz="2800" dirty="0">
                <a:latin typeface="Open Sans"/>
              </a:rPr>
              <a:t>Gabriel is an archangel—one of two named in Scripture.</a:t>
            </a:r>
          </a:p>
          <a:p>
            <a:pPr marL="854075" indent="-396875" algn="just" eaLnBrk="1" hangingPunct="1">
              <a:buFont typeface="Arial" panose="020B0604020202020204" pitchFamily="34" charset="0"/>
              <a:buChar char="•"/>
            </a:pPr>
            <a:endParaRPr lang="en-US" altLang="en-US" sz="1000" dirty="0">
              <a:latin typeface="Open Sans"/>
            </a:endParaRPr>
          </a:p>
          <a:p>
            <a:pPr marL="800100" indent="-393700" algn="just" eaLnBrk="1" hangingPunct="1">
              <a:buFont typeface="Arial" panose="020B0604020202020204" pitchFamily="34" charset="0"/>
              <a:buChar char="•"/>
            </a:pPr>
            <a:r>
              <a:rPr lang="en-US" altLang="en-US" sz="2800" dirty="0">
                <a:latin typeface="Open Sans"/>
              </a:rPr>
              <a:t>Mary: Her genealogy in Luke presents her as having a notable bloodline, but she was poor and from Nazareth—reason enough for the religious elite in her day to disqualify her from having any role regarding the coming Messiah. However, God was not considering her degrees, accomplishments or resume when He chose her, He was considering the condition of her heart.</a:t>
            </a:r>
          </a:p>
          <a:p>
            <a:pPr marL="800100" indent="-393700" eaLnBrk="1" hangingPunct="1">
              <a:buFont typeface="Arial" panose="020B0604020202020204" pitchFamily="34" charset="0"/>
              <a:buChar char="•"/>
            </a:pPr>
            <a:endParaRPr lang="en-US" altLang="en-US" sz="2800" i="1" dirty="0">
              <a:latin typeface="Open Sans"/>
            </a:endParaRPr>
          </a:p>
          <a:p>
            <a:pPr marL="800100" indent="-393700" eaLnBrk="1" hangingPunct="1">
              <a:buFont typeface="Arial" panose="020B0604020202020204" pitchFamily="34" charset="0"/>
              <a:buChar char="•"/>
            </a:pPr>
            <a:endParaRPr lang="en-US" altLang="en-US" sz="2800" i="1" dirty="0">
              <a:latin typeface="Open Sans"/>
            </a:endParaRPr>
          </a:p>
          <a:p>
            <a:pPr marL="800100" indent="-393700" eaLnBrk="1" hangingPunct="1">
              <a:buFont typeface="Arial" panose="020B0604020202020204" pitchFamily="34" charset="0"/>
              <a:buChar char="•"/>
            </a:pPr>
            <a:endParaRPr lang="en-US" altLang="en-US" sz="2800" i="1" dirty="0">
              <a:latin typeface="Open Sans"/>
            </a:endParaRPr>
          </a:p>
          <a:p>
            <a:pPr eaLnBrk="1" hangingPunct="1"/>
            <a:endParaRPr lang="en-US" altLang="en-US" sz="2800" i="1" dirty="0"/>
          </a:p>
        </p:txBody>
      </p:sp>
    </p:spTree>
    <p:extLst>
      <p:ext uri="{BB962C8B-B14F-4D97-AF65-F5344CB8AC3E}">
        <p14:creationId xmlns:p14="http://schemas.microsoft.com/office/powerpoint/2010/main" val="4098424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381000"/>
            <a:ext cx="6157119" cy="838200"/>
          </a:xfrm>
          <a:solidFill>
            <a:srgbClr val="A51E22"/>
          </a:solidFill>
        </p:spPr>
        <p:txBody>
          <a:bodyPr>
            <a:normAutofit fontScale="90000"/>
          </a:bodyPr>
          <a:lstStyle/>
          <a:p>
            <a:r>
              <a:rPr lang="en-US" sz="3200" dirty="0"/>
              <a:t>  </a:t>
            </a:r>
            <a:r>
              <a:rPr lang="en-US" sz="3400" dirty="0"/>
              <a:t>GABRIEL’S ANNOUNCEMENT</a:t>
            </a:r>
          </a:p>
        </p:txBody>
      </p:sp>
      <p:sp>
        <p:nvSpPr>
          <p:cNvPr id="5" name="Rectangle 5">
            <a:extLst>
              <a:ext uri="{FF2B5EF4-FFF2-40B4-BE49-F238E27FC236}">
                <a16:creationId xmlns:a16="http://schemas.microsoft.com/office/drawing/2014/main" id="{83F4C6C9-8C1C-4E72-8B21-BC247D9A0489}"/>
              </a:ext>
            </a:extLst>
          </p:cNvPr>
          <p:cNvSpPr>
            <a:spLocks noChangeArrowheads="1"/>
          </p:cNvSpPr>
          <p:nvPr/>
        </p:nvSpPr>
        <p:spPr bwMode="auto">
          <a:xfrm>
            <a:off x="1280319" y="1524000"/>
            <a:ext cx="1043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3000" b="1" dirty="0">
                <a:latin typeface="Open Sans"/>
              </a:rPr>
              <a:t>About Nazareth</a:t>
            </a:r>
          </a:p>
          <a:p>
            <a:pPr algn="just" eaLnBrk="1" hangingPunct="1"/>
            <a:endParaRPr lang="en-US" altLang="en-US" sz="400" dirty="0">
              <a:latin typeface="Open Sans"/>
            </a:endParaRPr>
          </a:p>
          <a:p>
            <a:pPr marL="854075" indent="-396875" algn="just" eaLnBrk="1" hangingPunct="1">
              <a:buFont typeface="Arial" panose="020B0604020202020204" pitchFamily="34" charset="0"/>
              <a:buChar char="•"/>
            </a:pPr>
            <a:r>
              <a:rPr lang="en-US" altLang="en-US" sz="2800" dirty="0">
                <a:latin typeface="Open Sans"/>
              </a:rPr>
              <a:t>Nazareth was not mentioned in several notable Roman and Jewish first century BC surveys of the region. </a:t>
            </a:r>
          </a:p>
          <a:p>
            <a:pPr marL="854075" indent="-396875" algn="just" eaLnBrk="1" hangingPunct="1">
              <a:buFont typeface="Arial" panose="020B0604020202020204" pitchFamily="34" charset="0"/>
              <a:buChar char="•"/>
            </a:pPr>
            <a:r>
              <a:rPr lang="en-US" altLang="en-US" sz="2800" dirty="0">
                <a:latin typeface="Open Sans"/>
              </a:rPr>
              <a:t>Nazareth had a negative reputation (John 1:46).</a:t>
            </a:r>
          </a:p>
          <a:p>
            <a:pPr marL="406400" eaLnBrk="1" hangingPunct="1"/>
            <a:endParaRPr lang="en-US" altLang="en-US" sz="2800" i="1" dirty="0">
              <a:latin typeface="Open Sans"/>
            </a:endParaRPr>
          </a:p>
          <a:p>
            <a:pPr algn="just" eaLnBrk="1" hangingPunct="1"/>
            <a:r>
              <a:rPr lang="en-US" altLang="en-US" sz="3000" b="1" dirty="0">
                <a:latin typeface="Open Sans"/>
              </a:rPr>
              <a:t>About Mary’s plans and faith</a:t>
            </a:r>
          </a:p>
          <a:p>
            <a:pPr algn="just" eaLnBrk="1" hangingPunct="1"/>
            <a:endParaRPr lang="en-US" altLang="en-US" sz="400" dirty="0">
              <a:latin typeface="Open Sans"/>
            </a:endParaRPr>
          </a:p>
          <a:p>
            <a:pPr marL="854075" indent="-396875" algn="just" eaLnBrk="1" hangingPunct="1">
              <a:buFont typeface="Arial" panose="020B0604020202020204" pitchFamily="34" charset="0"/>
              <a:buChar char="•"/>
            </a:pPr>
            <a:r>
              <a:rPr lang="en-US" altLang="en-US" sz="2800" dirty="0">
                <a:latin typeface="Open Sans"/>
              </a:rPr>
              <a:t>A wedding was the highlight of a young woman’s life. It was a community event and associated with great joy. Mary knew that her hopes, dreams, reputation and perhaps her life were in jeopardy when she said, </a:t>
            </a:r>
            <a:r>
              <a:rPr lang="en-US" altLang="en-US" sz="2800" i="1" dirty="0">
                <a:latin typeface="Open Sans"/>
              </a:rPr>
              <a:t>“May it be done to me as you have said.” </a:t>
            </a:r>
            <a:r>
              <a:rPr lang="en-US" altLang="en-US" sz="2800" dirty="0">
                <a:latin typeface="Open Sans"/>
              </a:rPr>
              <a:t>(Luke 1:38)</a:t>
            </a:r>
          </a:p>
          <a:p>
            <a:pPr marL="854075" indent="-396875" algn="just" eaLnBrk="1" hangingPunct="1">
              <a:buFont typeface="Arial" panose="020B0604020202020204" pitchFamily="34" charset="0"/>
              <a:buChar char="•"/>
            </a:pPr>
            <a:endParaRPr lang="en-US" altLang="en-US" sz="1000" dirty="0">
              <a:latin typeface="Open Sans"/>
            </a:endParaRPr>
          </a:p>
          <a:p>
            <a:pPr marL="406400" algn="just" eaLnBrk="1" hangingPunct="1"/>
            <a:endParaRPr lang="en-US" altLang="en-US" sz="2800" i="1" dirty="0">
              <a:latin typeface="Open Sans"/>
            </a:endParaRPr>
          </a:p>
          <a:p>
            <a:pPr eaLnBrk="1" hangingPunct="1"/>
            <a:endParaRPr lang="en-US" altLang="en-US" sz="2800" i="1" dirty="0"/>
          </a:p>
        </p:txBody>
      </p:sp>
    </p:spTree>
    <p:extLst>
      <p:ext uri="{BB962C8B-B14F-4D97-AF65-F5344CB8AC3E}">
        <p14:creationId xmlns:p14="http://schemas.microsoft.com/office/powerpoint/2010/main" val="1590803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381000"/>
            <a:ext cx="6157119" cy="838200"/>
          </a:xfrm>
          <a:solidFill>
            <a:srgbClr val="A51E22"/>
          </a:solidFill>
        </p:spPr>
        <p:txBody>
          <a:bodyPr>
            <a:normAutofit/>
          </a:bodyPr>
          <a:lstStyle/>
          <a:p>
            <a:r>
              <a:rPr lang="en-US" sz="3200" dirty="0"/>
              <a:t>  </a:t>
            </a:r>
            <a:r>
              <a:rPr lang="en-US" sz="3400" dirty="0"/>
              <a:t>JOSEPH AND JESUS’ BIRTH</a:t>
            </a:r>
          </a:p>
        </p:txBody>
      </p:sp>
      <p:sp>
        <p:nvSpPr>
          <p:cNvPr id="5" name="Rectangle 5">
            <a:extLst>
              <a:ext uri="{FF2B5EF4-FFF2-40B4-BE49-F238E27FC236}">
                <a16:creationId xmlns:a16="http://schemas.microsoft.com/office/drawing/2014/main" id="{83F4C6C9-8C1C-4E72-8B21-BC247D9A0489}"/>
              </a:ext>
            </a:extLst>
          </p:cNvPr>
          <p:cNvSpPr>
            <a:spLocks noChangeArrowheads="1"/>
          </p:cNvSpPr>
          <p:nvPr/>
        </p:nvSpPr>
        <p:spPr bwMode="auto">
          <a:xfrm>
            <a:off x="1280319" y="1524000"/>
            <a:ext cx="1043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3000" b="1" dirty="0">
                <a:latin typeface="Open Sans"/>
              </a:rPr>
              <a:t>The heart of Joseph</a:t>
            </a:r>
            <a:endParaRPr lang="en-US" altLang="en-US" sz="3000" dirty="0">
              <a:latin typeface="Open Sans"/>
            </a:endParaRPr>
          </a:p>
          <a:p>
            <a:pPr marL="854075" indent="-396875" algn="just" eaLnBrk="1" hangingPunct="1">
              <a:buFont typeface="Arial" panose="020B0604020202020204" pitchFamily="34" charset="0"/>
              <a:buChar char="•"/>
            </a:pPr>
            <a:r>
              <a:rPr lang="en-US" sz="2800" i="1" dirty="0">
                <a:latin typeface="Open Sans"/>
              </a:rPr>
              <a:t>“This is how the birth of Jesus Christ came about: His mother Mary was pledged to be married to Joseph, but before they came together, she was found to be with child through the Holy Spirit. Because </a:t>
            </a:r>
            <a:r>
              <a:rPr lang="en-US" sz="2800" b="1" i="1" dirty="0">
                <a:latin typeface="Open Sans"/>
              </a:rPr>
              <a:t>Joseph her husband  was  a righteous man and did not want to expose her to public disgrace, he had in mind to divorce her quietly.”</a:t>
            </a:r>
            <a:r>
              <a:rPr lang="en-US" sz="2800" b="1" dirty="0">
                <a:latin typeface="Open Sans"/>
              </a:rPr>
              <a:t>							                 </a:t>
            </a:r>
            <a:r>
              <a:rPr lang="en-US" sz="2800" dirty="0">
                <a:latin typeface="Open Sans"/>
              </a:rPr>
              <a:t>(Matthew 1:18-19)</a:t>
            </a:r>
            <a:endParaRPr lang="en-US" altLang="en-US" sz="1000" dirty="0">
              <a:latin typeface="Open Sans"/>
            </a:endParaRPr>
          </a:p>
          <a:p>
            <a:pPr marL="406400" algn="just" eaLnBrk="1" hangingPunct="1"/>
            <a:endParaRPr lang="en-US" altLang="en-US" sz="2800" i="1" dirty="0">
              <a:latin typeface="Open Sans"/>
            </a:endParaRPr>
          </a:p>
          <a:p>
            <a:pPr eaLnBrk="1" hangingPunct="1"/>
            <a:endParaRPr lang="en-US" altLang="en-US" sz="2800" i="1" dirty="0"/>
          </a:p>
        </p:txBody>
      </p:sp>
    </p:spTree>
    <p:extLst>
      <p:ext uri="{BB962C8B-B14F-4D97-AF65-F5344CB8AC3E}">
        <p14:creationId xmlns:p14="http://schemas.microsoft.com/office/powerpoint/2010/main" val="2613779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381000"/>
            <a:ext cx="6157119" cy="838200"/>
          </a:xfrm>
          <a:solidFill>
            <a:srgbClr val="A51E22"/>
          </a:solidFill>
        </p:spPr>
        <p:txBody>
          <a:bodyPr>
            <a:normAutofit/>
          </a:bodyPr>
          <a:lstStyle/>
          <a:p>
            <a:r>
              <a:rPr lang="en-US" sz="3200" dirty="0"/>
              <a:t>  </a:t>
            </a:r>
            <a:r>
              <a:rPr lang="en-US" sz="3400" dirty="0"/>
              <a:t>THE INFANCY OF JESUS</a:t>
            </a:r>
          </a:p>
        </p:txBody>
      </p:sp>
      <p:sp>
        <p:nvSpPr>
          <p:cNvPr id="5" name="Rectangle 5">
            <a:extLst>
              <a:ext uri="{FF2B5EF4-FFF2-40B4-BE49-F238E27FC236}">
                <a16:creationId xmlns:a16="http://schemas.microsoft.com/office/drawing/2014/main" id="{83F4C6C9-8C1C-4E72-8B21-BC247D9A0489}"/>
              </a:ext>
            </a:extLst>
          </p:cNvPr>
          <p:cNvSpPr>
            <a:spLocks noChangeArrowheads="1"/>
          </p:cNvSpPr>
          <p:nvPr/>
        </p:nvSpPr>
        <p:spPr bwMode="auto">
          <a:xfrm>
            <a:off x="1280319" y="1524000"/>
            <a:ext cx="1043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3000" b="1" dirty="0">
                <a:latin typeface="Open Sans"/>
              </a:rPr>
              <a:t>The Messiahship of Jesus was confirmed by…</a:t>
            </a:r>
            <a:endParaRPr lang="en-US" altLang="en-US" sz="3000" dirty="0">
              <a:latin typeface="Open Sans"/>
            </a:endParaRPr>
          </a:p>
          <a:p>
            <a:pPr marL="854075" indent="-396875" algn="just" eaLnBrk="1" hangingPunct="1">
              <a:buFont typeface="Arial" panose="020B0604020202020204" pitchFamily="34" charset="0"/>
              <a:buChar char="•"/>
            </a:pPr>
            <a:r>
              <a:rPr lang="en-US" altLang="en-US" sz="2800" dirty="0">
                <a:latin typeface="Open Sans"/>
              </a:rPr>
              <a:t>The angel Gabriel (to Mary).</a:t>
            </a:r>
          </a:p>
          <a:p>
            <a:pPr marL="854075" indent="-396875" algn="just" eaLnBrk="1" hangingPunct="1">
              <a:buFont typeface="Arial" panose="020B0604020202020204" pitchFamily="34" charset="0"/>
              <a:buChar char="•"/>
            </a:pPr>
            <a:r>
              <a:rPr lang="en-US" sz="2800" dirty="0">
                <a:latin typeface="Open Sans"/>
              </a:rPr>
              <a:t>The virgin birth.</a:t>
            </a:r>
          </a:p>
          <a:p>
            <a:pPr marL="854075" indent="-396875" algn="just" eaLnBrk="1" hangingPunct="1">
              <a:buFont typeface="Arial" panose="020B0604020202020204" pitchFamily="34" charset="0"/>
              <a:buChar char="•"/>
            </a:pPr>
            <a:r>
              <a:rPr lang="en-US" sz="2800" dirty="0">
                <a:latin typeface="Open Sans"/>
              </a:rPr>
              <a:t>The affirmation of John while in the womb.</a:t>
            </a:r>
          </a:p>
          <a:p>
            <a:pPr marL="854075" indent="-396875" algn="just" eaLnBrk="1" hangingPunct="1">
              <a:buFont typeface="Arial" panose="020B0604020202020204" pitchFamily="34" charset="0"/>
              <a:buChar char="•"/>
            </a:pPr>
            <a:r>
              <a:rPr lang="en-US" sz="2800" dirty="0">
                <a:latin typeface="Open Sans"/>
              </a:rPr>
              <a:t>The angel’s announcement to the shepherds.</a:t>
            </a:r>
          </a:p>
          <a:p>
            <a:pPr marL="854075" indent="-396875" algn="just" eaLnBrk="1" hangingPunct="1">
              <a:buFont typeface="Arial" panose="020B0604020202020204" pitchFamily="34" charset="0"/>
              <a:buChar char="•"/>
            </a:pPr>
            <a:r>
              <a:rPr lang="en-US" sz="2800" dirty="0">
                <a:latin typeface="Open Sans"/>
              </a:rPr>
              <a:t>The prophetic affirmation of Simeon.</a:t>
            </a:r>
          </a:p>
          <a:p>
            <a:pPr marL="854075" indent="-396875" algn="just" eaLnBrk="1" hangingPunct="1">
              <a:buFont typeface="Arial" panose="020B0604020202020204" pitchFamily="34" charset="0"/>
              <a:buChar char="•"/>
            </a:pPr>
            <a:r>
              <a:rPr lang="en-US" sz="2800" dirty="0">
                <a:latin typeface="Open Sans"/>
              </a:rPr>
              <a:t>The prophetic affirmation of Anna.</a:t>
            </a:r>
          </a:p>
          <a:p>
            <a:pPr marL="854075" indent="-396875" algn="just" eaLnBrk="1" hangingPunct="1">
              <a:buFont typeface="Arial" panose="020B0604020202020204" pitchFamily="34" charset="0"/>
              <a:buChar char="•"/>
            </a:pPr>
            <a:r>
              <a:rPr lang="en-US" sz="2800" dirty="0">
                <a:latin typeface="Open Sans"/>
              </a:rPr>
              <a:t>The visit of the Magi.</a:t>
            </a:r>
          </a:p>
          <a:p>
            <a:pPr marL="854075" indent="-396875" algn="just" eaLnBrk="1" hangingPunct="1">
              <a:buFont typeface="Arial" panose="020B0604020202020204" pitchFamily="34" charset="0"/>
              <a:buChar char="•"/>
            </a:pPr>
            <a:r>
              <a:rPr lang="en-US" sz="2800" dirty="0">
                <a:latin typeface="Open Sans"/>
              </a:rPr>
              <a:t>The prophecies concerning fleeing to Egypt and Herod’s order concerning the murder of children.  </a:t>
            </a:r>
            <a:endParaRPr lang="en-US" altLang="en-US" sz="1000" dirty="0">
              <a:latin typeface="Open Sans"/>
            </a:endParaRPr>
          </a:p>
          <a:p>
            <a:pPr marL="406400" algn="just" eaLnBrk="1" hangingPunct="1"/>
            <a:endParaRPr lang="en-US" altLang="en-US" sz="2800" i="1" dirty="0">
              <a:latin typeface="Open Sans"/>
            </a:endParaRPr>
          </a:p>
          <a:p>
            <a:pPr eaLnBrk="1" hangingPunct="1"/>
            <a:endParaRPr lang="en-US" altLang="en-US" sz="2800" i="1" dirty="0"/>
          </a:p>
        </p:txBody>
      </p:sp>
    </p:spTree>
    <p:extLst>
      <p:ext uri="{BB962C8B-B14F-4D97-AF65-F5344CB8AC3E}">
        <p14:creationId xmlns:p14="http://schemas.microsoft.com/office/powerpoint/2010/main" val="2777644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381000"/>
            <a:ext cx="6157119" cy="838200"/>
          </a:xfrm>
          <a:solidFill>
            <a:srgbClr val="A51E22"/>
          </a:solidFill>
        </p:spPr>
        <p:txBody>
          <a:bodyPr>
            <a:normAutofit/>
          </a:bodyPr>
          <a:lstStyle/>
          <a:p>
            <a:r>
              <a:rPr lang="en-US" sz="3200" dirty="0"/>
              <a:t>  </a:t>
            </a:r>
            <a:r>
              <a:rPr lang="en-US" sz="3400" dirty="0"/>
              <a:t>THE INFANCY OF JESUS</a:t>
            </a:r>
          </a:p>
        </p:txBody>
      </p:sp>
      <p:sp>
        <p:nvSpPr>
          <p:cNvPr id="5" name="Rectangle 5">
            <a:extLst>
              <a:ext uri="{FF2B5EF4-FFF2-40B4-BE49-F238E27FC236}">
                <a16:creationId xmlns:a16="http://schemas.microsoft.com/office/drawing/2014/main" id="{83F4C6C9-8C1C-4E72-8B21-BC247D9A0489}"/>
              </a:ext>
            </a:extLst>
          </p:cNvPr>
          <p:cNvSpPr>
            <a:spLocks noChangeArrowheads="1"/>
          </p:cNvSpPr>
          <p:nvPr/>
        </p:nvSpPr>
        <p:spPr bwMode="auto">
          <a:xfrm>
            <a:off x="1280319" y="1524000"/>
            <a:ext cx="1043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3000" b="1" dirty="0">
                <a:latin typeface="Open Sans"/>
              </a:rPr>
              <a:t>Herod (The Great)</a:t>
            </a:r>
            <a:endParaRPr lang="en-US" altLang="en-US" sz="3000" dirty="0">
              <a:latin typeface="Open Sans"/>
            </a:endParaRPr>
          </a:p>
          <a:p>
            <a:pPr marL="854075" indent="-396875" algn="just" eaLnBrk="1" hangingPunct="1">
              <a:buFont typeface="Arial" panose="020B0604020202020204" pitchFamily="34" charset="0"/>
              <a:buChar char="•"/>
            </a:pPr>
            <a:r>
              <a:rPr lang="en-US" altLang="en-US" sz="2800" dirty="0">
                <a:latin typeface="Open Sans"/>
              </a:rPr>
              <a:t>Herod was half Jewish.</a:t>
            </a:r>
            <a:endParaRPr lang="en-US" sz="2800" dirty="0">
              <a:latin typeface="Open Sans"/>
            </a:endParaRPr>
          </a:p>
          <a:p>
            <a:pPr marL="854075" indent="-396875" algn="just" eaLnBrk="1" hangingPunct="1">
              <a:buFont typeface="Arial" panose="020B0604020202020204" pitchFamily="34" charset="0"/>
              <a:buChar char="•"/>
            </a:pPr>
            <a:r>
              <a:rPr lang="en-US" sz="2800" dirty="0">
                <a:latin typeface="Open Sans"/>
              </a:rPr>
              <a:t>Herod sought to placate Romans and Jews (building arenas and the Temple).</a:t>
            </a:r>
          </a:p>
          <a:p>
            <a:pPr marL="854075" indent="-396875" algn="just" eaLnBrk="1" hangingPunct="1">
              <a:buFont typeface="Arial" panose="020B0604020202020204" pitchFamily="34" charset="0"/>
              <a:buChar char="•"/>
            </a:pPr>
            <a:r>
              <a:rPr lang="en-US" sz="2800" dirty="0">
                <a:latin typeface="Open Sans"/>
              </a:rPr>
              <a:t>Herod began the Temple project in 19 BC.</a:t>
            </a:r>
          </a:p>
          <a:p>
            <a:pPr marL="854075" indent="-396875" algn="just" eaLnBrk="1" hangingPunct="1">
              <a:buFont typeface="Arial" panose="020B0604020202020204" pitchFamily="34" charset="0"/>
              <a:buChar char="•"/>
            </a:pPr>
            <a:r>
              <a:rPr lang="en-US" altLang="en-US" sz="2800" dirty="0">
                <a:latin typeface="Open Sans"/>
              </a:rPr>
              <a:t>Herod died in 4 BC.</a:t>
            </a:r>
          </a:p>
          <a:p>
            <a:pPr marL="854075" indent="-396875" algn="just" eaLnBrk="1" hangingPunct="1">
              <a:buFont typeface="Arial" panose="020B0604020202020204" pitchFamily="34" charset="0"/>
              <a:buChar char="•"/>
            </a:pPr>
            <a:r>
              <a:rPr lang="en-US" altLang="en-US" sz="2800" dirty="0">
                <a:latin typeface="Open Sans"/>
              </a:rPr>
              <a:t>Herod murdered all whom he considered a threat to his power, including about a dozen relatives.</a:t>
            </a:r>
            <a:endParaRPr lang="en-US" altLang="en-US" sz="1000" dirty="0">
              <a:latin typeface="Open Sans"/>
            </a:endParaRPr>
          </a:p>
          <a:p>
            <a:pPr marL="406400" algn="just" eaLnBrk="1" hangingPunct="1"/>
            <a:endParaRPr lang="en-US" altLang="en-US" sz="2800" i="1" dirty="0">
              <a:latin typeface="Open Sans"/>
            </a:endParaRPr>
          </a:p>
          <a:p>
            <a:pPr eaLnBrk="1" hangingPunct="1"/>
            <a:endParaRPr lang="en-US" altLang="en-US" sz="2800" i="1" dirty="0"/>
          </a:p>
        </p:txBody>
      </p:sp>
    </p:spTree>
    <p:extLst>
      <p:ext uri="{BB962C8B-B14F-4D97-AF65-F5344CB8AC3E}">
        <p14:creationId xmlns:p14="http://schemas.microsoft.com/office/powerpoint/2010/main" val="3495402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381000"/>
            <a:ext cx="6157119" cy="838200"/>
          </a:xfrm>
          <a:solidFill>
            <a:srgbClr val="A51E22"/>
          </a:solidFill>
        </p:spPr>
        <p:txBody>
          <a:bodyPr>
            <a:normAutofit/>
          </a:bodyPr>
          <a:lstStyle/>
          <a:p>
            <a:r>
              <a:rPr lang="en-US" sz="3200" dirty="0"/>
              <a:t>  </a:t>
            </a:r>
            <a:r>
              <a:rPr lang="en-US" sz="3400" dirty="0"/>
              <a:t>THE INFANCY OF JESUS</a:t>
            </a:r>
          </a:p>
        </p:txBody>
      </p:sp>
      <p:sp>
        <p:nvSpPr>
          <p:cNvPr id="5" name="Rectangle 5">
            <a:extLst>
              <a:ext uri="{FF2B5EF4-FFF2-40B4-BE49-F238E27FC236}">
                <a16:creationId xmlns:a16="http://schemas.microsoft.com/office/drawing/2014/main" id="{83F4C6C9-8C1C-4E72-8B21-BC247D9A0489}"/>
              </a:ext>
            </a:extLst>
          </p:cNvPr>
          <p:cNvSpPr>
            <a:spLocks noChangeArrowheads="1"/>
          </p:cNvSpPr>
          <p:nvPr/>
        </p:nvSpPr>
        <p:spPr bwMode="auto">
          <a:xfrm>
            <a:off x="1280319" y="1524000"/>
            <a:ext cx="1043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3000" b="1" dirty="0">
                <a:latin typeface="Open Sans"/>
              </a:rPr>
              <a:t>The Magi</a:t>
            </a:r>
            <a:endParaRPr lang="en-US" altLang="en-US" sz="3000" dirty="0">
              <a:latin typeface="Open Sans"/>
            </a:endParaRPr>
          </a:p>
          <a:p>
            <a:pPr marL="854075" indent="-396875" algn="just" eaLnBrk="1" hangingPunct="1">
              <a:buFont typeface="Arial" panose="020B0604020202020204" pitchFamily="34" charset="0"/>
              <a:buChar char="•"/>
            </a:pPr>
            <a:r>
              <a:rPr lang="en-US" sz="2800" dirty="0">
                <a:latin typeface="Open Sans"/>
              </a:rPr>
              <a:t>Their number or names are not given. </a:t>
            </a:r>
          </a:p>
          <a:p>
            <a:pPr marL="854075" indent="-396875" algn="just" eaLnBrk="1" hangingPunct="1">
              <a:buFont typeface="Arial" panose="020B0604020202020204" pitchFamily="34" charset="0"/>
              <a:buChar char="•"/>
            </a:pPr>
            <a:r>
              <a:rPr lang="en-US" sz="2800" dirty="0">
                <a:latin typeface="Open Sans"/>
              </a:rPr>
              <a:t>Their gifts have symbolic importance:</a:t>
            </a:r>
          </a:p>
          <a:p>
            <a:pPr marL="1828800" lvl="2" indent="-457200" algn="just" eaLnBrk="1" hangingPunct="1">
              <a:buFontTx/>
              <a:buChar char="-"/>
            </a:pPr>
            <a:r>
              <a:rPr lang="en-US" altLang="en-US" sz="2800" dirty="0">
                <a:latin typeface="Open Sans"/>
              </a:rPr>
              <a:t>The gift of gold pointed to his royal nature.</a:t>
            </a:r>
          </a:p>
          <a:p>
            <a:pPr marL="1828800" lvl="2" indent="-457200" algn="just" eaLnBrk="1" hangingPunct="1">
              <a:buFontTx/>
              <a:buChar char="-"/>
            </a:pPr>
            <a:r>
              <a:rPr lang="en-US" altLang="en-US" sz="2800" dirty="0">
                <a:latin typeface="Open Sans"/>
              </a:rPr>
              <a:t>Frankincense was used in the Temple and represents His priestly role.</a:t>
            </a:r>
          </a:p>
          <a:p>
            <a:pPr marL="1828800" lvl="2" indent="-457200" algn="just" eaLnBrk="1" hangingPunct="1">
              <a:buFontTx/>
              <a:buChar char="-"/>
            </a:pPr>
            <a:r>
              <a:rPr lang="en-US" altLang="en-US" sz="2800" dirty="0">
                <a:latin typeface="Open Sans"/>
              </a:rPr>
              <a:t>The gift of Myrrh was a burial ointment, and though it is an odd gift for an infant, it points to the Messiah’s mission—</a:t>
            </a:r>
            <a:r>
              <a:rPr lang="en-US" altLang="en-US" sz="2800" i="1" dirty="0">
                <a:latin typeface="Open Sans"/>
              </a:rPr>
              <a:t>to die so that we might live.</a:t>
            </a:r>
          </a:p>
          <a:p>
            <a:pPr marL="457200" algn="just" eaLnBrk="1" hangingPunct="1"/>
            <a:endParaRPr lang="en-US" altLang="en-US" sz="2800" i="1" dirty="0">
              <a:latin typeface="Open Sans"/>
            </a:endParaRPr>
          </a:p>
          <a:p>
            <a:pPr eaLnBrk="1" hangingPunct="1"/>
            <a:endParaRPr lang="en-US" altLang="en-US" sz="2800" i="1" dirty="0"/>
          </a:p>
        </p:txBody>
      </p:sp>
    </p:spTree>
    <p:extLst>
      <p:ext uri="{BB962C8B-B14F-4D97-AF65-F5344CB8AC3E}">
        <p14:creationId xmlns:p14="http://schemas.microsoft.com/office/powerpoint/2010/main" val="3079134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381000"/>
            <a:ext cx="6157119" cy="838200"/>
          </a:xfrm>
          <a:solidFill>
            <a:srgbClr val="A51E22"/>
          </a:solidFill>
        </p:spPr>
        <p:txBody>
          <a:bodyPr>
            <a:normAutofit/>
          </a:bodyPr>
          <a:lstStyle/>
          <a:p>
            <a:r>
              <a:rPr lang="en-US" sz="3200" dirty="0"/>
              <a:t>  </a:t>
            </a:r>
            <a:r>
              <a:rPr lang="en-US" sz="3400" dirty="0"/>
              <a:t>THE INFANCY OF JESUS</a:t>
            </a:r>
          </a:p>
        </p:txBody>
      </p:sp>
      <p:sp>
        <p:nvSpPr>
          <p:cNvPr id="5" name="Rectangle 5">
            <a:extLst>
              <a:ext uri="{FF2B5EF4-FFF2-40B4-BE49-F238E27FC236}">
                <a16:creationId xmlns:a16="http://schemas.microsoft.com/office/drawing/2014/main" id="{83F4C6C9-8C1C-4E72-8B21-BC247D9A0489}"/>
              </a:ext>
            </a:extLst>
          </p:cNvPr>
          <p:cNvSpPr>
            <a:spLocks noChangeArrowheads="1"/>
          </p:cNvSpPr>
          <p:nvPr/>
        </p:nvSpPr>
        <p:spPr bwMode="auto">
          <a:xfrm>
            <a:off x="1280319" y="1524000"/>
            <a:ext cx="1043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3000" b="1" dirty="0">
                <a:latin typeface="Open Sans"/>
              </a:rPr>
              <a:t>The flight into Egypt</a:t>
            </a:r>
            <a:endParaRPr lang="en-US" altLang="en-US" sz="3000" dirty="0">
              <a:latin typeface="Open Sans"/>
            </a:endParaRPr>
          </a:p>
          <a:p>
            <a:pPr marL="854075" indent="-396875" algn="just" eaLnBrk="1" hangingPunct="1">
              <a:buFont typeface="Arial" panose="020B0604020202020204" pitchFamily="34" charset="0"/>
              <a:buChar char="•"/>
            </a:pPr>
            <a:r>
              <a:rPr lang="en-US" sz="2800" dirty="0">
                <a:latin typeface="Open Sans"/>
              </a:rPr>
              <a:t>This is the fulfillment of the prophecies noted in Hosea 11:1 and Jeremiah 31:15.</a:t>
            </a:r>
          </a:p>
          <a:p>
            <a:pPr marL="854075" indent="-396875" algn="just" eaLnBrk="1" hangingPunct="1">
              <a:buFont typeface="Arial" panose="020B0604020202020204" pitchFamily="34" charset="0"/>
              <a:buChar char="•"/>
            </a:pPr>
            <a:r>
              <a:rPr lang="en-US" sz="2800" dirty="0">
                <a:latin typeface="Open Sans"/>
              </a:rPr>
              <a:t>The order to kill children under 2 years old likely indicates that the Magi did not arrive on the night Jesus was born.</a:t>
            </a:r>
          </a:p>
          <a:p>
            <a:pPr marL="854075" indent="-396875" algn="just" eaLnBrk="1" hangingPunct="1">
              <a:buFont typeface="Arial" panose="020B0604020202020204" pitchFamily="34" charset="0"/>
              <a:buChar char="•"/>
            </a:pPr>
            <a:r>
              <a:rPr lang="en-US" altLang="en-US" sz="2800" dirty="0">
                <a:latin typeface="Open Sans"/>
              </a:rPr>
              <a:t>Joseph, Mary and Jesus traveled from Egypt to Nazareth after the death of Herod.</a:t>
            </a:r>
            <a:endParaRPr lang="en-US" altLang="en-US" sz="2800" i="1" dirty="0">
              <a:latin typeface="Open Sans"/>
            </a:endParaRPr>
          </a:p>
          <a:p>
            <a:pPr eaLnBrk="1" hangingPunct="1"/>
            <a:endParaRPr lang="en-US" altLang="en-US" sz="2800" i="1" dirty="0"/>
          </a:p>
        </p:txBody>
      </p:sp>
    </p:spTree>
    <p:extLst>
      <p:ext uri="{BB962C8B-B14F-4D97-AF65-F5344CB8AC3E}">
        <p14:creationId xmlns:p14="http://schemas.microsoft.com/office/powerpoint/2010/main" val="3938603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4648200"/>
          </a:xfrm>
        </p:spPr>
        <p:txBody>
          <a:bodyPr>
            <a:normAutofit/>
          </a:bodyPr>
          <a:lstStyle/>
          <a:p>
            <a:pPr algn="just"/>
            <a:r>
              <a:rPr lang="en-US" sz="1800" b="1" dirty="0">
                <a:latin typeface="Open Sans"/>
              </a:rPr>
              <a:t> </a:t>
            </a:r>
            <a:r>
              <a:rPr lang="en-US" sz="3000" b="1" dirty="0">
                <a:latin typeface="Open Sans"/>
              </a:rPr>
              <a:t>Matthew</a:t>
            </a:r>
            <a:endParaRPr lang="en-US" sz="3000" dirty="0">
              <a:latin typeface="Open Sans"/>
            </a:endParaRPr>
          </a:p>
          <a:p>
            <a:pPr marL="914400" indent="-393700" algn="just">
              <a:buFont typeface="Arial" panose="020B0604020202020204" pitchFamily="34" charset="0"/>
              <a:buChar char="•"/>
            </a:pPr>
            <a:r>
              <a:rPr lang="en-US" sz="2800" dirty="0"/>
              <a:t>Matthew was the second Gospel written.</a:t>
            </a:r>
          </a:p>
          <a:p>
            <a:pPr marL="914400" indent="-393700" algn="just">
              <a:buFont typeface="Arial" panose="020B0604020202020204" pitchFamily="34" charset="0"/>
              <a:buChar char="•"/>
            </a:pPr>
            <a:r>
              <a:rPr lang="en-US" sz="2800" dirty="0"/>
              <a:t>Matthew was known as Levi.</a:t>
            </a:r>
          </a:p>
          <a:p>
            <a:pPr marL="914400" indent="-393700" algn="just">
              <a:buFont typeface="Arial" panose="020B0604020202020204" pitchFamily="34" charset="0"/>
              <a:buChar char="•"/>
            </a:pPr>
            <a:r>
              <a:rPr lang="en-US" sz="2800" dirty="0"/>
              <a:t>Matthew was a tax collector.</a:t>
            </a:r>
          </a:p>
          <a:p>
            <a:pPr marL="914400" indent="-393700" algn="just">
              <a:buFont typeface="Arial" panose="020B0604020202020204" pitchFamily="34" charset="0"/>
              <a:buChar char="•"/>
            </a:pPr>
            <a:r>
              <a:rPr lang="en-US" sz="2800" dirty="0"/>
              <a:t>Matthew immediately invited his friends and associates  to a special gathering so they could meet Jesus.</a:t>
            </a:r>
          </a:p>
          <a:p>
            <a:pPr marL="914400" indent="-393700" algn="just">
              <a:buFont typeface="Arial" panose="020B0604020202020204" pitchFamily="34" charset="0"/>
              <a:buChar char="•"/>
            </a:pPr>
            <a:r>
              <a:rPr lang="en-US" sz="2800" dirty="0"/>
              <a:t>Tradition holds that Matthew died by the sword during  the reign of the evil Emperor Domitian.</a:t>
            </a:r>
            <a:endParaRPr lang="en-US" sz="2800" dirty="0">
              <a:solidFill>
                <a:schemeClr val="tx1"/>
              </a:solidFill>
              <a:latin typeface="Open Sans"/>
            </a:endParaRPr>
          </a:p>
          <a:p>
            <a:pPr marL="576262" lvl="1" algn="just"/>
            <a:endParaRPr lang="en-US" dirty="0">
              <a:solidFill>
                <a:schemeClr val="tx1"/>
              </a:solidFill>
              <a:latin typeface="Open Sans"/>
            </a:endParaRPr>
          </a:p>
          <a:p>
            <a:endParaRPr lang="en-US" sz="2800" dirty="0">
              <a:latin typeface="Open Sans"/>
            </a:endParaRPr>
          </a:p>
          <a:p>
            <a:pPr marL="239713" lvl="0" indent="-239713">
              <a:buFont typeface="Arial" panose="020B0604020202020204" pitchFamily="34" charset="0"/>
              <a:buChar char="•"/>
            </a:pPr>
            <a:endParaRPr lang="en-US" sz="2800" dirty="0">
              <a:latin typeface="Open Sans"/>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6157119" cy="838200"/>
          </a:xfrm>
          <a:solidFill>
            <a:srgbClr val="A51E22"/>
          </a:solidFill>
        </p:spPr>
        <p:txBody>
          <a:bodyPr>
            <a:normAutofit/>
          </a:bodyPr>
          <a:lstStyle/>
          <a:p>
            <a:r>
              <a:rPr lang="en-US" sz="3200" dirty="0"/>
              <a:t>  </a:t>
            </a:r>
            <a:r>
              <a:rPr lang="en-US" sz="3400" dirty="0"/>
              <a:t>THE GOSPEL WRITERS</a:t>
            </a:r>
          </a:p>
        </p:txBody>
      </p:sp>
    </p:spTree>
    <p:extLst>
      <p:ext uri="{BB962C8B-B14F-4D97-AF65-F5344CB8AC3E}">
        <p14:creationId xmlns:p14="http://schemas.microsoft.com/office/powerpoint/2010/main" val="1138714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childTnLst>
                                </p:cTn>
                              </p:par>
                            </p:childTnLst>
                          </p:cTn>
                        </p:par>
                        <p:par>
                          <p:cTn id="20" fill="hold">
                            <p:stCondLst>
                              <p:cond delay="10000"/>
                            </p:stCondLst>
                            <p:childTnLst>
                              <p:par>
                                <p:cTn id="21" presetID="10" presetClass="entr" presetSubtype="0" fill="hold" nodeType="afterEffect">
                                  <p:stCondLst>
                                    <p:cond delay="200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500"/>
                                        <p:tgtEl>
                                          <p:spTgt spid="2">
                                            <p:txEl>
                                              <p:pRg st="4" end="4"/>
                                            </p:txEl>
                                          </p:spTgt>
                                        </p:tgtEl>
                                      </p:cBhvr>
                                    </p:animEffect>
                                  </p:childTnLst>
                                </p:cTn>
                              </p:par>
                            </p:childTnLst>
                          </p:cTn>
                        </p:par>
                        <p:par>
                          <p:cTn id="24" fill="hold">
                            <p:stCondLst>
                              <p:cond delay="12500"/>
                            </p:stCondLst>
                            <p:childTnLst>
                              <p:par>
                                <p:cTn id="25" presetID="10" presetClass="entr" presetSubtype="0" fill="hold" nodeType="afterEffect">
                                  <p:stCondLst>
                                    <p:cond delay="200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fade">
                                      <p:cBhvr>
                                        <p:cTn id="27"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7">
            <a:extLst>
              <a:ext uri="{FF2B5EF4-FFF2-40B4-BE49-F238E27FC236}">
                <a16:creationId xmlns:a16="http://schemas.microsoft.com/office/drawing/2014/main" id="{025B7FB9-8DFB-4B07-8F56-1B911BA53459}"/>
              </a:ext>
            </a:extLst>
          </p:cNvPr>
          <p:cNvGrpSpPr>
            <a:grpSpLocks/>
          </p:cNvGrpSpPr>
          <p:nvPr/>
        </p:nvGrpSpPr>
        <p:grpSpPr bwMode="auto">
          <a:xfrm>
            <a:off x="1905000" y="1828800"/>
            <a:ext cx="8290719" cy="3257550"/>
            <a:chOff x="105384600" y="106685442"/>
            <a:chExt cx="4475391" cy="2114550"/>
          </a:xfrm>
        </p:grpSpPr>
        <p:sp>
          <p:nvSpPr>
            <p:cNvPr id="5" name="Text Box 8">
              <a:extLst>
                <a:ext uri="{FF2B5EF4-FFF2-40B4-BE49-F238E27FC236}">
                  <a16:creationId xmlns:a16="http://schemas.microsoft.com/office/drawing/2014/main" id="{AED3B24E-A5A4-4EFB-8268-BBAB12A91D60}"/>
                </a:ext>
              </a:extLst>
            </p:cNvPr>
            <p:cNvSpPr txBox="1">
              <a:spLocks noChangeArrowheads="1"/>
            </p:cNvSpPr>
            <p:nvPr/>
          </p:nvSpPr>
          <p:spPr bwMode="auto">
            <a:xfrm rot="-1771279">
              <a:off x="106588314" y="107870909"/>
              <a:ext cx="894994" cy="775362"/>
            </a:xfrm>
            <a:prstGeom prst="rect">
              <a:avLst/>
            </a:prstGeom>
            <a:solidFill>
              <a:srgbClr val="FFFFFF"/>
            </a:solidFill>
            <a:ln>
              <a:noFill/>
            </a:ln>
            <a:extLst>
              <a:ext uri="{91240B29-F687-4F45-9708-019B960494DF}">
                <a14:hiddenLine xmlns:a14="http://schemas.microsoft.com/office/drawing/2010/main" w="19050" algn="in">
                  <a:solidFill>
                    <a:srgbClr val="000000"/>
                  </a:solidFill>
                  <a:miter lim="800000"/>
                  <a:headEnd/>
                  <a:tailEnd/>
                </a14:hiddenLine>
              </a:ext>
            </a:extLst>
          </p:spPr>
          <p:txBody>
            <a:bodyPr lIns="36576" tIns="36576" rIns="36576" bIns="36576"/>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6000" i="1" dirty="0">
                  <a:solidFill>
                    <a:srgbClr val="000000"/>
                  </a:solidFill>
                  <a:latin typeface="Forte" panose="03060902040502070203" pitchFamily="66" charset="0"/>
                </a:rPr>
                <a:t>of</a:t>
              </a:r>
              <a:endParaRPr lang="en-US" altLang="en-US" sz="3600" dirty="0"/>
            </a:p>
          </p:txBody>
        </p:sp>
        <p:sp>
          <p:nvSpPr>
            <p:cNvPr id="6" name="Text Box 9">
              <a:extLst>
                <a:ext uri="{FF2B5EF4-FFF2-40B4-BE49-F238E27FC236}">
                  <a16:creationId xmlns:a16="http://schemas.microsoft.com/office/drawing/2014/main" id="{C66CE9FC-9EB4-47BB-8AF9-94A33A360BB9}"/>
                </a:ext>
              </a:extLst>
            </p:cNvPr>
            <p:cNvSpPr txBox="1">
              <a:spLocks noChangeArrowheads="1"/>
            </p:cNvSpPr>
            <p:nvPr/>
          </p:nvSpPr>
          <p:spPr bwMode="auto">
            <a:xfrm>
              <a:off x="106545291" y="106708575"/>
              <a:ext cx="3314700" cy="1005567"/>
            </a:xfrm>
            <a:prstGeom prst="rect">
              <a:avLst/>
            </a:prstGeom>
            <a:solidFill>
              <a:srgbClr val="FFFFFF"/>
            </a:solidFill>
            <a:ln w="19050" algn="in">
              <a:solidFill>
                <a:srgbClr val="000000"/>
              </a:solidFill>
              <a:miter lim="800000"/>
              <a:headEnd/>
              <a:tailEnd/>
            </a:ln>
          </p:spPr>
          <p:txBody>
            <a:bodyPr lIns="36576" tIns="36576" rIns="36576" bIns="36576"/>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00" i="1" dirty="0">
                <a:latin typeface="Arial Black" panose="020B0A04020102020204" pitchFamily="34" charset="0"/>
              </a:endParaRPr>
            </a:p>
            <a:p>
              <a:pPr eaLnBrk="1" hangingPunct="1"/>
              <a:endParaRPr lang="en-US" altLang="en-US" sz="200" i="1" dirty="0">
                <a:latin typeface="Arial Black" panose="020B0A04020102020204" pitchFamily="34" charset="0"/>
              </a:endParaRPr>
            </a:p>
            <a:p>
              <a:pPr eaLnBrk="1" hangingPunct="1"/>
              <a:r>
                <a:rPr lang="en-US" altLang="en-US" sz="200" i="1" dirty="0">
                  <a:latin typeface="Arial Black" panose="020B0A04020102020204" pitchFamily="34" charset="0"/>
                </a:rPr>
                <a:t>                                  </a:t>
              </a:r>
            </a:p>
            <a:p>
              <a:pPr eaLnBrk="1" hangingPunct="1"/>
              <a:endParaRPr lang="en-US" altLang="en-US" sz="200" i="1" dirty="0">
                <a:latin typeface="Arial Black" panose="020B0A04020102020204" pitchFamily="34" charset="0"/>
              </a:endParaRPr>
            </a:p>
            <a:p>
              <a:pPr eaLnBrk="1" hangingPunct="1"/>
              <a:endParaRPr lang="en-US" altLang="en-US" sz="200" i="1" dirty="0">
                <a:latin typeface="Arial Black" panose="020B0A04020102020204" pitchFamily="34" charset="0"/>
              </a:endParaRPr>
            </a:p>
            <a:p>
              <a:pPr algn="ctr" eaLnBrk="1" hangingPunct="1"/>
              <a:r>
                <a:rPr lang="en-US" altLang="en-US" sz="8000" i="1" dirty="0">
                  <a:latin typeface="Arial Black" panose="020B0A04020102020204" pitchFamily="34" charset="0"/>
                </a:rPr>
                <a:t>Story</a:t>
              </a:r>
              <a:endParaRPr lang="en-US" altLang="en-US" sz="6600" i="1" dirty="0"/>
            </a:p>
          </p:txBody>
        </p:sp>
        <p:sp>
          <p:nvSpPr>
            <p:cNvPr id="7" name="Text Box 10">
              <a:extLst>
                <a:ext uri="{FF2B5EF4-FFF2-40B4-BE49-F238E27FC236}">
                  <a16:creationId xmlns:a16="http://schemas.microsoft.com/office/drawing/2014/main" id="{3F5A1A03-9359-4877-BD01-4F0CD1AF8885}"/>
                </a:ext>
              </a:extLst>
            </p:cNvPr>
            <p:cNvSpPr txBox="1">
              <a:spLocks noChangeArrowheads="1"/>
            </p:cNvSpPr>
            <p:nvPr/>
          </p:nvSpPr>
          <p:spPr bwMode="auto">
            <a:xfrm rot="-5400000">
              <a:off x="104935566" y="107171217"/>
              <a:ext cx="2114550" cy="1143000"/>
            </a:xfrm>
            <a:prstGeom prst="rect">
              <a:avLst/>
            </a:prstGeom>
            <a:solidFill>
              <a:srgbClr val="000000"/>
            </a:solidFill>
            <a:ln>
              <a:noFill/>
            </a:ln>
            <a:extLst>
              <a:ext uri="{91240B29-F687-4F45-9708-019B960494DF}">
                <a14:hiddenLine xmlns:a14="http://schemas.microsoft.com/office/drawing/2010/main" w="9525" algn="in">
                  <a:solidFill>
                    <a:srgbClr val="000000"/>
                  </a:solidFill>
                  <a:miter lim="800000"/>
                  <a:headEnd/>
                  <a:tailEnd/>
                </a14:hiddenLine>
              </a:ext>
            </a:extLst>
          </p:spPr>
          <p:txBody>
            <a:bodyPr lIns="36576" tIns="36576" rIns="36576" bIns="36576"/>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00" dirty="0">
                  <a:solidFill>
                    <a:srgbClr val="FFFFFF"/>
                  </a:solidFill>
                  <a:latin typeface="Arial Black" panose="020B0A04020102020204" pitchFamily="34" charset="0"/>
                </a:rPr>
                <a:t>   </a:t>
              </a: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r>
                <a:rPr lang="en-US" altLang="en-US" sz="200" dirty="0">
                  <a:solidFill>
                    <a:srgbClr val="FFFFFF"/>
                  </a:solidFill>
                  <a:latin typeface="Arial Black" panose="020B0A04020102020204" pitchFamily="34" charset="0"/>
                </a:rPr>
                <a:t>        </a:t>
              </a: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r>
                <a:rPr lang="en-US" altLang="en-US" sz="7200" dirty="0">
                  <a:solidFill>
                    <a:srgbClr val="FFFFFF"/>
                  </a:solidFill>
                  <a:latin typeface="Arial Black" panose="020B0A04020102020204" pitchFamily="34" charset="0"/>
                </a:rPr>
                <a:t>THE</a:t>
              </a:r>
              <a:endParaRPr lang="en-US" altLang="en-US" sz="2800" dirty="0"/>
            </a:p>
          </p:txBody>
        </p:sp>
        <p:sp>
          <p:nvSpPr>
            <p:cNvPr id="8" name="Text Box 11">
              <a:extLst>
                <a:ext uri="{FF2B5EF4-FFF2-40B4-BE49-F238E27FC236}">
                  <a16:creationId xmlns:a16="http://schemas.microsoft.com/office/drawing/2014/main" id="{8DB2A103-1468-429F-B010-0F744D6A8316}"/>
                </a:ext>
              </a:extLst>
            </p:cNvPr>
            <p:cNvSpPr txBox="1">
              <a:spLocks noChangeArrowheads="1"/>
            </p:cNvSpPr>
            <p:nvPr/>
          </p:nvSpPr>
          <p:spPr bwMode="auto">
            <a:xfrm>
              <a:off x="107451525" y="107714142"/>
              <a:ext cx="2400300" cy="1085850"/>
            </a:xfrm>
            <a:prstGeom prst="rect">
              <a:avLst/>
            </a:prstGeom>
            <a:solidFill>
              <a:srgbClr val="000000"/>
            </a:solidFill>
            <a:ln w="19050" algn="in">
              <a:solidFill>
                <a:srgbClr val="000000"/>
              </a:solidFill>
              <a:miter lim="800000"/>
              <a:headEnd/>
              <a:tailEnd/>
            </a:ln>
          </p:spPr>
          <p:txBody>
            <a:bodyPr lIns="36576" tIns="36576" rIns="36576" bIns="36576"/>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00" dirty="0">
                <a:solidFill>
                  <a:srgbClr val="FFFFFF"/>
                </a:solidFill>
                <a:latin typeface="Arial Black" panose="020B0A04020102020204" pitchFamily="34" charset="0"/>
              </a:endParaRPr>
            </a:p>
            <a:p>
              <a:pPr eaLnBrk="1" hangingPunct="1"/>
              <a:endParaRPr lang="en-US" altLang="en-US" sz="200" dirty="0">
                <a:solidFill>
                  <a:srgbClr val="FFFFFF"/>
                </a:solidFill>
                <a:latin typeface="Arial Black" panose="020B0A04020102020204" pitchFamily="34" charset="0"/>
              </a:endParaRPr>
            </a:p>
            <a:p>
              <a:pPr eaLnBrk="1" hangingPunct="1"/>
              <a:r>
                <a:rPr lang="en-US" altLang="en-US" sz="200" dirty="0">
                  <a:solidFill>
                    <a:srgbClr val="FFFFFF"/>
                  </a:solidFill>
                  <a:latin typeface="Arial Black" panose="020B0A04020102020204" pitchFamily="34" charset="0"/>
                </a:rPr>
                <a:t>              </a:t>
              </a:r>
            </a:p>
            <a:p>
              <a:pPr eaLnBrk="1" hangingPunct="1"/>
              <a:endParaRPr lang="en-US" altLang="en-US" sz="200" dirty="0">
                <a:solidFill>
                  <a:srgbClr val="FFFFFF"/>
                </a:solidFill>
                <a:latin typeface="Arial Black" panose="020B0A04020102020204" pitchFamily="34" charset="0"/>
              </a:endParaRPr>
            </a:p>
            <a:p>
              <a:pPr eaLnBrk="1" hangingPunct="1"/>
              <a:r>
                <a:rPr lang="en-US" altLang="en-US" sz="200" dirty="0">
                  <a:solidFill>
                    <a:srgbClr val="FFFFFF"/>
                  </a:solidFill>
                  <a:latin typeface="Arial Black" panose="020B0A04020102020204" pitchFamily="34" charset="0"/>
                </a:rPr>
                <a:t>             </a:t>
              </a:r>
            </a:p>
            <a:p>
              <a:pPr eaLnBrk="1" hangingPunct="1"/>
              <a:endParaRPr lang="en-US" altLang="en-US" sz="200" dirty="0">
                <a:solidFill>
                  <a:srgbClr val="FFFFFF"/>
                </a:solidFill>
                <a:latin typeface="Arial Black" panose="020B0A04020102020204" pitchFamily="34" charset="0"/>
              </a:endParaRPr>
            </a:p>
            <a:p>
              <a:pPr eaLnBrk="1" hangingPunct="1"/>
              <a:endParaRPr lang="en-US" altLang="en-US" sz="200" dirty="0">
                <a:solidFill>
                  <a:srgbClr val="FFFFFF"/>
                </a:solidFill>
                <a:latin typeface="Arial Black" panose="020B0A04020102020204" pitchFamily="34" charset="0"/>
              </a:endParaRPr>
            </a:p>
            <a:p>
              <a:pPr eaLnBrk="1" hangingPunct="1"/>
              <a:endParaRPr lang="en-US" altLang="en-US" sz="200" dirty="0">
                <a:solidFill>
                  <a:srgbClr val="FFFFFF"/>
                </a:solidFill>
                <a:latin typeface="Arial Black" panose="020B0A04020102020204" pitchFamily="34" charset="0"/>
              </a:endParaRPr>
            </a:p>
            <a:p>
              <a:pPr eaLnBrk="1" hangingPunct="1"/>
              <a:endParaRPr lang="en-US" altLang="en-US" sz="200" dirty="0">
                <a:solidFill>
                  <a:srgbClr val="FFFFFF"/>
                </a:solidFill>
                <a:latin typeface="Arial Black" panose="020B0A04020102020204" pitchFamily="34" charset="0"/>
              </a:endParaRPr>
            </a:p>
            <a:p>
              <a:pPr algn="ctr" eaLnBrk="1" hangingPunct="1"/>
              <a:r>
                <a:rPr lang="en-US" altLang="en-US" sz="6600" dirty="0">
                  <a:solidFill>
                    <a:srgbClr val="FFFFFF"/>
                  </a:solidFill>
                  <a:latin typeface="Arial Black" panose="020B0A04020102020204" pitchFamily="34" charset="0"/>
                </a:rPr>
                <a:t>Jesus</a:t>
              </a:r>
              <a:endParaRPr lang="en-US" altLang="en-US" dirty="0"/>
            </a:p>
          </p:txBody>
        </p:sp>
        <p:sp>
          <p:nvSpPr>
            <p:cNvPr id="9" name="Line 12">
              <a:extLst>
                <a:ext uri="{FF2B5EF4-FFF2-40B4-BE49-F238E27FC236}">
                  <a16:creationId xmlns:a16="http://schemas.microsoft.com/office/drawing/2014/main" id="{A61E2335-F4BF-4124-81F8-0EA02F32FC8F}"/>
                </a:ext>
              </a:extLst>
            </p:cNvPr>
            <p:cNvSpPr>
              <a:spLocks noChangeShapeType="1"/>
            </p:cNvSpPr>
            <p:nvPr/>
          </p:nvSpPr>
          <p:spPr bwMode="auto">
            <a:xfrm>
              <a:off x="105384600" y="108799992"/>
              <a:ext cx="44577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sp>
        <p:nvSpPr>
          <p:cNvPr id="10" name="Rectangle 9">
            <a:extLst>
              <a:ext uri="{FF2B5EF4-FFF2-40B4-BE49-F238E27FC236}">
                <a16:creationId xmlns:a16="http://schemas.microsoft.com/office/drawing/2014/main" id="{0B26C840-C6B6-4C75-969B-5B41854E6650}"/>
              </a:ext>
            </a:extLst>
          </p:cNvPr>
          <p:cNvSpPr/>
          <p:nvPr/>
        </p:nvSpPr>
        <p:spPr>
          <a:xfrm>
            <a:off x="1889919" y="1581169"/>
            <a:ext cx="2590800" cy="247631"/>
          </a:xfrm>
          <a:prstGeom prst="rect">
            <a:avLst/>
          </a:prstGeom>
          <a:solidFill>
            <a:srgbClr val="FFFFFF"/>
          </a:solidFill>
          <a:ln w="571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13530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rmAutofit/>
          </a:bodyPr>
          <a:lstStyle/>
          <a:p>
            <a:pPr algn="just"/>
            <a:r>
              <a:rPr lang="en-US" sz="2000" b="1" dirty="0">
                <a:latin typeface="Open Sans"/>
              </a:rPr>
              <a:t> </a:t>
            </a:r>
            <a:r>
              <a:rPr lang="en-US" sz="3000" b="1" dirty="0">
                <a:latin typeface="Open Sans"/>
              </a:rPr>
              <a:t>Mark</a:t>
            </a:r>
            <a:endParaRPr lang="en-US" sz="3000" dirty="0">
              <a:solidFill>
                <a:schemeClr val="tx1"/>
              </a:solidFill>
              <a:latin typeface="Open Sans"/>
            </a:endParaRPr>
          </a:p>
          <a:p>
            <a:pPr marL="914400" indent="-393700">
              <a:buFont typeface="Arial" panose="020B0604020202020204" pitchFamily="34" charset="0"/>
              <a:buChar char="•"/>
              <a:tabLst>
                <a:tab pos="914400" algn="l"/>
              </a:tabLst>
              <a:defRPr/>
            </a:pPr>
            <a:r>
              <a:rPr lang="en-US" sz="2800" dirty="0"/>
              <a:t>Mark was the first Gospel to be written.</a:t>
            </a:r>
          </a:p>
          <a:p>
            <a:pPr marL="914400" indent="-393700">
              <a:buFont typeface="Arial" panose="020B0604020202020204" pitchFamily="34" charset="0"/>
              <a:buChar char="•"/>
              <a:tabLst>
                <a:tab pos="914400" algn="l"/>
              </a:tabLst>
              <a:defRPr/>
            </a:pPr>
            <a:r>
              <a:rPr lang="en-US" sz="2800" dirty="0"/>
              <a:t>Mark was not one of the 12 Disciples.</a:t>
            </a:r>
          </a:p>
          <a:p>
            <a:pPr marL="914400" indent="-393700">
              <a:buFont typeface="Arial" panose="020B0604020202020204" pitchFamily="34" charset="0"/>
              <a:buChar char="•"/>
              <a:tabLst>
                <a:tab pos="914400" algn="l"/>
              </a:tabLst>
              <a:defRPr/>
            </a:pPr>
            <a:r>
              <a:rPr lang="en-US" sz="2800" dirty="0"/>
              <a:t>Mark was a relative of Barnabas and scribe to Peter.</a:t>
            </a:r>
          </a:p>
          <a:p>
            <a:pPr marL="914400" indent="-393700">
              <a:buFont typeface="Arial" panose="020B0604020202020204" pitchFamily="34" charset="0"/>
              <a:buChar char="•"/>
              <a:tabLst>
                <a:tab pos="914400" algn="l"/>
              </a:tabLst>
              <a:defRPr/>
            </a:pPr>
            <a:r>
              <a:rPr lang="en-US" sz="2800" dirty="0"/>
              <a:t>The Gospel was written in Rome, to a Gentile audience.</a:t>
            </a:r>
          </a:p>
          <a:p>
            <a:pPr marL="914400" indent="-393700" algn="just">
              <a:buFont typeface="Arial" panose="020B0604020202020204" pitchFamily="34" charset="0"/>
              <a:buChar char="•"/>
              <a:tabLst>
                <a:tab pos="914400" algn="l"/>
              </a:tabLst>
              <a:defRPr/>
            </a:pPr>
            <a:r>
              <a:rPr lang="en-US" sz="2800" dirty="0"/>
              <a:t>Tradition notes that Mark founded a church at Alexandria and died by being pulled apart by horses for his opposition to pagan beliefs.</a:t>
            </a:r>
            <a:endParaRPr lang="en-US" sz="2800" dirty="0">
              <a:solidFill>
                <a:schemeClr val="tx1"/>
              </a:solidFill>
              <a:latin typeface="Open Sans"/>
            </a:endParaRPr>
          </a:p>
          <a:p>
            <a:endParaRPr lang="en-US" sz="2800" dirty="0">
              <a:latin typeface="Open Sans"/>
            </a:endParaRPr>
          </a:p>
          <a:p>
            <a:pPr marL="239713" lvl="0" indent="-239713">
              <a:buFont typeface="Arial" panose="020B0604020202020204" pitchFamily="34" charset="0"/>
              <a:buChar char="•"/>
            </a:pPr>
            <a:endParaRPr lang="en-US" sz="2800" dirty="0">
              <a:latin typeface="Open Sans"/>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6157119" cy="838200"/>
          </a:xfrm>
          <a:solidFill>
            <a:srgbClr val="A51E22"/>
          </a:solidFill>
        </p:spPr>
        <p:txBody>
          <a:bodyPr>
            <a:normAutofit/>
          </a:bodyPr>
          <a:lstStyle/>
          <a:p>
            <a:r>
              <a:rPr lang="en-US" sz="3200" dirty="0"/>
              <a:t>  </a:t>
            </a:r>
            <a:r>
              <a:rPr lang="en-US" sz="3400" dirty="0"/>
              <a:t>THE GOSPEL WRITERS</a:t>
            </a:r>
          </a:p>
        </p:txBody>
      </p:sp>
    </p:spTree>
    <p:extLst>
      <p:ext uri="{BB962C8B-B14F-4D97-AF65-F5344CB8AC3E}">
        <p14:creationId xmlns:p14="http://schemas.microsoft.com/office/powerpoint/2010/main" val="1958246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rmAutofit/>
          </a:bodyPr>
          <a:lstStyle/>
          <a:p>
            <a:pPr algn="just"/>
            <a:r>
              <a:rPr lang="en-US" sz="1800" b="1" dirty="0">
                <a:latin typeface="Open Sans"/>
              </a:rPr>
              <a:t> </a:t>
            </a:r>
            <a:r>
              <a:rPr lang="en-US" sz="3000" b="1" dirty="0">
                <a:latin typeface="Open Sans"/>
              </a:rPr>
              <a:t>Luke</a:t>
            </a:r>
            <a:endParaRPr lang="en-US" sz="3000" dirty="0">
              <a:latin typeface="Open Sans"/>
            </a:endParaRPr>
          </a:p>
          <a:p>
            <a:pPr marL="914400" lvl="1" indent="-393700" algn="just">
              <a:buFont typeface="Arial" panose="020B0604020202020204" pitchFamily="34" charset="0"/>
              <a:buChar char="•"/>
            </a:pPr>
            <a:r>
              <a:rPr lang="en-US" dirty="0">
                <a:solidFill>
                  <a:schemeClr val="tx1"/>
                </a:solidFill>
                <a:latin typeface="Open Sans"/>
              </a:rPr>
              <a:t>Luke was a physician.</a:t>
            </a:r>
          </a:p>
          <a:p>
            <a:pPr marL="914400" lvl="1" indent="-393700" algn="just">
              <a:buFont typeface="Arial" panose="020B0604020202020204" pitchFamily="34" charset="0"/>
              <a:buChar char="•"/>
            </a:pPr>
            <a:r>
              <a:rPr lang="en-US" sz="2800" dirty="0">
                <a:solidFill>
                  <a:schemeClr val="tx1"/>
                </a:solidFill>
                <a:latin typeface="Open Sans"/>
              </a:rPr>
              <a:t>Luke also wrote the book of Acts.</a:t>
            </a:r>
            <a:endParaRPr lang="en-US" dirty="0">
              <a:solidFill>
                <a:schemeClr val="tx1"/>
              </a:solidFill>
              <a:latin typeface="Open Sans"/>
            </a:endParaRPr>
          </a:p>
          <a:p>
            <a:pPr marL="914400" lvl="1" indent="-393700" algn="just">
              <a:buFont typeface="Arial" panose="020B0604020202020204" pitchFamily="34" charset="0"/>
              <a:buChar char="•"/>
            </a:pPr>
            <a:r>
              <a:rPr lang="en-US" sz="2800" dirty="0">
                <a:solidFill>
                  <a:schemeClr val="tx1"/>
                </a:solidFill>
                <a:latin typeface="Open Sans"/>
              </a:rPr>
              <a:t>Writes in Chronological order, and spent some time with Paul on his missionary journeys.</a:t>
            </a:r>
          </a:p>
          <a:p>
            <a:pPr marL="914400" lvl="1" indent="-393700" algn="just">
              <a:buFont typeface="Arial" panose="020B0604020202020204" pitchFamily="34" charset="0"/>
              <a:buChar char="•"/>
            </a:pPr>
            <a:r>
              <a:rPr lang="en-US" sz="2800" dirty="0">
                <a:solidFill>
                  <a:schemeClr val="tx1"/>
                </a:solidFill>
                <a:latin typeface="Open Sans"/>
              </a:rPr>
              <a:t>Tradition notes that Luke was crucified.</a:t>
            </a:r>
          </a:p>
          <a:p>
            <a:pPr marL="239713" lvl="0" indent="-239713">
              <a:buFont typeface="Arial" panose="020B0604020202020204" pitchFamily="34" charset="0"/>
              <a:buChar char="•"/>
            </a:pPr>
            <a:endParaRPr lang="en-US" sz="2800" dirty="0">
              <a:latin typeface="Open Sans"/>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6157119" cy="838200"/>
          </a:xfrm>
          <a:solidFill>
            <a:srgbClr val="A51E22"/>
          </a:solidFill>
        </p:spPr>
        <p:txBody>
          <a:bodyPr>
            <a:normAutofit/>
          </a:bodyPr>
          <a:lstStyle/>
          <a:p>
            <a:r>
              <a:rPr lang="en-US" sz="3200" dirty="0"/>
              <a:t>  </a:t>
            </a:r>
            <a:r>
              <a:rPr lang="en-US" sz="3400" dirty="0"/>
              <a:t>THE GOSPEL WRITERS</a:t>
            </a:r>
          </a:p>
        </p:txBody>
      </p:sp>
    </p:spTree>
    <p:extLst>
      <p:ext uri="{BB962C8B-B14F-4D97-AF65-F5344CB8AC3E}">
        <p14:creationId xmlns:p14="http://schemas.microsoft.com/office/powerpoint/2010/main" val="1047184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childTnLst>
                                </p:cTn>
                              </p:par>
                            </p:childTnLst>
                          </p:cTn>
                        </p:par>
                        <p:par>
                          <p:cTn id="20" fill="hold">
                            <p:stCondLst>
                              <p:cond delay="10000"/>
                            </p:stCondLst>
                            <p:childTnLst>
                              <p:par>
                                <p:cTn id="21" presetID="10" presetClass="entr" presetSubtype="0" fill="hold" nodeType="afterEffect">
                                  <p:stCondLst>
                                    <p:cond delay="200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rmAutofit/>
          </a:bodyPr>
          <a:lstStyle/>
          <a:p>
            <a:pPr algn="just"/>
            <a:r>
              <a:rPr lang="en-US" sz="3000" b="1" dirty="0">
                <a:latin typeface="Open Sans"/>
              </a:rPr>
              <a:t> John</a:t>
            </a:r>
            <a:endParaRPr lang="en-US" sz="3000" dirty="0">
              <a:solidFill>
                <a:schemeClr val="tx1"/>
              </a:solidFill>
              <a:latin typeface="Open Sans"/>
            </a:endParaRPr>
          </a:p>
          <a:p>
            <a:pPr marL="914400" lvl="1" indent="-393700" algn="l">
              <a:buFont typeface="Arial" panose="020B0604020202020204" pitchFamily="34" charset="0"/>
              <a:buChar char="•"/>
              <a:tabLst>
                <a:tab pos="800100" algn="l"/>
              </a:tabLst>
              <a:defRPr/>
            </a:pPr>
            <a:r>
              <a:rPr lang="en-US" dirty="0">
                <a:solidFill>
                  <a:schemeClr val="tx1"/>
                </a:solidFill>
                <a:latin typeface="Open Sans"/>
              </a:rPr>
              <a:t>John was the last of the Gospel writers.</a:t>
            </a:r>
          </a:p>
          <a:p>
            <a:pPr marL="977900" lvl="1" indent="-457200" algn="l">
              <a:buFont typeface="Arial" panose="020B0604020202020204" pitchFamily="34" charset="0"/>
              <a:buChar char="•"/>
              <a:defRPr/>
            </a:pPr>
            <a:r>
              <a:rPr lang="en-US" dirty="0">
                <a:solidFill>
                  <a:schemeClr val="tx1"/>
                </a:solidFill>
                <a:latin typeface="Open Sans"/>
              </a:rPr>
              <a:t>John also wrote 1 John, 2 John, 3 John and Revelation.</a:t>
            </a:r>
          </a:p>
          <a:p>
            <a:pPr marL="977900" lvl="1" indent="-457200" algn="l">
              <a:buFont typeface="Arial" panose="020B0604020202020204" pitchFamily="34" charset="0"/>
              <a:buChar char="•"/>
              <a:defRPr/>
            </a:pPr>
            <a:r>
              <a:rPr lang="en-US" dirty="0">
                <a:solidFill>
                  <a:schemeClr val="tx1"/>
                </a:solidFill>
                <a:latin typeface="Open Sans"/>
              </a:rPr>
              <a:t>John wrote with a limited vocabulary.   </a:t>
            </a:r>
          </a:p>
          <a:p>
            <a:pPr marL="977900" lvl="1" indent="-457200" algn="just">
              <a:buFont typeface="Arial" panose="020B0604020202020204" pitchFamily="34" charset="0"/>
              <a:buChar char="•"/>
              <a:defRPr/>
            </a:pPr>
            <a:r>
              <a:rPr lang="en-US" dirty="0">
                <a:solidFill>
                  <a:schemeClr val="tx1"/>
                </a:solidFill>
                <a:latin typeface="Open Sans"/>
              </a:rPr>
              <a:t>The focus of John’s writing is to affirm the deity of Christ. In Hebrew culture the number 7 is associated with God. In John’s Gospel there are…</a:t>
            </a:r>
          </a:p>
          <a:p>
            <a:pPr>
              <a:defRPr/>
            </a:pPr>
            <a:r>
              <a:rPr lang="en-US" sz="2800" i="1" dirty="0"/>
              <a:t>             - 7 miracles attributed to Jesus.</a:t>
            </a:r>
          </a:p>
          <a:p>
            <a:pPr>
              <a:defRPr/>
            </a:pPr>
            <a:r>
              <a:rPr lang="en-US" sz="2800" i="1" dirty="0"/>
              <a:t>             - 7 deity references attributed to Jesus.  </a:t>
            </a:r>
          </a:p>
          <a:p>
            <a:pPr>
              <a:defRPr/>
            </a:pPr>
            <a:r>
              <a:rPr lang="en-US" sz="2800" i="1" dirty="0"/>
              <a:t>             - 7 “I Am” statements made by Jesus.</a:t>
            </a:r>
            <a:endParaRPr lang="en-US" sz="2800" dirty="0">
              <a:latin typeface="Open Sans"/>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6157119" cy="838200"/>
          </a:xfrm>
          <a:solidFill>
            <a:srgbClr val="A51E22"/>
          </a:solidFill>
        </p:spPr>
        <p:txBody>
          <a:bodyPr>
            <a:normAutofit/>
          </a:bodyPr>
          <a:lstStyle/>
          <a:p>
            <a:r>
              <a:rPr lang="en-US" sz="3200" dirty="0"/>
              <a:t>  </a:t>
            </a:r>
            <a:r>
              <a:rPr lang="en-US" sz="3400" dirty="0"/>
              <a:t>THE GOSPEL WRITERS</a:t>
            </a:r>
          </a:p>
        </p:txBody>
      </p:sp>
    </p:spTree>
    <p:extLst>
      <p:ext uri="{BB962C8B-B14F-4D97-AF65-F5344CB8AC3E}">
        <p14:creationId xmlns:p14="http://schemas.microsoft.com/office/powerpoint/2010/main" val="705432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rmAutofit/>
          </a:bodyPr>
          <a:lstStyle/>
          <a:p>
            <a:pPr algn="just"/>
            <a:r>
              <a:rPr lang="en-US" altLang="en-US" sz="2800" b="1" dirty="0">
                <a:latin typeface="Open Sans"/>
              </a:rPr>
              <a:t> The coming of the Messiah is the fulfillment </a:t>
            </a:r>
            <a:r>
              <a:rPr lang="en-US" altLang="en-US" sz="2800" b="1" i="1" dirty="0">
                <a:latin typeface="Open Sans"/>
              </a:rPr>
              <a:t>of prophecy</a:t>
            </a:r>
            <a:r>
              <a:rPr lang="en-US" altLang="en-US" sz="2800" b="1" dirty="0">
                <a:latin typeface="Open Sans"/>
              </a:rPr>
              <a:t> </a:t>
            </a:r>
          </a:p>
          <a:p>
            <a:pPr marL="914400" indent="-393700" algn="just">
              <a:buFont typeface="Arial" panose="020B0604020202020204" pitchFamily="34" charset="0"/>
              <a:buChar char="•"/>
              <a:tabLst>
                <a:tab pos="800100" algn="l"/>
              </a:tabLst>
              <a:defRPr/>
            </a:pPr>
            <a:r>
              <a:rPr lang="en-US" sz="2800" dirty="0">
                <a:latin typeface="Open Sans"/>
              </a:rPr>
              <a:t>There are 456 Messianic references in the Old Testament and more than 500 in the Talmud.</a:t>
            </a:r>
          </a:p>
          <a:p>
            <a:pPr marL="914400" indent="-393700" algn="just">
              <a:buFont typeface="Arial" panose="020B0604020202020204" pitchFamily="34" charset="0"/>
              <a:buChar char="•"/>
              <a:tabLst>
                <a:tab pos="800100" algn="l"/>
              </a:tabLst>
              <a:defRPr/>
            </a:pPr>
            <a:r>
              <a:rPr lang="en-US" sz="2800" dirty="0">
                <a:latin typeface="Open Sans"/>
              </a:rPr>
              <a:t>There are more than 125 distinct Messianic Prophecies (more   than 300 combined or general prophecies). </a:t>
            </a:r>
          </a:p>
          <a:p>
            <a:pPr marL="914400" indent="-393700" algn="just">
              <a:buFont typeface="Arial" panose="020B0604020202020204" pitchFamily="34" charset="0"/>
              <a:buChar char="•"/>
              <a:tabLst>
                <a:tab pos="800100" algn="l"/>
              </a:tabLst>
              <a:defRPr/>
            </a:pPr>
            <a:r>
              <a:rPr lang="en-US" sz="2800" dirty="0">
                <a:latin typeface="Open Sans"/>
              </a:rPr>
              <a:t>The odds of just 20 Messianic prophecies coming true is 1   in 100 million.</a:t>
            </a:r>
          </a:p>
          <a:p>
            <a:pPr marL="914400" indent="-393700" algn="just">
              <a:buFont typeface="Arial" panose="020B0604020202020204" pitchFamily="34" charset="0"/>
              <a:buChar char="•"/>
              <a:tabLst>
                <a:tab pos="800100" algn="l"/>
              </a:tabLst>
              <a:defRPr/>
            </a:pPr>
            <a:r>
              <a:rPr lang="en-US" sz="2800" dirty="0">
                <a:latin typeface="Open Sans"/>
              </a:rPr>
              <a:t>The odds of just 31 of the Messianic prophecies coming true is 1 in 2,540,000,000,000,000,000,000,000,000,000.</a:t>
            </a:r>
          </a:p>
          <a:p>
            <a:pPr marL="520700" algn="just">
              <a:tabLst>
                <a:tab pos="800100" algn="l"/>
              </a:tabLst>
              <a:defRPr/>
            </a:pPr>
            <a:endParaRPr lang="en-US" sz="2800" dirty="0">
              <a:latin typeface="Open Sans"/>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6157119" cy="838200"/>
          </a:xfrm>
          <a:solidFill>
            <a:srgbClr val="A51E22"/>
          </a:solidFill>
        </p:spPr>
        <p:txBody>
          <a:bodyPr>
            <a:normAutofit/>
          </a:bodyPr>
          <a:lstStyle/>
          <a:p>
            <a:r>
              <a:rPr lang="en-US" sz="2800" dirty="0"/>
              <a:t>  </a:t>
            </a:r>
            <a:r>
              <a:rPr lang="en-US" sz="3400" dirty="0"/>
              <a:t>THE NATURE OF JESUS</a:t>
            </a:r>
          </a:p>
        </p:txBody>
      </p:sp>
    </p:spTree>
    <p:extLst>
      <p:ext uri="{BB962C8B-B14F-4D97-AF65-F5344CB8AC3E}">
        <p14:creationId xmlns:p14="http://schemas.microsoft.com/office/powerpoint/2010/main" val="1971523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80319" y="1524000"/>
            <a:ext cx="10287000" cy="4953000"/>
          </a:xfrm>
        </p:spPr>
        <p:txBody>
          <a:bodyPr>
            <a:normAutofit/>
          </a:bodyPr>
          <a:lstStyle/>
          <a:p>
            <a:pPr algn="just"/>
            <a:r>
              <a:rPr lang="en-US" altLang="en-US" sz="3000" b="1" dirty="0">
                <a:latin typeface="Open Sans"/>
              </a:rPr>
              <a:t>John 1:1-5</a:t>
            </a:r>
          </a:p>
          <a:p>
            <a:pPr marL="800100" indent="-342900">
              <a:buFont typeface="Arial" panose="020B0604020202020204" pitchFamily="34" charset="0"/>
              <a:buChar char="•"/>
              <a:defRPr/>
            </a:pPr>
            <a:r>
              <a:rPr lang="en-US" sz="2800" dirty="0">
                <a:latin typeface="Open Sans"/>
              </a:rPr>
              <a:t>Jesus has an </a:t>
            </a:r>
            <a:r>
              <a:rPr lang="en-US" sz="2800" b="1" dirty="0">
                <a:latin typeface="Open Sans"/>
              </a:rPr>
              <a:t>eternal nature. 							</a:t>
            </a:r>
            <a:r>
              <a:rPr lang="en-US" sz="2800" dirty="0">
                <a:latin typeface="Open Sans"/>
              </a:rPr>
              <a:t>“</a:t>
            </a:r>
            <a:r>
              <a:rPr lang="en-US" sz="2800" i="1" dirty="0">
                <a:latin typeface="Open Sans"/>
              </a:rPr>
              <a:t>In the beginning was the Word…” </a:t>
            </a:r>
          </a:p>
          <a:p>
            <a:pPr marL="800100" indent="-342900">
              <a:defRPr/>
            </a:pPr>
            <a:endParaRPr lang="en-US" sz="1400" i="1" dirty="0">
              <a:latin typeface="Open Sans"/>
            </a:endParaRPr>
          </a:p>
          <a:p>
            <a:pPr marL="800100" indent="-342900">
              <a:buFont typeface="Arial" panose="020B0604020202020204" pitchFamily="34" charset="0"/>
              <a:buChar char="•"/>
              <a:defRPr/>
            </a:pPr>
            <a:r>
              <a:rPr lang="en-US" sz="2800" dirty="0">
                <a:latin typeface="Open Sans"/>
              </a:rPr>
              <a:t>Jesus is </a:t>
            </a:r>
            <a:r>
              <a:rPr lang="en-US" sz="2800" b="1" dirty="0">
                <a:latin typeface="Open Sans"/>
              </a:rPr>
              <a:t>one with God.</a:t>
            </a:r>
          </a:p>
          <a:p>
            <a:pPr marL="800100" indent="-342900">
              <a:defRPr/>
            </a:pPr>
            <a:r>
              <a:rPr lang="en-US" sz="2800" i="1" dirty="0">
                <a:latin typeface="Open Sans"/>
              </a:rPr>
              <a:t>     “…The Word was with God and the Word was God.”</a:t>
            </a:r>
            <a:endParaRPr lang="en-US" sz="2800" dirty="0">
              <a:latin typeface="Open Sans"/>
            </a:endParaRPr>
          </a:p>
          <a:p>
            <a:pPr marL="800100" indent="-342900">
              <a:defRPr/>
            </a:pPr>
            <a:endParaRPr lang="en-US" sz="1400" i="1" dirty="0">
              <a:latin typeface="Open Sans"/>
            </a:endParaRPr>
          </a:p>
          <a:p>
            <a:pPr marL="800100" indent="-342900">
              <a:buFont typeface="Arial" panose="020B0604020202020204" pitchFamily="34" charset="0"/>
              <a:buChar char="•"/>
              <a:defRPr/>
            </a:pPr>
            <a:r>
              <a:rPr lang="en-US" sz="2800" dirty="0">
                <a:latin typeface="Open Sans"/>
              </a:rPr>
              <a:t>Jesus is the Word, God, Creator, Light, Life, the Father’s    only Son, and full of grace and truth.</a:t>
            </a:r>
          </a:p>
          <a:p>
            <a:pPr lvl="0"/>
            <a:endParaRPr lang="en-US" sz="1600" dirty="0"/>
          </a:p>
          <a:p>
            <a:endParaRPr lang="en-US" dirty="0"/>
          </a:p>
        </p:txBody>
      </p:sp>
      <p:sp>
        <p:nvSpPr>
          <p:cNvPr id="3" name="Title 2"/>
          <p:cNvSpPr>
            <a:spLocks noGrp="1"/>
          </p:cNvSpPr>
          <p:nvPr>
            <p:ph type="title"/>
          </p:nvPr>
        </p:nvSpPr>
        <p:spPr>
          <a:xfrm>
            <a:off x="0" y="381000"/>
            <a:ext cx="6157119" cy="838200"/>
          </a:xfrm>
          <a:solidFill>
            <a:srgbClr val="A51E22"/>
          </a:solidFill>
        </p:spPr>
        <p:txBody>
          <a:bodyPr>
            <a:normAutofit/>
          </a:bodyPr>
          <a:lstStyle/>
          <a:p>
            <a:r>
              <a:rPr lang="en-US" sz="3200" dirty="0"/>
              <a:t>  </a:t>
            </a:r>
            <a:r>
              <a:rPr lang="en-US" sz="3400" dirty="0"/>
              <a:t>THE NATURE OF JESUS</a:t>
            </a:r>
          </a:p>
        </p:txBody>
      </p:sp>
    </p:spTree>
    <p:extLst>
      <p:ext uri="{BB962C8B-B14F-4D97-AF65-F5344CB8AC3E}">
        <p14:creationId xmlns:p14="http://schemas.microsoft.com/office/powerpoint/2010/main" val="3558358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8" y="1524000"/>
            <a:ext cx="10957719" cy="5486400"/>
          </a:xfrm>
        </p:spPr>
        <p:txBody>
          <a:bodyPr>
            <a:normAutofit/>
          </a:bodyPr>
          <a:lstStyle/>
          <a:p>
            <a:pPr indent="520700">
              <a:defRPr/>
            </a:pPr>
            <a:endParaRPr lang="en-US" sz="1400" i="1" dirty="0">
              <a:latin typeface="Open Sans"/>
            </a:endParaRPr>
          </a:p>
          <a:p>
            <a:pPr indent="520700">
              <a:defRPr/>
            </a:pPr>
            <a:endParaRPr lang="en-US" sz="1400" i="1" dirty="0">
              <a:latin typeface="Open Sans"/>
            </a:endParaRPr>
          </a:p>
          <a:p>
            <a:pPr indent="520700">
              <a:defRPr/>
            </a:pPr>
            <a:endParaRPr lang="en-US" sz="1400" i="1" dirty="0">
              <a:latin typeface="Open Sans"/>
            </a:endParaRPr>
          </a:p>
          <a:p>
            <a:pPr indent="520700">
              <a:defRPr/>
            </a:pPr>
            <a:endParaRPr lang="en-US" sz="1400" i="1" dirty="0">
              <a:latin typeface="Open Sans"/>
            </a:endParaRPr>
          </a:p>
          <a:p>
            <a:pPr indent="520700">
              <a:defRPr/>
            </a:pPr>
            <a:endParaRPr lang="en-US" sz="1400" i="1" dirty="0">
              <a:latin typeface="Open Sans"/>
            </a:endParaRPr>
          </a:p>
          <a:p>
            <a:pPr indent="520700">
              <a:defRPr/>
            </a:pPr>
            <a:endParaRPr lang="en-US" sz="1400" i="1" dirty="0">
              <a:latin typeface="Open Sans"/>
            </a:endParaRPr>
          </a:p>
          <a:p>
            <a:pPr indent="520700">
              <a:defRPr/>
            </a:pPr>
            <a:endParaRPr lang="en-US" sz="1400" i="1" dirty="0">
              <a:latin typeface="Open Sans"/>
            </a:endParaRPr>
          </a:p>
          <a:p>
            <a:pPr indent="520700">
              <a:defRPr/>
            </a:pPr>
            <a:endParaRPr lang="en-US" sz="1400" i="1" dirty="0">
              <a:latin typeface="Open Sans"/>
            </a:endParaRPr>
          </a:p>
          <a:p>
            <a:pPr marL="863600" indent="-342900">
              <a:buFont typeface="Arial" panose="020B0604020202020204" pitchFamily="34" charset="0"/>
              <a:buChar char="•"/>
              <a:defRPr/>
            </a:pPr>
            <a:r>
              <a:rPr lang="en-US" sz="2800" dirty="0">
                <a:latin typeface="Open Sans"/>
              </a:rPr>
              <a:t>The variety of individuals listed indicates…</a:t>
            </a:r>
            <a:endParaRPr lang="en-US" sz="2800" b="1" dirty="0">
              <a:latin typeface="Open Sans"/>
            </a:endParaRPr>
          </a:p>
          <a:p>
            <a:pPr indent="520700">
              <a:defRPr/>
            </a:pPr>
            <a:r>
              <a:rPr lang="en-US" sz="2800" i="1" dirty="0">
                <a:latin typeface="Open Sans"/>
              </a:rPr>
              <a:t>       - That God can use anyone, and desires to use everyone to	      accomplish His purpose.</a:t>
            </a:r>
            <a:endParaRPr lang="en-US" sz="2800" dirty="0">
              <a:latin typeface="Open Sans"/>
            </a:endParaRPr>
          </a:p>
          <a:p>
            <a:pPr lvl="0"/>
            <a:endParaRPr lang="en-US" sz="1600" dirty="0"/>
          </a:p>
          <a:p>
            <a:endParaRPr lang="en-US" dirty="0"/>
          </a:p>
        </p:txBody>
      </p:sp>
      <p:sp>
        <p:nvSpPr>
          <p:cNvPr id="3" name="Title 2"/>
          <p:cNvSpPr>
            <a:spLocks noGrp="1"/>
          </p:cNvSpPr>
          <p:nvPr>
            <p:ph type="title"/>
          </p:nvPr>
        </p:nvSpPr>
        <p:spPr>
          <a:xfrm>
            <a:off x="0" y="381000"/>
            <a:ext cx="6157119" cy="838200"/>
          </a:xfrm>
          <a:solidFill>
            <a:srgbClr val="A51E22"/>
          </a:solidFill>
        </p:spPr>
        <p:txBody>
          <a:bodyPr>
            <a:normAutofit/>
          </a:bodyPr>
          <a:lstStyle/>
          <a:p>
            <a:r>
              <a:rPr lang="en-US" sz="3200" dirty="0"/>
              <a:t>  </a:t>
            </a:r>
            <a:r>
              <a:rPr lang="en-US" sz="3400" dirty="0"/>
              <a:t>THE GENEALOGY (MATT. 1)</a:t>
            </a:r>
          </a:p>
        </p:txBody>
      </p:sp>
      <p:sp>
        <p:nvSpPr>
          <p:cNvPr id="5" name="Rectangle 5">
            <a:extLst>
              <a:ext uri="{FF2B5EF4-FFF2-40B4-BE49-F238E27FC236}">
                <a16:creationId xmlns:a16="http://schemas.microsoft.com/office/drawing/2014/main" id="{83F4C6C9-8C1C-4E72-8B21-BC247D9A0489}"/>
              </a:ext>
            </a:extLst>
          </p:cNvPr>
          <p:cNvSpPr>
            <a:spLocks noChangeArrowheads="1"/>
          </p:cNvSpPr>
          <p:nvPr/>
        </p:nvSpPr>
        <p:spPr bwMode="auto">
          <a:xfrm>
            <a:off x="1280319" y="1524000"/>
            <a:ext cx="1043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000" b="1" dirty="0">
                <a:latin typeface="Open Sans"/>
              </a:rPr>
              <a:t>The structure of Matthew’s narrative indicates</a:t>
            </a:r>
            <a:r>
              <a:rPr lang="en-US" altLang="en-US" sz="3000" dirty="0">
                <a:latin typeface="Open Sans"/>
              </a:rPr>
              <a:t>…</a:t>
            </a:r>
          </a:p>
          <a:p>
            <a:pPr eaLnBrk="1" hangingPunct="1"/>
            <a:endParaRPr lang="en-US" altLang="en-US" sz="400" dirty="0">
              <a:latin typeface="Open Sans"/>
            </a:endParaRPr>
          </a:p>
          <a:p>
            <a:pPr marL="800100" indent="-393700" eaLnBrk="1" hangingPunct="1">
              <a:buFont typeface="Arial" panose="020B0604020202020204" pitchFamily="34" charset="0"/>
              <a:buChar char="•"/>
            </a:pPr>
            <a:r>
              <a:rPr lang="en-US" altLang="en-US" sz="2800" dirty="0">
                <a:latin typeface="Open Sans"/>
              </a:rPr>
              <a:t>That God works wonderfully and perfectly through the ages.          </a:t>
            </a:r>
            <a:r>
              <a:rPr lang="en-US" altLang="en-US" sz="2800" i="1" dirty="0">
                <a:latin typeface="Open Sans"/>
              </a:rPr>
              <a:t>	  - There are </a:t>
            </a:r>
            <a:r>
              <a:rPr lang="en-US" altLang="en-US" sz="2800" b="1" i="1" dirty="0">
                <a:latin typeface="Open Sans"/>
              </a:rPr>
              <a:t>3</a:t>
            </a:r>
            <a:r>
              <a:rPr lang="en-US" altLang="en-US" sz="2800" i="1" dirty="0">
                <a:latin typeface="Open Sans"/>
              </a:rPr>
              <a:t> sets of </a:t>
            </a:r>
            <a:r>
              <a:rPr lang="en-US" altLang="en-US" sz="2800" b="1" i="1" dirty="0">
                <a:latin typeface="Open Sans"/>
              </a:rPr>
              <a:t>7 </a:t>
            </a:r>
            <a:r>
              <a:rPr lang="en-US" altLang="en-US" sz="2800" i="1" dirty="0">
                <a:latin typeface="Open Sans"/>
              </a:rPr>
              <a:t>generations separating key points		     in Hebrew history.</a:t>
            </a:r>
          </a:p>
          <a:p>
            <a:pPr eaLnBrk="1" hangingPunct="1"/>
            <a:endParaRPr lang="en-US" altLang="en-US" sz="2800" i="1" dirty="0"/>
          </a:p>
        </p:txBody>
      </p:sp>
    </p:spTree>
    <p:extLst>
      <p:ext uri="{BB962C8B-B14F-4D97-AF65-F5344CB8AC3E}">
        <p14:creationId xmlns:p14="http://schemas.microsoft.com/office/powerpoint/2010/main" val="1671210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8" y="1524000"/>
            <a:ext cx="10957719" cy="5105400"/>
          </a:xfrm>
        </p:spPr>
        <p:txBody>
          <a:bodyPr>
            <a:normAutofit/>
          </a:bodyPr>
          <a:lstStyle/>
          <a:p>
            <a:pPr indent="520700">
              <a:defRPr/>
            </a:pPr>
            <a:endParaRPr lang="en-US" sz="1400" i="1" dirty="0">
              <a:latin typeface="Open Sans"/>
            </a:endParaRPr>
          </a:p>
          <a:p>
            <a:pPr indent="520700">
              <a:defRPr/>
            </a:pPr>
            <a:endParaRPr lang="en-US" sz="1400" i="1" dirty="0">
              <a:latin typeface="Open Sans"/>
            </a:endParaRPr>
          </a:p>
          <a:p>
            <a:pPr indent="520700">
              <a:defRPr/>
            </a:pPr>
            <a:endParaRPr lang="en-US" sz="1400" i="1" dirty="0">
              <a:latin typeface="Open Sans"/>
            </a:endParaRPr>
          </a:p>
          <a:p>
            <a:pPr indent="520700">
              <a:defRPr/>
            </a:pPr>
            <a:endParaRPr lang="en-US" sz="1400" i="1" dirty="0">
              <a:latin typeface="Open Sans"/>
            </a:endParaRPr>
          </a:p>
          <a:p>
            <a:pPr marL="1422400" indent="-339725" algn="just">
              <a:buFontTx/>
              <a:buChar char="-"/>
              <a:defRPr/>
            </a:pPr>
            <a:r>
              <a:rPr lang="en-US" sz="2800" i="1" dirty="0">
                <a:latin typeface="Open Sans"/>
              </a:rPr>
              <a:t>Jeconiah was the second to the last king of Judah.</a:t>
            </a:r>
          </a:p>
          <a:p>
            <a:pPr marL="1431925" indent="-349250" algn="just">
              <a:buFontTx/>
              <a:buChar char="-"/>
              <a:defRPr/>
            </a:pPr>
            <a:r>
              <a:rPr lang="en-US" sz="2800" i="1" dirty="0">
                <a:latin typeface="Open Sans"/>
              </a:rPr>
              <a:t>He was very evil and reigned only 3 months.</a:t>
            </a:r>
          </a:p>
          <a:p>
            <a:pPr marL="1431925" indent="-349250" algn="just">
              <a:buFontTx/>
              <a:buChar char="-"/>
              <a:defRPr/>
            </a:pPr>
            <a:r>
              <a:rPr lang="en-US" sz="2800" i="1" dirty="0">
                <a:latin typeface="Open Sans"/>
              </a:rPr>
              <a:t>He was cursed by God through the prophet Jeremiah (Jer. 22:24-30) and told that none of his descendants would prosper on the throne.</a:t>
            </a:r>
          </a:p>
          <a:p>
            <a:pPr marL="1431925" indent="-349250" algn="just">
              <a:buFontTx/>
              <a:buChar char="-"/>
              <a:defRPr/>
            </a:pPr>
            <a:r>
              <a:rPr lang="en-US" sz="2800" i="1" dirty="0">
                <a:latin typeface="Open Sans"/>
              </a:rPr>
              <a:t>The Holy Spirit’s union with Mary breaks the curse and makes it possible for Joseph to be a father to Jesus.</a:t>
            </a:r>
            <a:endParaRPr lang="en-US" sz="1600" dirty="0"/>
          </a:p>
          <a:p>
            <a:endParaRPr lang="en-US" dirty="0"/>
          </a:p>
        </p:txBody>
      </p:sp>
      <p:sp>
        <p:nvSpPr>
          <p:cNvPr id="3" name="Title 2"/>
          <p:cNvSpPr>
            <a:spLocks noGrp="1"/>
          </p:cNvSpPr>
          <p:nvPr>
            <p:ph type="title"/>
          </p:nvPr>
        </p:nvSpPr>
        <p:spPr>
          <a:xfrm>
            <a:off x="0" y="381000"/>
            <a:ext cx="6157119" cy="838200"/>
          </a:xfrm>
          <a:solidFill>
            <a:srgbClr val="A51E22"/>
          </a:solidFill>
        </p:spPr>
        <p:txBody>
          <a:bodyPr>
            <a:normAutofit/>
          </a:bodyPr>
          <a:lstStyle/>
          <a:p>
            <a:r>
              <a:rPr lang="en-US" sz="3200" dirty="0"/>
              <a:t>  </a:t>
            </a:r>
            <a:r>
              <a:rPr lang="en-US" sz="3400" dirty="0"/>
              <a:t>THE GENEALOGY (MATT. 1)</a:t>
            </a:r>
          </a:p>
        </p:txBody>
      </p:sp>
      <p:sp>
        <p:nvSpPr>
          <p:cNvPr id="5" name="Rectangle 5">
            <a:extLst>
              <a:ext uri="{FF2B5EF4-FFF2-40B4-BE49-F238E27FC236}">
                <a16:creationId xmlns:a16="http://schemas.microsoft.com/office/drawing/2014/main" id="{83F4C6C9-8C1C-4E72-8B21-BC247D9A0489}"/>
              </a:ext>
            </a:extLst>
          </p:cNvPr>
          <p:cNvSpPr>
            <a:spLocks noChangeArrowheads="1"/>
          </p:cNvSpPr>
          <p:nvPr/>
        </p:nvSpPr>
        <p:spPr bwMode="auto">
          <a:xfrm>
            <a:off x="1280319" y="1524000"/>
            <a:ext cx="1043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000" b="1" dirty="0">
                <a:latin typeface="Open Sans"/>
              </a:rPr>
              <a:t>The mention of Jeconiah indicates…</a:t>
            </a:r>
            <a:r>
              <a:rPr lang="en-US" altLang="en-US" sz="3000" dirty="0">
                <a:latin typeface="Open Sans"/>
              </a:rPr>
              <a:t> </a:t>
            </a:r>
          </a:p>
          <a:p>
            <a:pPr eaLnBrk="1" hangingPunct="1"/>
            <a:endParaRPr lang="en-US" altLang="en-US" sz="400" dirty="0">
              <a:latin typeface="Open Sans"/>
            </a:endParaRPr>
          </a:p>
          <a:p>
            <a:pPr marL="800100" indent="-393700" eaLnBrk="1" hangingPunct="1">
              <a:buFont typeface="Arial" panose="020B0604020202020204" pitchFamily="34" charset="0"/>
              <a:buChar char="•"/>
            </a:pPr>
            <a:r>
              <a:rPr lang="en-US" altLang="en-US" sz="2800" dirty="0">
                <a:latin typeface="Open Sans"/>
              </a:rPr>
              <a:t>That God can make a way</a:t>
            </a:r>
            <a:endParaRPr lang="en-US" altLang="en-US" sz="2800" i="1" dirty="0">
              <a:latin typeface="Open Sans"/>
            </a:endParaRPr>
          </a:p>
          <a:p>
            <a:pPr eaLnBrk="1" hangingPunct="1"/>
            <a:endParaRPr lang="en-US" altLang="en-US" sz="2800" i="1" dirty="0"/>
          </a:p>
        </p:txBody>
      </p:sp>
    </p:spTree>
    <p:extLst>
      <p:ext uri="{BB962C8B-B14F-4D97-AF65-F5344CB8AC3E}">
        <p14:creationId xmlns:p14="http://schemas.microsoft.com/office/powerpoint/2010/main" val="971557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2060</TotalTime>
  <Words>2112</Words>
  <Application>Microsoft Office PowerPoint</Application>
  <PresentationFormat>Custom</PresentationFormat>
  <Paragraphs>231</Paragraphs>
  <Slides>20</Slides>
  <Notes>18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Arial Black</vt:lpstr>
      <vt:lpstr>Arial Narrow</vt:lpstr>
      <vt:lpstr>Calibri</vt:lpstr>
      <vt:lpstr>Forte</vt:lpstr>
      <vt:lpstr>Open Sans</vt:lpstr>
      <vt:lpstr>Office Theme</vt:lpstr>
      <vt:lpstr>PowerPoint Presentation</vt:lpstr>
      <vt:lpstr>  THE GOSPEL WRITERS</vt:lpstr>
      <vt:lpstr>  THE GOSPEL WRITERS</vt:lpstr>
      <vt:lpstr>  THE GOSPEL WRITERS</vt:lpstr>
      <vt:lpstr>  THE GOSPEL WRITERS</vt:lpstr>
      <vt:lpstr>  THE NATURE OF JESUS</vt:lpstr>
      <vt:lpstr>  THE NATURE OF JESUS</vt:lpstr>
      <vt:lpstr>  THE GENEALOGY (MATT. 1)</vt:lpstr>
      <vt:lpstr>  THE GENEALOGY (MATT. 1)</vt:lpstr>
      <vt:lpstr>  THE BIRTH OF JOHN</vt:lpstr>
      <vt:lpstr>  THE BIRTH OF JOHN</vt:lpstr>
      <vt:lpstr>  THE BIRTH OF JOHN</vt:lpstr>
      <vt:lpstr>  GABRIEL’S ANNOUNCEMENT</vt:lpstr>
      <vt:lpstr>  GABRIEL’S ANNOUNCEMENT</vt:lpstr>
      <vt:lpstr>  JOSEPH AND JESUS’ BIRTH</vt:lpstr>
      <vt:lpstr>  THE INFANCY OF JESUS</vt:lpstr>
      <vt:lpstr>  THE INFANCY OF JESUS</vt:lpstr>
      <vt:lpstr>  THE INFANCY OF JESUS</vt:lpstr>
      <vt:lpstr>  THE INFANCY OF JESUS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Gary Ray</dc:creator>
  <cp:lastModifiedBy>Joe Kerr</cp:lastModifiedBy>
  <cp:revision>82</cp:revision>
  <dcterms:created xsi:type="dcterms:W3CDTF">2018-10-20T17:04:00Z</dcterms:created>
  <dcterms:modified xsi:type="dcterms:W3CDTF">2018-11-14T15:04:03Z</dcterms:modified>
</cp:coreProperties>
</file>