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49" r:id="rId2"/>
    <p:sldId id="450" r:id="rId3"/>
    <p:sldId id="458" r:id="rId4"/>
    <p:sldId id="459" r:id="rId5"/>
    <p:sldId id="460" r:id="rId6"/>
    <p:sldId id="457" r:id="rId7"/>
    <p:sldId id="461" r:id="rId8"/>
    <p:sldId id="462" r:id="rId9"/>
    <p:sldId id="463"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 id="476" r:id="rId23"/>
    <p:sldId id="477" r:id="rId24"/>
    <p:sldId id="478" r:id="rId25"/>
    <p:sldId id="479" r:id="rId26"/>
    <p:sldId id="480" r:id="rId27"/>
    <p:sldId id="481" r:id="rId28"/>
    <p:sldId id="482" r:id="rId29"/>
    <p:sldId id="430" r:id="rId30"/>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85" autoAdjust="0"/>
    <p:restoredTop sz="81818" autoAdjust="0"/>
  </p:normalViewPr>
  <p:slideViewPr>
    <p:cSldViewPr>
      <p:cViewPr varScale="1">
        <p:scale>
          <a:sx n="75" d="100"/>
          <a:sy n="75" d="100"/>
        </p:scale>
        <p:origin x="590" y="43"/>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John_of_Gischal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blegateway.com/passage/?search=Luke%2024:13-35#fen-NIV-26005a"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365179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2"/>
            <a:r>
              <a:rPr lang="en-US" dirty="0"/>
              <a:t>In 1965 Hugh </a:t>
            </a:r>
            <a:r>
              <a:rPr lang="en-US" dirty="0" err="1"/>
              <a:t>Schonfield’s</a:t>
            </a:r>
            <a:r>
              <a:rPr lang="en-US" dirty="0"/>
              <a:t> bestselling, THE PASSOVER PLOT alleged that it was only the unanticipated stabbing of Jesus by the Roman soldier that foiled his complicated scheme to escape</a:t>
            </a:r>
          </a:p>
          <a:p>
            <a:pPr lvl="2"/>
            <a:endParaRPr lang="en-US" sz="1800" dirty="0"/>
          </a:p>
          <a:p>
            <a:pPr lvl="2"/>
            <a:r>
              <a:rPr lang="en-US" dirty="0"/>
              <a:t>In 1972 Donovan Joyce’s book, THE JESUS SCROLL advances the Swoon Theory to new heights</a:t>
            </a:r>
          </a:p>
          <a:p>
            <a:pPr lvl="2"/>
            <a:endParaRPr lang="en-US" sz="1800" dirty="0"/>
          </a:p>
          <a:p>
            <a:pPr lvl="2"/>
            <a:r>
              <a:rPr lang="en-US" dirty="0"/>
              <a:t>1982: HOLY BLOOD, HOLY GRAIL notes that Pilate was bribed to allow Jesus to be taken down from the cross before he was dead</a:t>
            </a:r>
            <a:endParaRPr lang="en-US" sz="1800" dirty="0"/>
          </a:p>
          <a:p>
            <a:pPr lvl="2"/>
            <a:r>
              <a:rPr lang="en-US" dirty="0"/>
              <a:t>1992: Barbara </a:t>
            </a:r>
            <a:r>
              <a:rPr lang="en-US" dirty="0" err="1"/>
              <a:t>Thiering</a:t>
            </a:r>
            <a:r>
              <a:rPr lang="en-US" dirty="0"/>
              <a:t> wrote: JESUS AND THE RIDDLE OF THE DEAD SEA SCROOLS, which tried to tie Gnostic writings to the Dead Sea Scrolls and Jesus’ faked death</a:t>
            </a:r>
            <a:endParaRPr lang="en-US" sz="1800" dirty="0"/>
          </a:p>
          <a:p>
            <a:endParaRPr lang="en-US"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128005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dirty="0"/>
              <a:t>Many victims did not survive the scourging experience.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2932745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dirty="0"/>
              <a:t>Many victims did not survive the scourging experience.</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1026229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4205837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1443569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1235669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punishment of leaving one’s post was death (Dion. Hal, </a:t>
            </a:r>
            <a:r>
              <a:rPr lang="en-US" i="1" dirty="0"/>
              <a:t>Antiq. Rom. VIII.79). </a:t>
            </a:r>
            <a:r>
              <a:rPr lang="en-US" dirty="0"/>
              <a:t> The Roman writer Polybius writes that ‘fear of punishments produced faultless attention to duty, especially in the night watches. (VI. 37-38)</a:t>
            </a:r>
            <a:endParaRPr lang="en-US" sz="2000"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2031821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30000" dirty="0">
                <a:solidFill>
                  <a:schemeClr val="tx1"/>
                </a:solidFill>
                <a:effectLst/>
                <a:latin typeface="+mn-lt"/>
                <a:ea typeface="+mn-ea"/>
                <a:cs typeface="+mn-cs"/>
              </a:rPr>
              <a:t>3 </a:t>
            </a:r>
            <a:r>
              <a:rPr lang="en-US" sz="1200" b="0" i="0" kern="1200" dirty="0">
                <a:solidFill>
                  <a:schemeClr val="tx1"/>
                </a:solidFill>
                <a:effectLst/>
                <a:latin typeface="+mn-lt"/>
                <a:ea typeface="+mn-ea"/>
                <a:cs typeface="+mn-cs"/>
              </a:rPr>
              <a:t>For what I received I passed on to you as of first importance: that Christ died for our sins according to the Scriptures, </a:t>
            </a:r>
            <a:r>
              <a:rPr lang="en-US" sz="1200" b="1" i="0" kern="1200" baseline="30000" dirty="0">
                <a:solidFill>
                  <a:schemeClr val="tx1"/>
                </a:solidFill>
                <a:effectLst/>
                <a:latin typeface="+mn-lt"/>
                <a:ea typeface="+mn-ea"/>
                <a:cs typeface="+mn-cs"/>
              </a:rPr>
              <a:t>4 </a:t>
            </a:r>
            <a:r>
              <a:rPr lang="en-US" sz="1200" b="0" i="0" kern="1200" dirty="0">
                <a:solidFill>
                  <a:schemeClr val="tx1"/>
                </a:solidFill>
                <a:effectLst/>
                <a:latin typeface="+mn-lt"/>
                <a:ea typeface="+mn-ea"/>
                <a:cs typeface="+mn-cs"/>
              </a:rPr>
              <a:t>that he was buried, that he was raised on the third day according to the Scriptures, </a:t>
            </a:r>
            <a:r>
              <a:rPr lang="en-US" sz="1200" b="1"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and that he appeared to Cephas, and then to the Twelve. </a:t>
            </a:r>
            <a:r>
              <a:rPr lang="en-US" sz="1200" b="1" i="0" kern="1200" baseline="30000" dirty="0">
                <a:solidFill>
                  <a:schemeClr val="tx1"/>
                </a:solidFill>
                <a:effectLst/>
                <a:latin typeface="+mn-lt"/>
                <a:ea typeface="+mn-ea"/>
                <a:cs typeface="+mn-cs"/>
              </a:rPr>
              <a:t>6 </a:t>
            </a:r>
            <a:r>
              <a:rPr lang="en-US" sz="1200" b="0" i="0" kern="1200" dirty="0">
                <a:solidFill>
                  <a:schemeClr val="tx1"/>
                </a:solidFill>
                <a:effectLst/>
                <a:latin typeface="+mn-lt"/>
                <a:ea typeface="+mn-ea"/>
                <a:cs typeface="+mn-cs"/>
              </a:rPr>
              <a:t>After that, he appeared to more than five hundred of the brothers and sisters at the same time, most of whom are still living, though some have fallen asleep.   (1 Cor. 15:3-7)</a:t>
            </a:r>
            <a:endParaRPr lang="en-US" dirty="0"/>
          </a:p>
          <a:p>
            <a:endParaRPr lang="en-US"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382394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19</a:t>
            </a:fld>
            <a:endParaRPr lang="en-US"/>
          </a:p>
        </p:txBody>
      </p:sp>
    </p:spTree>
    <p:extLst>
      <p:ext uri="{BB962C8B-B14F-4D97-AF65-F5344CB8AC3E}">
        <p14:creationId xmlns:p14="http://schemas.microsoft.com/office/powerpoint/2010/main" val="21719957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20</a:t>
            </a:fld>
            <a:endParaRPr lang="en-US"/>
          </a:p>
        </p:txBody>
      </p:sp>
    </p:spTree>
    <p:extLst>
      <p:ext uri="{BB962C8B-B14F-4D97-AF65-F5344CB8AC3E}">
        <p14:creationId xmlns:p14="http://schemas.microsoft.com/office/powerpoint/2010/main" val="282155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Also: </a:t>
            </a:r>
            <a:r>
              <a:rPr lang="en-US" sz="1200" b="1" i="1" u="sng" dirty="0">
                <a:hlinkClick r:id="rId3" tooltip="John of Gischala"/>
              </a:rPr>
              <a:t>John of </a:t>
            </a:r>
            <a:r>
              <a:rPr lang="en-US" sz="1200" b="1" i="1" u="sng" dirty="0" err="1">
                <a:hlinkClick r:id="rId3" tooltip="John of Gischala"/>
              </a:rPr>
              <a:t>Gischala</a:t>
            </a:r>
            <a:r>
              <a:rPr lang="en-US" sz="1200" i="1" dirty="0"/>
              <a:t> (67 AD):  He led more than 6000 in an uprising against the Romans—enlisting support with Messianic-type rhetoric. He and his followers were killed during the siege and fall of Jerusalem (70 AD).  </a:t>
            </a:r>
            <a:endParaRPr lang="en-US" sz="1200"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2913181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0"/>
            <a:r>
              <a:rPr lang="en-US" sz="1200" b="1" dirty="0"/>
              <a:t>NEW Testament prophecies include:</a:t>
            </a:r>
          </a:p>
          <a:p>
            <a:pPr marL="342900" lvl="0" indent="-342900"/>
            <a:r>
              <a:rPr lang="en-US" sz="1200" dirty="0"/>
              <a:t>  - He would be betrayed</a:t>
            </a:r>
          </a:p>
          <a:p>
            <a:pPr marL="342900" lvl="0" indent="-342900"/>
            <a:r>
              <a:rPr lang="en-US" sz="1200" dirty="0"/>
              <a:t>  - The disciples would be scattered</a:t>
            </a:r>
          </a:p>
          <a:p>
            <a:pPr marL="342900" lvl="0" indent="-342900"/>
            <a:r>
              <a:rPr lang="en-US" sz="1200" dirty="0"/>
              <a:t>  - He would be arrested in Jerusalem</a:t>
            </a:r>
          </a:p>
          <a:p>
            <a:pPr lvl="0"/>
            <a:r>
              <a:rPr lang="en-US" sz="1200" dirty="0"/>
              <a:t>  - He would be crucified </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There were no surprises. In advance of the crucifixion Jesus said: </a:t>
            </a:r>
            <a:r>
              <a:rPr lang="en-US" sz="1200" i="1" dirty="0"/>
              <a:t>“…the Son of Man will be</a:t>
            </a:r>
            <a:r>
              <a:rPr lang="en-US" sz="1200" dirty="0"/>
              <a:t> </a:t>
            </a:r>
            <a:r>
              <a:rPr lang="en-US" sz="1200" i="1" dirty="0"/>
              <a:t>delivered to  the chief priests…and they will condemn Him to death and will</a:t>
            </a:r>
            <a:r>
              <a:rPr lang="en-US" sz="1200" dirty="0"/>
              <a:t> </a:t>
            </a:r>
            <a:r>
              <a:rPr lang="en-US" sz="1200" i="1" dirty="0"/>
              <a:t>hand Him over to the Gentiles.</a:t>
            </a:r>
            <a:r>
              <a:rPr lang="en-US" sz="1200" dirty="0"/>
              <a:t> </a:t>
            </a:r>
            <a:r>
              <a:rPr lang="en-US" sz="1200" i="1" dirty="0"/>
              <a:t>They will mock Him and</a:t>
            </a:r>
            <a:r>
              <a:rPr lang="en-US" sz="1200" dirty="0"/>
              <a:t> </a:t>
            </a:r>
            <a:r>
              <a:rPr lang="en-US" sz="1200" i="1" dirty="0"/>
              <a:t>spit on Him, and scourge Him and kill</a:t>
            </a:r>
            <a:r>
              <a:rPr lang="en-US" sz="1200" dirty="0"/>
              <a:t> </a:t>
            </a:r>
            <a:r>
              <a:rPr lang="en-US" sz="1200" i="1" dirty="0"/>
              <a:t>Him, and three days later He will rise again.”    Mark 10:33-34</a:t>
            </a:r>
            <a:endParaRPr lang="en-US" sz="1200" dirty="0"/>
          </a:p>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21</a:t>
            </a:fld>
            <a:endParaRPr lang="en-US"/>
          </a:p>
        </p:txBody>
      </p:sp>
    </p:spTree>
    <p:extLst>
      <p:ext uri="{BB962C8B-B14F-4D97-AF65-F5344CB8AC3E}">
        <p14:creationId xmlns:p14="http://schemas.microsoft.com/office/powerpoint/2010/main" val="2284714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 ancient (non-Christian) sources noted that all of the disciples were willing to die for their belief that Jesus was crucified and rose from the dead.</a:t>
            </a:r>
            <a:endParaRPr lang="en-US" sz="1100" dirty="0"/>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J.P Moreland:  </a:t>
            </a:r>
            <a:r>
              <a:rPr lang="en-US" i="1" dirty="0"/>
              <a:t>“The disciples had nothing to gain by lying and starting a new religion. They faced hardship, ridicule, hostility and martyr’s deaths. In light of this, they could had never sustained such unwavering motivation if they knew what they were preaching was a lie. The disciples were not fools and Paul was a cool-headed intellectual of the first rank. There would have been several opportunities over three to four decades of ministry to reconsider and renounce the lie.”  Contrast their countenance here with their fear at the cross.</a:t>
            </a:r>
            <a:endParaRPr lang="en-US" sz="1100" dirty="0"/>
          </a:p>
          <a:p>
            <a:pPr lvl="0"/>
            <a:endParaRPr lang="en-US" dirty="0"/>
          </a:p>
          <a:p>
            <a:endParaRPr lang="en-US" dirty="0"/>
          </a:p>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22</a:t>
            </a:fld>
            <a:endParaRPr lang="en-US"/>
          </a:p>
        </p:txBody>
      </p:sp>
    </p:spTree>
    <p:extLst>
      <p:ext uri="{BB962C8B-B14F-4D97-AF65-F5344CB8AC3E}">
        <p14:creationId xmlns:p14="http://schemas.microsoft.com/office/powerpoint/2010/main" val="3718953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 ancient (non-Christian) sources noted that all of the disciples were willing to die for their belief that Jesus was crucified and rose from the dead</a:t>
            </a:r>
            <a:endParaRPr lang="en-US" sz="1100" dirty="0"/>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J.P Moreland:  </a:t>
            </a:r>
            <a:r>
              <a:rPr lang="en-US" i="1" dirty="0"/>
              <a:t>“The disciples had nothing to gain by lying and starting a new religion. They faced hardship, ridicule, hostility and martyr’s deaths. In light of this, they could had never sustained such unwavering motivation if they knew what they were preaching was a lie. The disciples were not fools and Paul was a cool-headed intellectual of the first rank. There would have been several opportunities over three to four decades of ministry to reconsider and renounce the lie.”  Contrast their countenance here with their fear at the cross.</a:t>
            </a:r>
            <a:endParaRPr lang="en-US" sz="1100" dirty="0"/>
          </a:p>
          <a:p>
            <a:pPr lvl="0"/>
            <a:endParaRPr lang="en-US" dirty="0"/>
          </a:p>
          <a:p>
            <a:endParaRPr lang="en-US" dirty="0"/>
          </a:p>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23</a:t>
            </a:fld>
            <a:endParaRPr lang="en-US"/>
          </a:p>
        </p:txBody>
      </p:sp>
    </p:spTree>
    <p:extLst>
      <p:ext uri="{BB962C8B-B14F-4D97-AF65-F5344CB8AC3E}">
        <p14:creationId xmlns:p14="http://schemas.microsoft.com/office/powerpoint/2010/main" val="1332044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0"/>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Belief is a good beginning, but not the end of the matter. Note what James writes: “</a:t>
            </a:r>
            <a:r>
              <a:rPr lang="en-US" sz="1200" i="1" dirty="0"/>
              <a:t>If you believe you do well, but even the demons believe, and they shudder.”  (James 2:19)</a:t>
            </a:r>
            <a:endParaRPr lang="en-US" sz="1200" dirty="0"/>
          </a:p>
          <a:p>
            <a:endParaRPr lang="en-US" dirty="0"/>
          </a:p>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24</a:t>
            </a:fld>
            <a:endParaRPr lang="en-US"/>
          </a:p>
        </p:txBody>
      </p:sp>
    </p:spTree>
    <p:extLst>
      <p:ext uri="{BB962C8B-B14F-4D97-AF65-F5344CB8AC3E}">
        <p14:creationId xmlns:p14="http://schemas.microsoft.com/office/powerpoint/2010/main" val="250864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25</a:t>
            </a:fld>
            <a:endParaRPr lang="en-US"/>
          </a:p>
        </p:txBody>
      </p:sp>
    </p:spTree>
    <p:extLst>
      <p:ext uri="{BB962C8B-B14F-4D97-AF65-F5344CB8AC3E}">
        <p14:creationId xmlns:p14="http://schemas.microsoft.com/office/powerpoint/2010/main" val="2552776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b="1"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26</a:t>
            </a:fld>
            <a:endParaRPr lang="en-US"/>
          </a:p>
        </p:txBody>
      </p:sp>
    </p:spTree>
    <p:extLst>
      <p:ext uri="{BB962C8B-B14F-4D97-AF65-F5344CB8AC3E}">
        <p14:creationId xmlns:p14="http://schemas.microsoft.com/office/powerpoint/2010/main" val="3575822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b="1" dirty="0"/>
              <a:t>To LEARN is to be involved in discipleship. </a:t>
            </a:r>
          </a:p>
          <a:p>
            <a:pPr marL="0" indent="0">
              <a:buFont typeface="Arial" panose="020B0604020202020204" pitchFamily="34" charset="0"/>
              <a:buNone/>
            </a:pPr>
            <a:r>
              <a:rPr lang="en-US" b="1" dirty="0"/>
              <a:t>To LOVE is to be involved in Christian service</a:t>
            </a:r>
          </a:p>
          <a:p>
            <a:pPr marL="0" indent="0">
              <a:buFont typeface="Arial" panose="020B0604020202020204" pitchFamily="34" charset="0"/>
              <a:buNone/>
            </a:pPr>
            <a:r>
              <a:rPr lang="en-US" b="1" dirty="0"/>
              <a:t>To WITNESS is to be involved in evangelism </a:t>
            </a:r>
          </a:p>
          <a:p>
            <a:pPr marL="0" indent="0">
              <a:buFont typeface="Arial" panose="020B0604020202020204" pitchFamily="34" charset="0"/>
              <a:buNone/>
            </a:pPr>
            <a:r>
              <a:rPr lang="en-US" b="1" dirty="0"/>
              <a:t>To WORSHIP is to be involved in honoring God and Christian fellowship</a:t>
            </a:r>
          </a:p>
          <a:p>
            <a:pPr marL="0" indent="0">
              <a:buFont typeface="Arial" panose="020B0604020202020204" pitchFamily="34" charset="0"/>
              <a:buNone/>
            </a:pPr>
            <a:endParaRPr lang="en-US" b="1" dirty="0"/>
          </a:p>
          <a:p>
            <a:pPr marL="0" indent="0">
              <a:buFont typeface="Arial" panose="020B0604020202020204" pitchFamily="34" charset="0"/>
              <a:buNone/>
            </a:pPr>
            <a:r>
              <a:rPr lang="en-US" b="1" i="1" dirty="0"/>
              <a:t>* These are the four pillars of the Christian walk.</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27</a:t>
            </a:fld>
            <a:endParaRPr lang="en-US"/>
          </a:p>
        </p:txBody>
      </p:sp>
    </p:spTree>
    <p:extLst>
      <p:ext uri="{BB962C8B-B14F-4D97-AF65-F5344CB8AC3E}">
        <p14:creationId xmlns:p14="http://schemas.microsoft.com/office/powerpoint/2010/main" val="810064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CC62CB-E735-48FE-A535-AC1036A64D5F}" type="slidenum">
              <a:rPr lang="en-US" smtClean="0"/>
              <a:t>28</a:t>
            </a:fld>
            <a:endParaRPr lang="en-US"/>
          </a:p>
        </p:txBody>
      </p:sp>
    </p:spTree>
    <p:extLst>
      <p:ext uri="{BB962C8B-B14F-4D97-AF65-F5344CB8AC3E}">
        <p14:creationId xmlns:p14="http://schemas.microsoft.com/office/powerpoint/2010/main" val="2770130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r>
              <a:rPr lang="en-US" dirty="0"/>
              <a:t>It is true that these stories predate the story of Jesus, but there is NO evidence that these stories are factual, and it is probable that Satan, aware of Messianic prophecies, led in creating these mythologies in an attempt to cast doubt and confusion on the true story </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146404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b="1" u="sng" dirty="0"/>
              <a:t>Einstein</a:t>
            </a:r>
            <a:r>
              <a:rPr lang="en-US" sz="1200" dirty="0"/>
              <a:t>:  “There is a spirit manifest in the laws of the universe…in a God who reveals Himself in the harmony of all that exists.”</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t>Einstein   </a:t>
            </a:r>
            <a:r>
              <a:rPr lang="en-US" sz="1200" dirty="0"/>
              <a:t>“</a:t>
            </a:r>
            <a:r>
              <a:rPr lang="en-US" sz="1200" i="1" dirty="0"/>
              <a:t>The harmony of natural law, reveals an intelligence of such superiority that, compared with it, all the systematic thinking and acting of human beings is an utterly insignificant reflection.”</a:t>
            </a:r>
            <a:endParaRPr lang="en-US" sz="1200" dirty="0"/>
          </a:p>
          <a:p>
            <a:endParaRPr lang="en-US" sz="1200" dirty="0"/>
          </a:p>
          <a:p>
            <a:r>
              <a:rPr lang="en-US" sz="1200" i="1" dirty="0"/>
              <a:t>	</a:t>
            </a:r>
            <a:endParaRPr lang="en-US" sz="1200" dirty="0"/>
          </a:p>
          <a:p>
            <a:endParaRPr lang="en-US"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4190891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2562696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1"/>
            <a:r>
              <a:rPr lang="en-US" b="1" dirty="0"/>
              <a:t>Statisticians note: </a:t>
            </a:r>
            <a:r>
              <a:rPr lang="en-US" sz="2800" b="1" i="1" dirty="0"/>
              <a:t> </a:t>
            </a:r>
            <a:endParaRPr lang="en-US" sz="28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The probability of one man fulfilling less than </a:t>
            </a:r>
            <a:r>
              <a:rPr lang="en-US" sz="1200" b="1" i="1" dirty="0"/>
              <a:t>half</a:t>
            </a:r>
            <a:r>
              <a:rPr lang="en-US" sz="1200" i="1" dirty="0"/>
              <a:t> of the Messianic prophecies  in the Old Testament is one in a trillion, trillion, trillion, trillion, trillion, trillion, trillion, trillion, trillion, trillion. This is roughly equal to the number of atoms in a trillion, trillion, trillion, trillion, billion universes the size of our universe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"But the things which God announced beforehand by the mouth of all the prophets, that His Christ would suffer, He has thus fulfilled.”   (Acts 3:18)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dirty="0"/>
          </a:p>
          <a:p>
            <a:endParaRPr lang="en-US"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2054578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b="1" dirty="0"/>
              <a:t>Luke 24:13-35--On the Road to Emmaus</a:t>
            </a:r>
          </a:p>
          <a:p>
            <a:r>
              <a:rPr lang="en-US" b="1" baseline="30000" dirty="0"/>
              <a:t>13 </a:t>
            </a:r>
            <a:r>
              <a:rPr lang="en-US" dirty="0"/>
              <a:t>Now that same day two of them were going to a village called Emmaus, about seven miles</a:t>
            </a:r>
            <a:r>
              <a:rPr lang="en-US" baseline="30000" dirty="0"/>
              <a:t>[</a:t>
            </a:r>
            <a:r>
              <a:rPr lang="en-US" baseline="30000" dirty="0">
                <a:hlinkClick r:id="rId3" tooltip="See footnote a"/>
              </a:rPr>
              <a:t>a</a:t>
            </a:r>
            <a:r>
              <a:rPr lang="en-US" baseline="30000" dirty="0"/>
              <a:t>]</a:t>
            </a:r>
            <a:r>
              <a:rPr lang="en-US" dirty="0"/>
              <a:t> from Jerusalem. </a:t>
            </a:r>
            <a:r>
              <a:rPr lang="en-US" b="1" baseline="30000" dirty="0"/>
              <a:t>14 </a:t>
            </a:r>
            <a:r>
              <a:rPr lang="en-US" dirty="0"/>
              <a:t>They were talking with each other about everything that had happened. </a:t>
            </a:r>
            <a:r>
              <a:rPr lang="en-US" b="1" baseline="30000" dirty="0"/>
              <a:t>15 </a:t>
            </a:r>
            <a:r>
              <a:rPr lang="en-US" dirty="0"/>
              <a:t>As they talked and discussed these things with each other, Jesus himself came up and walked along with them; </a:t>
            </a:r>
            <a:r>
              <a:rPr lang="en-US" b="1" baseline="30000" dirty="0"/>
              <a:t>16 </a:t>
            </a:r>
            <a:r>
              <a:rPr lang="en-US" dirty="0"/>
              <a:t>but they were kept from recognizing him. </a:t>
            </a:r>
            <a:r>
              <a:rPr lang="en-US" b="1" baseline="30000" dirty="0"/>
              <a:t>17 </a:t>
            </a:r>
            <a:r>
              <a:rPr lang="en-US" dirty="0"/>
              <a:t>He asked them, “What are you discussing together as you walk along?” They stood still, their faces downcast. </a:t>
            </a:r>
            <a:r>
              <a:rPr lang="en-US" b="1" baseline="30000" dirty="0"/>
              <a:t>18 </a:t>
            </a:r>
            <a:r>
              <a:rPr lang="en-US" dirty="0"/>
              <a:t>One of them, named Cleopas, asked him, “Are you the only one visiting Jerusalem who does not know the things that have happened there in these days?”</a:t>
            </a:r>
          </a:p>
          <a:p>
            <a:endParaRPr lang="en-US" dirty="0"/>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3302040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408846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i="1" dirty="0"/>
              <a:t>Adherents of this position point out that Jesus was given some liquid on a sponge while on the cross (Mark 15:36) and that Pilate seemed surprised at how quickly Jesus had died (Mark 15:44).</a:t>
            </a:r>
          </a:p>
          <a:p>
            <a:pPr marL="0" indent="0">
              <a:buFont typeface="Arial" panose="020B0604020202020204" pitchFamily="34" charset="0"/>
              <a:buNone/>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833753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heuda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en.wikipedia.org/wiki/Egyptian_(prophe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4589C-B238-4FA2-AE2A-AEAE6286D04B}"/>
              </a:ext>
            </a:extLst>
          </p:cNvPr>
          <p:cNvSpPr>
            <a:spLocks noGrp="1"/>
          </p:cNvSpPr>
          <p:nvPr>
            <p:ph type="title"/>
          </p:nvPr>
        </p:nvSpPr>
        <p:spPr/>
        <p:txBody>
          <a:bodyPr/>
          <a:lstStyle/>
          <a:p>
            <a:endParaRPr lang="en-US"/>
          </a:p>
        </p:txBody>
      </p:sp>
      <p:pic>
        <p:nvPicPr>
          <p:cNvPr id="10" name="Content Placeholder 9">
            <a:extLst>
              <a:ext uri="{FF2B5EF4-FFF2-40B4-BE49-F238E27FC236}">
                <a16:creationId xmlns:a16="http://schemas.microsoft.com/office/drawing/2014/main" id="{59C6A7B8-4755-4834-A520-422C570E2EB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700" y="0"/>
            <a:ext cx="12223538" cy="6858000"/>
          </a:xfrm>
        </p:spPr>
      </p:pic>
    </p:spTree>
    <p:extLst>
      <p:ext uri="{BB962C8B-B14F-4D97-AF65-F5344CB8AC3E}">
        <p14:creationId xmlns:p14="http://schemas.microsoft.com/office/powerpoint/2010/main" val="1943993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#4) </a:t>
            </a:r>
            <a:r>
              <a:rPr lang="en-US" sz="3200" b="1" dirty="0"/>
              <a:t>Jesus was crucified but did not die on the cross</a:t>
            </a:r>
            <a:endParaRPr lang="en-US" sz="3000" b="1" dirty="0">
              <a:solidFill>
                <a:schemeClr val="tx1"/>
              </a:solidFill>
              <a:latin typeface="Open Sans"/>
            </a:endParaRPr>
          </a:p>
          <a:p>
            <a:pPr marL="1257300" lvl="1" indent="-285750" algn="just">
              <a:buFont typeface="Arial" panose="020B0604020202020204" pitchFamily="34" charset="0"/>
              <a:buChar char="•"/>
            </a:pPr>
            <a:r>
              <a:rPr lang="en-US" i="1" dirty="0" err="1">
                <a:solidFill>
                  <a:schemeClr val="tx1"/>
                </a:solidFill>
                <a:latin typeface="Open Sans"/>
              </a:rPr>
              <a:t>C</a:t>
            </a:r>
            <a:r>
              <a:rPr lang="en-US" dirty="0" err="1">
                <a:solidFill>
                  <a:schemeClr val="tx1"/>
                </a:solidFill>
                <a:latin typeface="Open Sans"/>
              </a:rPr>
              <a:t>elsus</a:t>
            </a:r>
            <a:r>
              <a:rPr lang="en-US" dirty="0">
                <a:solidFill>
                  <a:schemeClr val="tx1"/>
                </a:solidFill>
                <a:latin typeface="Open Sans"/>
              </a:rPr>
              <a:t> wrote that Jesus was put into a drug-induced coma to simulate death and that </a:t>
            </a:r>
            <a:r>
              <a:rPr lang="en-US" i="1" dirty="0">
                <a:solidFill>
                  <a:schemeClr val="tx1"/>
                </a:solidFill>
                <a:latin typeface="Open Sans"/>
              </a:rPr>
              <a:t>the teachings of Scripture are absurd</a:t>
            </a:r>
            <a:r>
              <a:rPr lang="en-US" dirty="0">
                <a:solidFill>
                  <a:schemeClr val="tx1"/>
                </a:solidFill>
                <a:latin typeface="Open Sans"/>
              </a:rPr>
              <a:t> (178AD).</a:t>
            </a:r>
          </a:p>
          <a:p>
            <a:pPr marL="1257300" lvl="1" indent="-285750" algn="just">
              <a:buFont typeface="Arial" panose="020B0604020202020204" pitchFamily="34" charset="0"/>
              <a:buChar char="•"/>
            </a:pPr>
            <a:r>
              <a:rPr lang="en-US" dirty="0">
                <a:solidFill>
                  <a:schemeClr val="tx1"/>
                </a:solidFill>
                <a:latin typeface="Open Sans"/>
              </a:rPr>
              <a:t>The </a:t>
            </a:r>
            <a:r>
              <a:rPr lang="en-US" b="1" dirty="0">
                <a:solidFill>
                  <a:schemeClr val="tx1"/>
                </a:solidFill>
                <a:latin typeface="Open Sans"/>
              </a:rPr>
              <a:t>Gospel of Barnabas </a:t>
            </a:r>
            <a:r>
              <a:rPr lang="en-US" dirty="0">
                <a:solidFill>
                  <a:schemeClr val="tx1"/>
                </a:solidFill>
                <a:latin typeface="Open Sans"/>
              </a:rPr>
              <a:t>notes that when the crowd came to arrest Jesus, God made someone else to look like Him, allowing Jesus to slip away, and it was that man who was crucified.</a:t>
            </a:r>
          </a:p>
          <a:p>
            <a:pPr marL="1257300" lvl="1" indent="-285750" algn="just">
              <a:buFont typeface="Arial" panose="020B0604020202020204" pitchFamily="34" charset="0"/>
              <a:buChar char="•"/>
            </a:pPr>
            <a:r>
              <a:rPr lang="en-US" dirty="0">
                <a:solidFill>
                  <a:schemeClr val="tx1"/>
                </a:solidFill>
                <a:latin typeface="Open Sans"/>
              </a:rPr>
              <a:t>In the 19</a:t>
            </a:r>
            <a:r>
              <a:rPr lang="en-US" baseline="30000" dirty="0">
                <a:solidFill>
                  <a:schemeClr val="tx1"/>
                </a:solidFill>
                <a:latin typeface="Open Sans"/>
              </a:rPr>
              <a:t>th</a:t>
            </a:r>
            <a:r>
              <a:rPr lang="en-US" dirty="0">
                <a:solidFill>
                  <a:schemeClr val="tx1"/>
                </a:solidFill>
                <a:latin typeface="Open Sans"/>
              </a:rPr>
              <a:t> century, Karl </a:t>
            </a:r>
            <a:r>
              <a:rPr lang="en-US" dirty="0" err="1">
                <a:solidFill>
                  <a:schemeClr val="tx1"/>
                </a:solidFill>
                <a:latin typeface="Open Sans"/>
              </a:rPr>
              <a:t>Bahrdt</a:t>
            </a:r>
            <a:r>
              <a:rPr lang="en-US" dirty="0">
                <a:solidFill>
                  <a:schemeClr val="tx1"/>
                </a:solidFill>
                <a:latin typeface="Open Sans"/>
              </a:rPr>
              <a:t> and Karl </a:t>
            </a:r>
            <a:r>
              <a:rPr lang="en-US" dirty="0" err="1">
                <a:solidFill>
                  <a:schemeClr val="tx1"/>
                </a:solidFill>
                <a:latin typeface="Open Sans"/>
              </a:rPr>
              <a:t>Venturini</a:t>
            </a:r>
            <a:r>
              <a:rPr lang="en-US" dirty="0">
                <a:solidFill>
                  <a:schemeClr val="tx1"/>
                </a:solidFill>
                <a:latin typeface="Open Sans"/>
              </a:rPr>
              <a:t> suggested Jesus fainted and was later revived.</a:t>
            </a:r>
          </a:p>
          <a:p>
            <a:pPr marL="971550" lvl="1" algn="just"/>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36352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#4) </a:t>
            </a:r>
            <a:r>
              <a:rPr lang="en-US" sz="3200" b="1" dirty="0"/>
              <a:t>Jesus was crucified but did not die on the cross</a:t>
            </a:r>
            <a:endParaRPr lang="en-US" sz="3000" b="1" dirty="0">
              <a:latin typeface="Open Sans"/>
            </a:endParaRPr>
          </a:p>
          <a:p>
            <a:pPr marL="1257300" lvl="1" indent="-342900" algn="just">
              <a:buFont typeface="Arial" panose="020B0604020202020204" pitchFamily="34" charset="0"/>
              <a:buChar char="•"/>
            </a:pPr>
            <a:r>
              <a:rPr lang="en-US" dirty="0">
                <a:solidFill>
                  <a:schemeClr val="tx1"/>
                </a:solidFill>
                <a:latin typeface="Open Sans"/>
              </a:rPr>
              <a:t>The Koran suggests that Jesus never really died on the cross…</a:t>
            </a:r>
            <a:r>
              <a:rPr lang="en-US" dirty="0" err="1">
                <a:solidFill>
                  <a:schemeClr val="tx1"/>
                </a:solidFill>
                <a:latin typeface="Open Sans"/>
              </a:rPr>
              <a:t>Ahmadiya</a:t>
            </a:r>
            <a:r>
              <a:rPr lang="en-US" dirty="0">
                <a:solidFill>
                  <a:schemeClr val="tx1"/>
                </a:solidFill>
                <a:latin typeface="Open Sans"/>
              </a:rPr>
              <a:t> Muslims contend that Jesus fled to India—to this day there is a shrine that marks his ‘real’ burial place in Srinagar Kashmir.</a:t>
            </a:r>
          </a:p>
          <a:p>
            <a:pPr marL="1257300" lvl="1" indent="-342900" algn="just">
              <a:buFont typeface="Arial" panose="020B0604020202020204" pitchFamily="34" charset="0"/>
              <a:buChar char="•"/>
            </a:pPr>
            <a:r>
              <a:rPr lang="en-US" sz="2800" dirty="0">
                <a:solidFill>
                  <a:schemeClr val="tx1"/>
                </a:solidFill>
                <a:latin typeface="Open Sans"/>
              </a:rPr>
              <a:t>In 1929 D. H. Lawrence wove this theme into a short story in which he suggested that Jesus had fled into Egypt (and married a priestess of Isis).</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06304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sz="3000" b="1" dirty="0">
                <a:latin typeface="Open Sans"/>
              </a:rPr>
              <a:t>#4) </a:t>
            </a:r>
            <a:r>
              <a:rPr lang="en-US" sz="3200" b="1" dirty="0"/>
              <a:t>Jesus was crucified but did not die on the cross</a:t>
            </a:r>
            <a:endParaRPr lang="en-US" sz="3000" b="1" dirty="0">
              <a:latin typeface="Open Sans"/>
            </a:endParaRPr>
          </a:p>
          <a:p>
            <a:pPr marL="914400" lvl="1" indent="-400050" algn="just"/>
            <a:r>
              <a:rPr lang="en-US" dirty="0">
                <a:solidFill>
                  <a:schemeClr val="tx1"/>
                </a:solidFill>
                <a:latin typeface="Open Sans"/>
              </a:rPr>
              <a:t>  </a:t>
            </a:r>
            <a:r>
              <a:rPr lang="en-US" sz="3000" b="1" dirty="0">
                <a:solidFill>
                  <a:schemeClr val="tx1"/>
                </a:solidFill>
                <a:latin typeface="Open Sans"/>
              </a:rPr>
              <a:t>However…</a:t>
            </a:r>
          </a:p>
          <a:p>
            <a:pPr marL="1257300" lvl="1" indent="-285750" algn="just">
              <a:buFont typeface="Arial" panose="020B0604020202020204" pitchFamily="34" charset="0"/>
              <a:buChar char="•"/>
            </a:pPr>
            <a:r>
              <a:rPr lang="en-US" i="1" dirty="0">
                <a:solidFill>
                  <a:schemeClr val="tx1"/>
                </a:solidFill>
                <a:latin typeface="Open Sans"/>
              </a:rPr>
              <a:t>The Romans knew how to kill.</a:t>
            </a:r>
          </a:p>
          <a:p>
            <a:pPr marL="1257300" lvl="1" indent="-285750" algn="just">
              <a:buFont typeface="Arial" panose="020B0604020202020204" pitchFamily="34" charset="0"/>
              <a:buChar char="•"/>
            </a:pPr>
            <a:r>
              <a:rPr lang="en-US" i="1" dirty="0">
                <a:solidFill>
                  <a:schemeClr val="tx1"/>
                </a:solidFill>
                <a:latin typeface="Open Sans"/>
              </a:rPr>
              <a:t>Jesus was scourged</a:t>
            </a:r>
          </a:p>
          <a:p>
            <a:pPr marL="1257300" lvl="1" indent="-285750" algn="just">
              <a:buFont typeface="Arial" panose="020B0604020202020204" pitchFamily="34" charset="0"/>
              <a:buChar char="•"/>
            </a:pPr>
            <a:r>
              <a:rPr lang="en-US" i="1" dirty="0">
                <a:solidFill>
                  <a:schemeClr val="tx1"/>
                </a:solidFill>
                <a:latin typeface="Open Sans"/>
              </a:rPr>
              <a:t>Third century historian and theologian Eusebius described a scourging by saying, “The sufferer’s veins were laid bare, and the very muscles, sinews, and bowels of the victim were open to exposure.”</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26280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sz="3000" b="1" dirty="0">
                <a:latin typeface="Open Sans"/>
              </a:rPr>
              <a:t>#4) </a:t>
            </a:r>
            <a:r>
              <a:rPr lang="en-US" sz="3200" b="1" dirty="0"/>
              <a:t>Jesus was crucified but did not die on the cross</a:t>
            </a:r>
            <a:endParaRPr lang="en-US" sz="3000" b="1" dirty="0">
              <a:latin typeface="Open Sans"/>
            </a:endParaRPr>
          </a:p>
          <a:p>
            <a:pPr marL="914400" lvl="1" indent="-400050" algn="just"/>
            <a:r>
              <a:rPr lang="en-US" dirty="0">
                <a:solidFill>
                  <a:schemeClr val="tx1"/>
                </a:solidFill>
                <a:latin typeface="Open Sans"/>
              </a:rPr>
              <a:t>  </a:t>
            </a:r>
            <a:r>
              <a:rPr lang="en-US" sz="3000" b="1" dirty="0">
                <a:solidFill>
                  <a:schemeClr val="tx1"/>
                </a:solidFill>
                <a:latin typeface="Open Sans"/>
              </a:rPr>
              <a:t>However…</a:t>
            </a:r>
          </a:p>
          <a:p>
            <a:pPr marL="1257300" lvl="3" indent="-285750" algn="just">
              <a:buFont typeface="Arial" panose="020B0604020202020204" pitchFamily="34" charset="0"/>
              <a:buChar char="•"/>
            </a:pPr>
            <a:r>
              <a:rPr lang="en-US" sz="2800" dirty="0">
                <a:solidFill>
                  <a:schemeClr val="tx1"/>
                </a:solidFill>
                <a:latin typeface="Open Sans"/>
              </a:rPr>
              <a:t>Medically speaking, a person who severely scourged, and looses great amounts of blood, will go into “Hypovolemic Shock”….which does 3 things: 1) the heart races to try to pump blood that isn’t there 2) the blood pressure drops causing fainting or collapse 3) the person becomes very thirsty as the body craves fluids to replace the lost blood volume. </a:t>
            </a:r>
            <a:r>
              <a:rPr lang="en-US" sz="2800" i="1" dirty="0">
                <a:solidFill>
                  <a:schemeClr val="tx1"/>
                </a:solidFill>
                <a:latin typeface="Open Sans"/>
              </a:rPr>
              <a:t>These signs are noted in the Gospels.</a:t>
            </a:r>
            <a:endParaRPr lang="en-US" sz="2800"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77975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#4) </a:t>
            </a:r>
            <a:r>
              <a:rPr lang="en-US" sz="3200" b="1" dirty="0"/>
              <a:t>Jesus was crucified but did not die on the cross</a:t>
            </a:r>
            <a:endParaRPr lang="en-US" sz="3000" b="1" dirty="0">
              <a:latin typeface="Open Sans"/>
            </a:endParaRPr>
          </a:p>
          <a:p>
            <a:pPr marL="1314450" lvl="5" indent="-285750" algn="just">
              <a:buFont typeface="Arial" panose="020B0604020202020204" pitchFamily="34" charset="0"/>
              <a:buChar char="•"/>
            </a:pPr>
            <a:r>
              <a:rPr lang="en-US" sz="2800" dirty="0">
                <a:solidFill>
                  <a:schemeClr val="tx1"/>
                </a:solidFill>
                <a:latin typeface="Open Sans"/>
              </a:rPr>
              <a:t>Medically </a:t>
            </a:r>
            <a:r>
              <a:rPr lang="en-US" sz="2800" i="1" dirty="0">
                <a:solidFill>
                  <a:schemeClr val="tx1"/>
                </a:solidFill>
                <a:latin typeface="Open Sans"/>
              </a:rPr>
              <a:t>Death was often a result of cardiac arrest—hastened by carbon dioxide in the blood (respiratory acidosis). This causes an irregular heartbeat, and explains how Jesus knew the end was near. ALSO, hypovolemic shock causes a sustained rapid heart rate which results in a collection of fluid in the membrane around the heart (this is called pericardial effusion), and was evident when the spear pierced his side—through the lung and into the heart—when the spear was removed fluid flowed—followed by blood.  </a:t>
            </a:r>
            <a:r>
              <a:rPr lang="en-US" sz="2800" dirty="0">
                <a:solidFill>
                  <a:schemeClr val="tx1"/>
                </a:solidFill>
                <a:latin typeface="Open Sans"/>
              </a:rPr>
              <a:t>(John 19:34)</a:t>
            </a: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167102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lnSpcReduction="10000"/>
          </a:bodyPr>
          <a:lstStyle/>
          <a:p>
            <a:pPr algn="just"/>
            <a:r>
              <a:rPr lang="en-US" sz="3000" b="1" dirty="0">
                <a:latin typeface="Open Sans"/>
              </a:rPr>
              <a:t>#5) </a:t>
            </a:r>
            <a:r>
              <a:rPr lang="en-US" sz="3200" b="1" dirty="0"/>
              <a:t>Jesus died but there was no resurrection</a:t>
            </a:r>
            <a:endParaRPr lang="en-US" sz="3000" b="1" dirty="0">
              <a:latin typeface="Open Sans"/>
            </a:endParaRPr>
          </a:p>
          <a:p>
            <a:pPr marL="1200150" lvl="2" indent="-285750" algn="just">
              <a:buFont typeface="Arial" panose="020B0604020202020204" pitchFamily="34" charset="0"/>
              <a:buChar char="•"/>
            </a:pPr>
            <a:r>
              <a:rPr lang="en-US" sz="2800" dirty="0">
                <a:solidFill>
                  <a:schemeClr val="tx1"/>
                </a:solidFill>
                <a:latin typeface="Open Sans"/>
              </a:rPr>
              <a:t>Historians note that crucified individuals were generally not removed from crosses (yet Jesus was).</a:t>
            </a:r>
          </a:p>
          <a:p>
            <a:pPr marL="1200150" lvl="2" indent="-285750" algn="just">
              <a:buFont typeface="Arial" panose="020B0604020202020204" pitchFamily="34" charset="0"/>
              <a:buChar char="•"/>
            </a:pPr>
            <a:r>
              <a:rPr lang="en-US" sz="2800" dirty="0">
                <a:solidFill>
                  <a:schemeClr val="tx1"/>
                </a:solidFill>
                <a:latin typeface="Open Sans"/>
              </a:rPr>
              <a:t>Historians note that most victims were tied to crosses (yet that is not the case with Jesus)</a:t>
            </a:r>
            <a:r>
              <a:rPr lang="en-US" sz="3800" dirty="0"/>
              <a:t>.</a:t>
            </a:r>
          </a:p>
          <a:p>
            <a:pPr marL="1200150" lvl="2" indent="-285750" algn="just">
              <a:buFont typeface="Arial" panose="020B0604020202020204" pitchFamily="34" charset="0"/>
              <a:buChar char="•"/>
            </a:pPr>
            <a:r>
              <a:rPr lang="en-US" sz="2800" dirty="0">
                <a:solidFill>
                  <a:schemeClr val="tx1"/>
                </a:solidFill>
                <a:latin typeface="Open Sans"/>
              </a:rPr>
              <a:t>Professor </a:t>
            </a:r>
            <a:r>
              <a:rPr lang="en-US" sz="2800" dirty="0" err="1">
                <a:solidFill>
                  <a:schemeClr val="tx1"/>
                </a:solidFill>
                <a:latin typeface="Open Sans"/>
              </a:rPr>
              <a:t>Guigneberg</a:t>
            </a:r>
            <a:r>
              <a:rPr lang="en-US" sz="2800" i="1" dirty="0">
                <a:solidFill>
                  <a:schemeClr val="tx1"/>
                </a:solidFill>
                <a:latin typeface="Open Sans"/>
              </a:rPr>
              <a:t> (Jesus): </a:t>
            </a:r>
            <a:r>
              <a:rPr lang="en-US" sz="2800" dirty="0">
                <a:solidFill>
                  <a:schemeClr val="tx1"/>
                </a:solidFill>
                <a:latin typeface="Open Sans"/>
              </a:rPr>
              <a:t>“The truth is…in all probability the disciples did not know where the body of Jesus had been thrown after it was removed from the cross, probably by the executioners, It is  more likely to have been cast into the pit for the executed than laid in a new tomb.” </a:t>
            </a:r>
            <a:r>
              <a:rPr lang="en-US" sz="2800" b="1" dirty="0">
                <a:solidFill>
                  <a:schemeClr val="tx1"/>
                </a:solidFill>
                <a:latin typeface="Open Sans"/>
              </a:rPr>
              <a:t> </a:t>
            </a:r>
            <a:endParaRPr lang="en-US" sz="2800" dirty="0">
              <a:solidFill>
                <a:schemeClr val="tx1"/>
              </a:solidFill>
              <a:latin typeface="Open Sans"/>
            </a:endParaRP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8147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#5) </a:t>
            </a:r>
            <a:r>
              <a:rPr lang="en-US" sz="3200" b="1" dirty="0"/>
              <a:t>Jesus died but there was no resurrection</a:t>
            </a:r>
            <a:endParaRPr lang="en-US" sz="3000" b="1" dirty="0">
              <a:latin typeface="Open Sans"/>
            </a:endParaRPr>
          </a:p>
          <a:p>
            <a:pPr marL="1200150" lvl="2" indent="-285750" algn="just">
              <a:buFont typeface="Arial" panose="020B0604020202020204" pitchFamily="34" charset="0"/>
              <a:buChar char="•"/>
            </a:pPr>
            <a:r>
              <a:rPr lang="en-US" sz="2800" dirty="0">
                <a:solidFill>
                  <a:schemeClr val="tx1"/>
                </a:solidFill>
                <a:latin typeface="Open Sans"/>
              </a:rPr>
              <a:t>John Dominic (of the JESUS SEMINAR) argues that He was never in the tomb—but that He was thrown in a pit or shallow grave, then dug up and eaten by wild hogs. </a:t>
            </a:r>
          </a:p>
          <a:p>
            <a:pPr lvl="2" algn="just"/>
            <a:endParaRPr lang="en-US" sz="1000" b="1" dirty="0">
              <a:solidFill>
                <a:schemeClr val="tx1"/>
              </a:solidFill>
              <a:latin typeface="Open Sans"/>
            </a:endParaRPr>
          </a:p>
          <a:p>
            <a:pPr lvl="2" indent="-171450" algn="just"/>
            <a:r>
              <a:rPr lang="en-US" sz="2800" b="1" dirty="0">
                <a:solidFill>
                  <a:schemeClr val="tx1"/>
                </a:solidFill>
                <a:latin typeface="Open Sans"/>
              </a:rPr>
              <a:t>However…</a:t>
            </a:r>
          </a:p>
          <a:p>
            <a:pPr marL="1200150" lvl="2" indent="-285750" algn="just">
              <a:buFont typeface="Arial" panose="020B0604020202020204" pitchFamily="34" charset="0"/>
              <a:buChar char="•"/>
            </a:pPr>
            <a:r>
              <a:rPr lang="en-US" sz="2800" b="1" i="1" dirty="0">
                <a:solidFill>
                  <a:schemeClr val="tx1"/>
                </a:solidFill>
                <a:latin typeface="Open Sans"/>
              </a:rPr>
              <a:t>The actions of Jesus’ enemies made it virtually impossible for the body to be moved or resuscitated:          </a:t>
            </a:r>
            <a:r>
              <a:rPr lang="en-US" sz="2800" i="1" dirty="0">
                <a:solidFill>
                  <a:schemeClr val="tx1"/>
                </a:solidFill>
                <a:latin typeface="Open Sans"/>
              </a:rPr>
              <a:t>It was Jewish leadership who petitioned Pilate to place guards at the tomb, and paid guards to say they fell asleep, and that the disciples removed the body.</a:t>
            </a:r>
            <a:endParaRPr lang="en-US" sz="2800" dirty="0">
              <a:solidFill>
                <a:schemeClr val="tx1"/>
              </a:solidFill>
              <a:latin typeface="Open Sans"/>
            </a:endParaRP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23009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#5) </a:t>
            </a:r>
            <a:r>
              <a:rPr lang="en-US" sz="3200" b="1" dirty="0"/>
              <a:t>Jesus died but there was no resurrection</a:t>
            </a:r>
            <a:endParaRPr lang="en-US" sz="3000" b="1" dirty="0">
              <a:latin typeface="Open Sans"/>
            </a:endParaRPr>
          </a:p>
          <a:p>
            <a:pPr lvl="2" indent="-171450" algn="just"/>
            <a:r>
              <a:rPr lang="en-US" sz="2800" b="1" dirty="0">
                <a:solidFill>
                  <a:schemeClr val="tx1"/>
                </a:solidFill>
                <a:latin typeface="Open Sans"/>
              </a:rPr>
              <a:t>However…</a:t>
            </a:r>
          </a:p>
          <a:p>
            <a:pPr marL="1257300" lvl="1" indent="-228600" algn="just">
              <a:buFont typeface="Arial" panose="020B0604020202020204" pitchFamily="34" charset="0"/>
              <a:buChar char="•"/>
            </a:pPr>
            <a:r>
              <a:rPr lang="en-US" dirty="0">
                <a:solidFill>
                  <a:schemeClr val="tx1"/>
                </a:solidFill>
                <a:latin typeface="Open Sans"/>
              </a:rPr>
              <a:t>The tomb was guarded by a squad of soldiers (8).   The burial ointment and wrappings likely weighed 150lbs, and the stone two tons.</a:t>
            </a: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pic>
        <p:nvPicPr>
          <p:cNvPr id="6" name="Picture 2" descr="http://www.icr.org/i/wide/empty_tomb_wide.jpg">
            <a:extLst>
              <a:ext uri="{FF2B5EF4-FFF2-40B4-BE49-F238E27FC236}">
                <a16:creationId xmlns:a16="http://schemas.microsoft.com/office/drawing/2014/main" id="{E96A07D2-C4D0-4A07-93B3-CFF3C08590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4883" y="4041243"/>
            <a:ext cx="8111836" cy="2816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9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#5) </a:t>
            </a:r>
            <a:r>
              <a:rPr lang="en-US" sz="3200" b="1" dirty="0"/>
              <a:t>Jesus died but there was no resurrection</a:t>
            </a:r>
            <a:endParaRPr lang="en-US" sz="3000" b="1" dirty="0">
              <a:latin typeface="Open Sans"/>
            </a:endParaRPr>
          </a:p>
          <a:p>
            <a:pPr marL="1200150" lvl="2" indent="-285750" algn="just">
              <a:buFont typeface="Arial" panose="020B0604020202020204" pitchFamily="34" charset="0"/>
              <a:buChar char="•"/>
            </a:pPr>
            <a:r>
              <a:rPr lang="en-US" sz="2800" dirty="0">
                <a:solidFill>
                  <a:schemeClr val="tx1"/>
                </a:solidFill>
                <a:latin typeface="Open Sans"/>
              </a:rPr>
              <a:t>The crucifixion and resurrection are central, foundational tenants of the New Testament Church. Millions would die defending that truth. (Acts 2:22, 32; 26:26)</a:t>
            </a:r>
            <a:endParaRPr lang="en-US" sz="2800" b="1" dirty="0">
              <a:solidFill>
                <a:schemeClr val="tx1"/>
              </a:solidFill>
              <a:latin typeface="Open Sans"/>
            </a:endParaRPr>
          </a:p>
          <a:p>
            <a:pPr marL="285750" indent="-285750" algn="just">
              <a:buFont typeface="Arial" panose="020B0604020202020204" pitchFamily="34" charset="0"/>
              <a:buChar char="•"/>
            </a:pPr>
            <a:endParaRPr lang="en-US" sz="2400" i="1" dirty="0"/>
          </a:p>
          <a:p>
            <a:pPr marL="1200150" indent="-342900" algn="just">
              <a:buFont typeface="Arial" panose="020B0604020202020204" pitchFamily="34" charset="0"/>
              <a:buChar char="•"/>
            </a:pPr>
            <a:r>
              <a:rPr lang="en-US" sz="2800" b="1" dirty="0"/>
              <a:t>Scripture notes that many knew the truth: </a:t>
            </a:r>
            <a:r>
              <a:rPr lang="en-US" sz="2800" i="1" dirty="0"/>
              <a:t>“Fellow Israelites, listen to this: Jesus of Nazareth was a man accredited by God to you by miracles, wonders and signs, which God did among you through him, </a:t>
            </a:r>
            <a:r>
              <a:rPr lang="en-US" sz="2800" b="1" i="1" u="sng" dirty="0"/>
              <a:t>as you yourselves know.</a:t>
            </a:r>
            <a:r>
              <a:rPr lang="en-US" sz="2800" b="1" i="1" dirty="0"/>
              <a:t>”  </a:t>
            </a:r>
            <a:r>
              <a:rPr lang="en-US" sz="2800" dirty="0"/>
              <a:t>(Acts 2:22)</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91092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334000"/>
          </a:xfrm>
        </p:spPr>
        <p:txBody>
          <a:bodyPr>
            <a:normAutofit/>
          </a:bodyPr>
          <a:lstStyle/>
          <a:p>
            <a:pPr algn="just"/>
            <a:r>
              <a:rPr lang="en-US" sz="3000" b="1" dirty="0">
                <a:latin typeface="Open Sans"/>
              </a:rPr>
              <a:t>#5) </a:t>
            </a:r>
            <a:r>
              <a:rPr lang="en-US" sz="3200" b="1" dirty="0"/>
              <a:t>Jesus died but there was no resurrection</a:t>
            </a:r>
            <a:endParaRPr lang="en-US" sz="3000" b="1" dirty="0">
              <a:latin typeface="Open Sans"/>
            </a:endParaRPr>
          </a:p>
          <a:p>
            <a:pPr marL="1200150" indent="-342900" algn="just">
              <a:buFont typeface="Arial" panose="020B0604020202020204" pitchFamily="34" charset="0"/>
              <a:buChar char="•"/>
            </a:pPr>
            <a:r>
              <a:rPr lang="en-US" sz="2800" b="1" dirty="0"/>
              <a:t>Scripture notes that many knew the truth: </a:t>
            </a:r>
            <a:endParaRPr lang="en-US" sz="2800" dirty="0"/>
          </a:p>
          <a:p>
            <a:pPr marL="2114550" lvl="1" indent="-342900" algn="l"/>
            <a:r>
              <a:rPr lang="en-US" i="1" dirty="0">
                <a:solidFill>
                  <a:schemeClr val="tx1"/>
                </a:solidFill>
                <a:latin typeface="Open Sans"/>
              </a:rPr>
              <a:t>- Paul quotes an early creed (1 Cor. 15:3-7)</a:t>
            </a:r>
            <a:endParaRPr lang="en-US" dirty="0">
              <a:solidFill>
                <a:schemeClr val="tx1"/>
              </a:solidFill>
              <a:latin typeface="Open Sans"/>
            </a:endParaRPr>
          </a:p>
          <a:p>
            <a:pPr marL="2114550" lvl="1" indent="-342900" algn="l"/>
            <a:r>
              <a:rPr lang="en-US" i="1" dirty="0">
                <a:solidFill>
                  <a:schemeClr val="tx1"/>
                </a:solidFill>
                <a:latin typeface="Open Sans"/>
              </a:rPr>
              <a:t>- Clement (59)  *   Polycarp (69-155)</a:t>
            </a:r>
            <a:endParaRPr lang="en-US" dirty="0">
              <a:solidFill>
                <a:schemeClr val="tx1"/>
              </a:solidFill>
              <a:latin typeface="Open Sans"/>
            </a:endParaRPr>
          </a:p>
          <a:p>
            <a:pPr marL="2114550" lvl="1" indent="-342900" algn="l"/>
            <a:r>
              <a:rPr lang="en-US" i="1" dirty="0">
                <a:solidFill>
                  <a:schemeClr val="tx1"/>
                </a:solidFill>
                <a:latin typeface="Open Sans"/>
              </a:rPr>
              <a:t>- Irenaeus (185)  *  Tertullian  (200)</a:t>
            </a:r>
            <a:endParaRPr lang="en-US" dirty="0">
              <a:solidFill>
                <a:schemeClr val="tx1"/>
              </a:solidFill>
              <a:latin typeface="Open Sans"/>
            </a:endParaRPr>
          </a:p>
          <a:p>
            <a:pPr marL="2114550" lvl="1" indent="-342900" algn="l">
              <a:buFontTx/>
              <a:buChar char="-"/>
            </a:pPr>
            <a:r>
              <a:rPr lang="en-US" i="1" dirty="0">
                <a:solidFill>
                  <a:schemeClr val="tx1"/>
                </a:solidFill>
                <a:latin typeface="Open Sans"/>
              </a:rPr>
              <a:t>Eusebius (285)</a:t>
            </a:r>
          </a:p>
          <a:p>
            <a:pPr marL="1771650" lvl="1" algn="l"/>
            <a:endParaRPr lang="en-US" i="1" dirty="0">
              <a:solidFill>
                <a:schemeClr val="tx1"/>
              </a:solidFill>
              <a:latin typeface="Open Sans"/>
            </a:endParaRPr>
          </a:p>
          <a:p>
            <a:pPr marL="1771650" lvl="1" algn="l"/>
            <a:r>
              <a:rPr lang="en-US" i="1" dirty="0">
                <a:solidFill>
                  <a:schemeClr val="tx1"/>
                </a:solidFill>
                <a:latin typeface="Open Sans"/>
              </a:rPr>
              <a:t>In all, 42 authors, nine of them secular, mention Jesus, the cross and the resurrection within 125 years of the resurrection.</a:t>
            </a: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148119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fade">
                                      <p:cBhvr>
                                        <p:cTn id="31"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QUESTION: Is the cross and resurrection story a great fallacy or the fulfillment of prophecy?</a:t>
            </a:r>
            <a:endParaRPr lang="en-US" sz="3000" dirty="0">
              <a:latin typeface="Open Sans"/>
            </a:endParaRPr>
          </a:p>
          <a:p>
            <a:pPr marL="914400" indent="-393700" algn="just">
              <a:buFont typeface="Arial" panose="020B0604020202020204" pitchFamily="34" charset="0"/>
              <a:buChar char="•"/>
            </a:pPr>
            <a:r>
              <a:rPr lang="en-US" sz="2800" dirty="0"/>
              <a:t>The story of the cross and resurrection is the perfect fulfillment of prophecies written hundreds of years before the birth of Jesus.</a:t>
            </a:r>
          </a:p>
          <a:p>
            <a:pPr marL="1828800" indent="-342900" algn="just">
              <a:buFont typeface="Arial" panose="020B0604020202020204" pitchFamily="34" charset="0"/>
              <a:buChar char="•"/>
            </a:pPr>
            <a:r>
              <a:rPr lang="en-US" sz="2800" i="1" dirty="0"/>
              <a:t>“…The things which God announced beforehand by the mouth of the prophets, that…Christ would suffer, He has thus fulfilled.”   </a:t>
            </a:r>
            <a:r>
              <a:rPr lang="en-US" sz="2800" dirty="0"/>
              <a:t>(Acts 3:18)</a:t>
            </a: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RESURRECTION OF JESUS</a:t>
            </a:r>
            <a:endParaRPr lang="en-US" sz="3400" dirty="0"/>
          </a:p>
        </p:txBody>
      </p:sp>
    </p:spTree>
    <p:extLst>
      <p:ext uri="{BB962C8B-B14F-4D97-AF65-F5344CB8AC3E}">
        <p14:creationId xmlns:p14="http://schemas.microsoft.com/office/powerpoint/2010/main" val="228997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#6) </a:t>
            </a:r>
            <a:r>
              <a:rPr lang="en-US" sz="3200" b="1" dirty="0"/>
              <a:t>His death was an accident or miscalculation</a:t>
            </a:r>
            <a:endParaRPr lang="en-US" sz="3000" b="1" dirty="0">
              <a:latin typeface="Open Sans"/>
            </a:endParaRPr>
          </a:p>
          <a:p>
            <a:pPr marL="1200150" indent="-285750">
              <a:buFont typeface="Arial" panose="020B0604020202020204" pitchFamily="34" charset="0"/>
              <a:buChar char="•"/>
            </a:pPr>
            <a:r>
              <a:rPr lang="en-US" sz="2800" dirty="0"/>
              <a:t>The disciples, the friends of Jesus and the mother of Jesus were surprised and shaken by recent events</a:t>
            </a:r>
          </a:p>
          <a:p>
            <a:pPr marL="1200150" indent="-285750">
              <a:buFont typeface="Arial" panose="020B0604020202020204" pitchFamily="34" charset="0"/>
              <a:buChar char="•"/>
            </a:pPr>
            <a:r>
              <a:rPr lang="en-US" sz="2800" dirty="0"/>
              <a:t>The </a:t>
            </a:r>
            <a:r>
              <a:rPr lang="en-US" sz="2800" u="sng" dirty="0"/>
              <a:t>Gospel Of Judas</a:t>
            </a:r>
            <a:r>
              <a:rPr lang="en-US" sz="2800" dirty="0"/>
              <a:t> suggests that Jesus longed for death, wanted to be a martyr, and appointed Judas to be the new leader of the movement</a:t>
            </a:r>
            <a:r>
              <a:rPr lang="en-US" sz="2800" i="1" dirty="0"/>
              <a:t>. 'You will exceed all of them. For you will sacrifice the man…’</a:t>
            </a:r>
            <a:endParaRPr lang="en-US" sz="2800" dirty="0"/>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657421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#6) </a:t>
            </a:r>
            <a:r>
              <a:rPr lang="en-US" sz="3200" b="1" dirty="0"/>
              <a:t>His death was an accident or miscalculation</a:t>
            </a:r>
            <a:endParaRPr lang="en-US" sz="3000" b="1" dirty="0">
              <a:latin typeface="Open Sans"/>
            </a:endParaRPr>
          </a:p>
          <a:p>
            <a:pPr lvl="0"/>
            <a:r>
              <a:rPr lang="en-US" sz="2800" dirty="0"/>
              <a:t>                 Scripture foretold how the Messiah…</a:t>
            </a:r>
          </a:p>
          <a:p>
            <a:pPr marL="2343150" lvl="0" indent="-457200"/>
            <a:r>
              <a:rPr lang="en-US" sz="2800" dirty="0"/>
              <a:t>  - would be arrested, mocked, beaten and unjustly sentenced</a:t>
            </a:r>
          </a:p>
          <a:p>
            <a:pPr marL="2343150" lvl="0" indent="-457200"/>
            <a:r>
              <a:rPr lang="en-US" sz="2800" dirty="0"/>
              <a:t>  - He would be crucified (with others)</a:t>
            </a:r>
          </a:p>
          <a:p>
            <a:pPr marL="2343150" lvl="0" indent="-457200"/>
            <a:r>
              <a:rPr lang="en-US" sz="2800" dirty="0"/>
              <a:t>  - He would be pierced</a:t>
            </a:r>
          </a:p>
          <a:p>
            <a:pPr marL="2343150" lvl="0" indent="-457200"/>
            <a:r>
              <a:rPr lang="en-US" sz="2800" dirty="0"/>
              <a:t>  - He would be given vinegar</a:t>
            </a:r>
          </a:p>
          <a:p>
            <a:pPr marL="2343150" lvl="0" indent="-457200"/>
            <a:r>
              <a:rPr lang="en-US" sz="2800" dirty="0"/>
              <a:t>  - He would be lashed and spat upon</a:t>
            </a:r>
          </a:p>
          <a:p>
            <a:pPr marL="2343150" lvl="0" indent="-457200"/>
            <a:r>
              <a:rPr lang="en-US" sz="2800" dirty="0"/>
              <a:t>  - None of his bones would be broken</a:t>
            </a:r>
          </a:p>
          <a:p>
            <a:pPr marL="2343150" lvl="0" indent="-457200"/>
            <a:r>
              <a:rPr lang="en-US" sz="2800" dirty="0"/>
              <a:t>  - He would be buried in a tomb</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01117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par>
                          <p:cTn id="32" fill="hold">
                            <p:stCondLst>
                              <p:cond delay="17500"/>
                            </p:stCondLst>
                            <p:childTnLst>
                              <p:par>
                                <p:cTn id="33" presetID="10" presetClass="entr" presetSubtype="0" fill="hold" nodeType="afterEffect">
                                  <p:stCondLst>
                                    <p:cond delay="200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fade">
                                      <p:cBhvr>
                                        <p:cTn id="35" dur="500"/>
                                        <p:tgtEl>
                                          <p:spTgt spid="2">
                                            <p:txEl>
                                              <p:pRg st="7" end="7"/>
                                            </p:txEl>
                                          </p:spTgt>
                                        </p:tgtEl>
                                      </p:cBhvr>
                                    </p:animEffect>
                                  </p:childTnLst>
                                </p:cTn>
                              </p:par>
                            </p:childTnLst>
                          </p:cTn>
                        </p:par>
                        <p:par>
                          <p:cTn id="36" fill="hold">
                            <p:stCondLst>
                              <p:cond delay="20000"/>
                            </p:stCondLst>
                            <p:childTnLst>
                              <p:par>
                                <p:cTn id="37" presetID="10" presetClass="entr" presetSubtype="0" fill="hold" nodeType="afterEffect">
                                  <p:stCondLst>
                                    <p:cond delay="200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fade">
                                      <p:cBhvr>
                                        <p:cTn id="39" dur="500"/>
                                        <p:tgtEl>
                                          <p:spTgt spid="2">
                                            <p:txEl>
                                              <p:pRg st="8" end="8"/>
                                            </p:txEl>
                                          </p:spTgt>
                                        </p:tgtEl>
                                      </p:cBhvr>
                                    </p:animEffect>
                                  </p:childTnLst>
                                </p:cTn>
                              </p:par>
                            </p:childTnLst>
                          </p:cTn>
                        </p:par>
                        <p:par>
                          <p:cTn id="40" fill="hold">
                            <p:stCondLst>
                              <p:cond delay="22500"/>
                            </p:stCondLst>
                            <p:childTnLst>
                              <p:par>
                                <p:cTn id="41" presetID="10" presetClass="entr" presetSubtype="0" fill="hold" nodeType="afterEffect">
                                  <p:stCondLst>
                                    <p:cond delay="200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fade">
                                      <p:cBhvr>
                                        <p:cTn id="43"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And supporting the integrity of the Gospel story is the fact that many lives have been fundamentally changed:</a:t>
            </a:r>
            <a:endParaRPr lang="en-US" sz="2800" b="1" dirty="0"/>
          </a:p>
          <a:p>
            <a:pPr marL="1143000" indent="-342900">
              <a:buFont typeface="Arial" panose="020B0604020202020204" pitchFamily="34" charset="0"/>
              <a:buChar char="•"/>
            </a:pPr>
            <a:r>
              <a:rPr lang="en-US" sz="2800" dirty="0"/>
              <a:t>Peter is a different man after the resurrection, than he was before the cross.</a:t>
            </a:r>
          </a:p>
          <a:p>
            <a:pPr marL="1143000" indent="-342900">
              <a:buFont typeface="Arial" panose="020B0604020202020204" pitchFamily="34" charset="0"/>
              <a:buChar char="•"/>
            </a:pPr>
            <a:r>
              <a:rPr lang="en-US" sz="2800" dirty="0"/>
              <a:t>A belief in Jesus led individuals with notable professions (Saul/Paul, Luke, CS Lewis, Josh McDowell, Lee Strobel) to change their lives.</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26923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3" end="3"/>
                                            </p:txEl>
                                          </p:spTgt>
                                        </p:tgtEl>
                                        <p:attrNameLst>
                                          <p:attrName>style.visibility</p:attrName>
                                        </p:attrNameLst>
                                      </p:cBhvr>
                                      <p:to>
                                        <p:strVal val="visible"/>
                                      </p:to>
                                    </p:set>
                                    <p:animEffect transition="in" filter="fade">
                                      <p:cBhvr>
                                        <p:cTn id="11" dur="500"/>
                                        <p:tgtEl>
                                          <p:spTgt spid="2">
                                            <p:txEl>
                                              <p:pRg st="3" end="3"/>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And supporting the integrity of the Gospel story is the fact that many lives have been fundamentally changed:</a:t>
            </a:r>
            <a:endParaRPr lang="en-US" sz="2800" b="1" dirty="0"/>
          </a:p>
          <a:p>
            <a:pPr marL="1143000" lvl="0" indent="-342900">
              <a:buFont typeface="Arial" panose="020B0604020202020204" pitchFamily="34" charset="0"/>
              <a:buChar char="•"/>
            </a:pPr>
            <a:r>
              <a:rPr lang="en-US" sz="2800" b="1" dirty="0"/>
              <a:t>Ignatius: </a:t>
            </a:r>
            <a:r>
              <a:rPr lang="en-US" sz="2800" dirty="0"/>
              <a:t>Thrown to wild beasts in the colosseum at Rome in 115 AD.</a:t>
            </a:r>
          </a:p>
          <a:p>
            <a:pPr marL="1143000" lvl="0" indent="-342900">
              <a:buFont typeface="Arial" panose="020B0604020202020204" pitchFamily="34" charset="0"/>
              <a:buChar char="•"/>
            </a:pPr>
            <a:r>
              <a:rPr lang="en-US" sz="2800" dirty="0"/>
              <a:t>By the end of the first century there were 25,000 martyrs. By the year 400 AD, there were 1.95 million martyrs.</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92816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The arguments against the faith are not as strong as the evidence and arguments for faith.</a:t>
            </a:r>
            <a:endParaRPr lang="en-US" sz="2800" b="1" dirty="0"/>
          </a:p>
          <a:p>
            <a:pPr marL="1143000" lvl="0" indent="-342900">
              <a:buFont typeface="Arial" panose="020B0604020202020204" pitchFamily="34" charset="0"/>
              <a:buChar char="•"/>
            </a:pPr>
            <a:r>
              <a:rPr lang="en-US" sz="2800" b="1" dirty="0"/>
              <a:t>Do you believe?</a:t>
            </a:r>
          </a:p>
          <a:p>
            <a:pPr marL="1143000" lvl="0" indent="-342900">
              <a:buFont typeface="Arial" panose="020B0604020202020204" pitchFamily="34" charset="0"/>
              <a:buChar char="•"/>
            </a:pPr>
            <a:r>
              <a:rPr lang="en-US" sz="2800" b="1" dirty="0"/>
              <a:t>Will you declare your faith?</a:t>
            </a:r>
          </a:p>
          <a:p>
            <a:pPr marL="1828800" lvl="0" indent="-342900">
              <a:buFont typeface="Arial" panose="020B0604020202020204" pitchFamily="34" charset="0"/>
              <a:buChar char="•"/>
            </a:pPr>
            <a:r>
              <a:rPr lang="en-US" sz="2800" i="1" dirty="0"/>
              <a:t>“If you declare with your mouth, “Jesus is Lord,” and believe in your heart that God raised Him from the dead, you will be saved.”  </a:t>
            </a:r>
            <a:r>
              <a:rPr lang="en-US" sz="2800" dirty="0"/>
              <a:t>(Romans 10:9)</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SUMMARY</a:t>
            </a:r>
            <a:endParaRPr lang="en-US" sz="3400" dirty="0"/>
          </a:p>
        </p:txBody>
      </p:sp>
    </p:spTree>
    <p:extLst>
      <p:ext uri="{BB962C8B-B14F-4D97-AF65-F5344CB8AC3E}">
        <p14:creationId xmlns:p14="http://schemas.microsoft.com/office/powerpoint/2010/main" val="22454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The arguments against the faith are not as strong as the evidence and arguments for faith.</a:t>
            </a:r>
            <a:endParaRPr lang="en-US" sz="2800" b="1" dirty="0"/>
          </a:p>
          <a:p>
            <a:pPr marL="1143000" lvl="0" indent="-342900">
              <a:buFont typeface="Arial" panose="020B0604020202020204" pitchFamily="34" charset="0"/>
              <a:buChar char="•"/>
            </a:pPr>
            <a:r>
              <a:rPr lang="en-US" sz="2800" b="1" dirty="0"/>
              <a:t>Acknowledge wrongs (sins)</a:t>
            </a:r>
          </a:p>
          <a:p>
            <a:pPr marL="1885950" lvl="0" indent="-400050">
              <a:buFont typeface="Arial" panose="020B0604020202020204" pitchFamily="34" charset="0"/>
              <a:buChar char="•"/>
            </a:pPr>
            <a:r>
              <a:rPr lang="en-US" sz="2800" i="1" dirty="0"/>
              <a:t>“We have </a:t>
            </a:r>
            <a:r>
              <a:rPr lang="en-US" sz="2800" i="1" u="sng" dirty="0"/>
              <a:t>all</a:t>
            </a:r>
            <a:r>
              <a:rPr lang="en-US" sz="2800" i="1" dirty="0"/>
              <a:t> sinned and have come short of the glory of God.”  </a:t>
            </a:r>
            <a:r>
              <a:rPr lang="en-US" sz="2800" dirty="0"/>
              <a:t>(Romans 3:23)</a:t>
            </a:r>
          </a:p>
          <a:p>
            <a:pPr marL="1885950" lvl="0" indent="-400050">
              <a:buFont typeface="Arial" panose="020B0604020202020204" pitchFamily="34" charset="0"/>
              <a:buChar char="•"/>
            </a:pPr>
            <a:r>
              <a:rPr lang="en-US" sz="2800" i="1" dirty="0"/>
              <a:t>“If we confess our sins, He [Jesus] is faithful and righteous to forgive us our sins and cleans us from </a:t>
            </a:r>
            <a:r>
              <a:rPr lang="en-US" sz="2800" i="1" u="sng" dirty="0"/>
              <a:t>all</a:t>
            </a:r>
            <a:r>
              <a:rPr lang="en-US" sz="2800" i="1" dirty="0"/>
              <a:t> unrighteousness.”  </a:t>
            </a:r>
            <a:r>
              <a:rPr lang="en-US" sz="2800" dirty="0"/>
              <a:t>(1 John 1:9)</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RESPONDING TO GOD’S CALL</a:t>
            </a:r>
            <a:endParaRPr lang="en-US" sz="3400" dirty="0"/>
          </a:p>
        </p:txBody>
      </p:sp>
    </p:spTree>
    <p:extLst>
      <p:ext uri="{BB962C8B-B14F-4D97-AF65-F5344CB8AC3E}">
        <p14:creationId xmlns:p14="http://schemas.microsoft.com/office/powerpoint/2010/main" val="222423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The arguments against the faith are not as strong as the evidence and arguments for faith.</a:t>
            </a:r>
            <a:endParaRPr lang="en-US" sz="2800" b="1" dirty="0"/>
          </a:p>
          <a:p>
            <a:pPr marL="1143000" lvl="0" indent="-342900">
              <a:buFont typeface="Arial" panose="020B0604020202020204" pitchFamily="34" charset="0"/>
              <a:buChar char="•"/>
            </a:pPr>
            <a:r>
              <a:rPr lang="en-US" sz="2800" b="1" dirty="0"/>
              <a:t>Give God your heart/Make Him first</a:t>
            </a:r>
          </a:p>
          <a:p>
            <a:pPr marL="1885950" indent="-400050">
              <a:buFont typeface="Arial" panose="020B0604020202020204" pitchFamily="34" charset="0"/>
              <a:buChar char="•"/>
            </a:pPr>
            <a:r>
              <a:rPr lang="en-US" sz="2800" i="1" dirty="0"/>
              <a:t>“[We are to] Love the lord with all of [our] heart, all of your soul and all of [our] mind.”  </a:t>
            </a:r>
            <a:r>
              <a:rPr lang="en-US" sz="2800" dirty="0"/>
              <a:t>(Matthew 22:37)</a:t>
            </a:r>
          </a:p>
          <a:p>
            <a:pPr marL="1885950" lvl="0" indent="-400050">
              <a:buFont typeface="Arial" panose="020B0604020202020204" pitchFamily="34" charset="0"/>
              <a:buChar char="•"/>
            </a:pPr>
            <a:endParaRPr lang="en-US" sz="2800" i="1" dirty="0"/>
          </a:p>
          <a:p>
            <a:pPr marL="1143000" lvl="0" indent="-342900">
              <a:buFont typeface="Arial" panose="020B0604020202020204" pitchFamily="34" charset="0"/>
              <a:buChar char="•"/>
            </a:pPr>
            <a:r>
              <a:rPr lang="en-US" sz="2800" b="1" dirty="0"/>
              <a:t>Know His Word and obey His Word</a:t>
            </a:r>
          </a:p>
          <a:p>
            <a:pPr marL="1885950" indent="-400050">
              <a:buFont typeface="Arial" panose="020B0604020202020204" pitchFamily="34" charset="0"/>
              <a:buChar char="•"/>
            </a:pPr>
            <a:r>
              <a:rPr lang="en-US" sz="2800" i="1" dirty="0"/>
              <a:t>“For this is the love of God, that we keep His commandments.”  </a:t>
            </a:r>
            <a:r>
              <a:rPr lang="en-US" sz="2800" dirty="0"/>
              <a:t>(1 John 5:3a)</a:t>
            </a:r>
          </a:p>
          <a:p>
            <a:pPr marL="971550" lvl="1" algn="just"/>
            <a:r>
              <a:rPr lang="en-US" i="1" dirty="0">
                <a:solidFill>
                  <a:schemeClr val="tx1"/>
                </a:solidFill>
                <a:latin typeface="Open Sans"/>
              </a:rPr>
              <a: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RESPONDING TO GOD’S CALL</a:t>
            </a:r>
            <a:endParaRPr lang="en-US" sz="3400" dirty="0"/>
          </a:p>
        </p:txBody>
      </p:sp>
    </p:spTree>
    <p:extLst>
      <p:ext uri="{BB962C8B-B14F-4D97-AF65-F5344CB8AC3E}">
        <p14:creationId xmlns:p14="http://schemas.microsoft.com/office/powerpoint/2010/main" val="60049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500"/>
                                        <p:tgtEl>
                                          <p:spTgt spid="2">
                                            <p:txEl>
                                              <p:pRg st="6" end="6"/>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6400800"/>
          </a:xfrm>
        </p:spPr>
        <p:txBody>
          <a:bodyPr>
            <a:normAutofit/>
          </a:bodyPr>
          <a:lstStyle/>
          <a:p>
            <a:pPr algn="just"/>
            <a:r>
              <a:rPr lang="en-US" sz="3000" b="1" dirty="0">
                <a:latin typeface="Open Sans"/>
              </a:rPr>
              <a:t>The arguments against the faith are not as strong as the evidence and arguments for faith.</a:t>
            </a:r>
            <a:endParaRPr lang="en-US" sz="2800" b="1" dirty="0"/>
          </a:p>
          <a:p>
            <a:pPr marL="1143000" lvl="0" indent="-342900">
              <a:buFont typeface="Arial" panose="020B0604020202020204" pitchFamily="34" charset="0"/>
              <a:buChar char="•"/>
            </a:pPr>
            <a:r>
              <a:rPr lang="en-US" sz="2800" b="1" dirty="0"/>
              <a:t>Live well</a:t>
            </a:r>
          </a:p>
          <a:p>
            <a:pPr marL="1885950" indent="-400050">
              <a:buFont typeface="Arial" panose="020B0604020202020204" pitchFamily="34" charset="0"/>
              <a:buChar char="•"/>
            </a:pPr>
            <a:r>
              <a:rPr lang="en-US" sz="2800" i="1" dirty="0"/>
              <a:t>“Live a life worthy of your calling.” </a:t>
            </a:r>
            <a:r>
              <a:rPr lang="en-US" sz="2800" dirty="0"/>
              <a:t>(Ephesians 4:1)</a:t>
            </a:r>
          </a:p>
          <a:p>
            <a:pPr marL="742950"/>
            <a:endParaRPr lang="en-US" sz="1800" b="1" dirty="0"/>
          </a:p>
          <a:p>
            <a:pPr marL="1143000" indent="-400050">
              <a:buFont typeface="Arial" panose="020B0604020202020204" pitchFamily="34" charset="0"/>
              <a:buChar char="•"/>
            </a:pPr>
            <a:r>
              <a:rPr lang="en-US" sz="2800" b="1" dirty="0"/>
              <a:t>A true believer is committed to…</a:t>
            </a:r>
          </a:p>
          <a:p>
            <a:pPr marL="2743200" indent="-514350">
              <a:buFont typeface="Arial" panose="020B0604020202020204" pitchFamily="34" charset="0"/>
              <a:buChar char="•"/>
            </a:pPr>
            <a:r>
              <a:rPr lang="en-US" sz="2800" i="1" dirty="0"/>
              <a:t>Learn </a:t>
            </a:r>
          </a:p>
          <a:p>
            <a:pPr marL="2743200" indent="-514350">
              <a:buFont typeface="Arial" panose="020B0604020202020204" pitchFamily="34" charset="0"/>
              <a:buChar char="•"/>
            </a:pPr>
            <a:r>
              <a:rPr lang="en-US" sz="2800" i="1" dirty="0"/>
              <a:t>Love </a:t>
            </a:r>
          </a:p>
          <a:p>
            <a:pPr marL="2743200" indent="-514350">
              <a:buFont typeface="Arial" panose="020B0604020202020204" pitchFamily="34" charset="0"/>
              <a:buChar char="•"/>
            </a:pPr>
            <a:r>
              <a:rPr lang="en-US" sz="2800" i="1" dirty="0"/>
              <a:t>Witness </a:t>
            </a:r>
          </a:p>
          <a:p>
            <a:pPr marL="2743200" indent="-514350">
              <a:buFont typeface="Arial" panose="020B0604020202020204" pitchFamily="34" charset="0"/>
              <a:buChar char="•"/>
            </a:pPr>
            <a:r>
              <a:rPr lang="en-US" sz="2800" i="1" dirty="0"/>
              <a:t>Worship </a:t>
            </a:r>
          </a:p>
          <a:p>
            <a:pPr marL="1885950" lvl="0" indent="-400050">
              <a:buFont typeface="Arial" panose="020B0604020202020204" pitchFamily="34" charset="0"/>
              <a:buChar char="•"/>
            </a:pPr>
            <a:endParaRPr lang="en-US" sz="2800" i="1" dirty="0"/>
          </a:p>
          <a:p>
            <a:pPr marL="971550" lvl="1" algn="just"/>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RESPONDING TO GOD’S CALL</a:t>
            </a:r>
            <a:endParaRPr lang="en-US" sz="3400" dirty="0"/>
          </a:p>
        </p:txBody>
      </p:sp>
    </p:spTree>
    <p:extLst>
      <p:ext uri="{BB962C8B-B14F-4D97-AF65-F5344CB8AC3E}">
        <p14:creationId xmlns:p14="http://schemas.microsoft.com/office/powerpoint/2010/main" val="32168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par>
                          <p:cTn id="28" fill="hold">
                            <p:stCondLst>
                              <p:cond delay="15000"/>
                            </p:stCondLst>
                            <p:childTnLst>
                              <p:par>
                                <p:cTn id="29" presetID="10" presetClass="entr" presetSubtype="0" fill="hold" nodeType="afterEffect">
                                  <p:stCondLst>
                                    <p:cond delay="200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fade">
                                      <p:cBhvr>
                                        <p:cTn id="31" dur="500"/>
                                        <p:tgtEl>
                                          <p:spTgt spid="2">
                                            <p:txEl>
                                              <p:pRg st="7" end="7"/>
                                            </p:txEl>
                                          </p:spTgt>
                                        </p:tgtEl>
                                      </p:cBhvr>
                                    </p:animEffect>
                                  </p:childTnLst>
                                </p:cTn>
                              </p:par>
                            </p:childTnLst>
                          </p:cTn>
                        </p:par>
                        <p:par>
                          <p:cTn id="32" fill="hold">
                            <p:stCondLst>
                              <p:cond delay="17500"/>
                            </p:stCondLst>
                            <p:childTnLst>
                              <p:par>
                                <p:cTn id="33" presetID="10" presetClass="entr" presetSubtype="0" fill="hold" nodeType="afterEffect">
                                  <p:stCondLst>
                                    <p:cond delay="200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fade">
                                      <p:cBhvr>
                                        <p:cTn id="3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268E7-08C7-4EBD-B2B3-52ADCE4FC60C}"/>
              </a:ext>
            </a:extLst>
          </p:cNvPr>
          <p:cNvSpPr>
            <a:spLocks noGrp="1"/>
          </p:cNvSpPr>
          <p:nvPr>
            <p:ph idx="1"/>
          </p:nvPr>
        </p:nvSpPr>
        <p:spPr>
          <a:xfrm>
            <a:off x="1356519" y="1905000"/>
            <a:ext cx="9359027" cy="3459164"/>
          </a:xfrm>
        </p:spPr>
        <p:txBody>
          <a:bodyPr>
            <a:normAutofit/>
          </a:bodyPr>
          <a:lstStyle/>
          <a:p>
            <a:pPr marL="0" indent="0" algn="ctr">
              <a:buNone/>
            </a:pPr>
            <a:r>
              <a:rPr lang="en-US" i="1" dirty="0">
                <a:latin typeface="Open Sans"/>
              </a:rPr>
              <a:t>“Blessed be the God and Father of our Lord Jesus Christ! According to his great mercy</a:t>
            </a:r>
            <a:r>
              <a:rPr lang="en-US" i="1">
                <a:latin typeface="Open Sans"/>
              </a:rPr>
              <a:t>, He </a:t>
            </a:r>
            <a:r>
              <a:rPr lang="en-US" i="1" dirty="0">
                <a:latin typeface="Open Sans"/>
              </a:rPr>
              <a:t>has caused us to be born again to a living hope through the resurrection of Jesus Christ from the dead.”</a:t>
            </a:r>
          </a:p>
          <a:p>
            <a:pPr marL="0" indent="0" algn="ctr">
              <a:buNone/>
            </a:pPr>
            <a:r>
              <a:rPr lang="en-US" dirty="0">
                <a:latin typeface="Open Sans"/>
              </a:rPr>
              <a:t>(1 Peter 1:3)</a:t>
            </a:r>
          </a:p>
        </p:txBody>
      </p:sp>
    </p:spTree>
    <p:extLst>
      <p:ext uri="{BB962C8B-B14F-4D97-AF65-F5344CB8AC3E}">
        <p14:creationId xmlns:p14="http://schemas.microsoft.com/office/powerpoint/2010/main" val="3310607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QUESTION: Is the story of Jesus unique?</a:t>
            </a:r>
            <a:endParaRPr lang="en-US" sz="3000" dirty="0">
              <a:latin typeface="Open Sans"/>
            </a:endParaRPr>
          </a:p>
          <a:p>
            <a:pPr marL="914400" indent="-393700" algn="just">
              <a:buFont typeface="Arial" panose="020B0604020202020204" pitchFamily="34" charset="0"/>
              <a:buChar char="•"/>
            </a:pPr>
            <a:r>
              <a:rPr lang="en-US" sz="2800" dirty="0"/>
              <a:t>There were others who claimed to be the Messiah</a:t>
            </a:r>
          </a:p>
          <a:p>
            <a:pPr marL="1600200" lvl="1" indent="-400050" algn="just">
              <a:buFont typeface="Arial" panose="020B0604020202020204" pitchFamily="34" charset="0"/>
              <a:buChar char="•"/>
            </a:pPr>
            <a:r>
              <a:rPr lang="en-US" b="1" i="1" u="sng" dirty="0" err="1">
                <a:solidFill>
                  <a:schemeClr val="tx1"/>
                </a:solidFill>
                <a:latin typeface="Open Sans"/>
                <a:hlinkClick r:id="rId3" tooltip="Theudas">
                  <a:extLst>
                    <a:ext uri="{A12FA001-AC4F-418D-AE19-62706E023703}">
                      <ahyp:hlinkClr xmlns:ahyp="http://schemas.microsoft.com/office/drawing/2018/hyperlinkcolor" val="tx"/>
                    </a:ext>
                  </a:extLst>
                </a:hlinkClick>
              </a:rPr>
              <a:t>Theudas</a:t>
            </a:r>
            <a:r>
              <a:rPr lang="en-US" i="1" dirty="0">
                <a:solidFill>
                  <a:schemeClr val="tx1"/>
                </a:solidFill>
                <a:latin typeface="Open Sans"/>
              </a:rPr>
              <a:t>: At some point between 44 and 46 AD, </a:t>
            </a:r>
            <a:r>
              <a:rPr lang="en-US" i="1" dirty="0" err="1">
                <a:solidFill>
                  <a:schemeClr val="tx1"/>
                </a:solidFill>
                <a:latin typeface="Open Sans"/>
              </a:rPr>
              <a:t>Theudas</a:t>
            </a:r>
            <a:r>
              <a:rPr lang="en-US" i="1" dirty="0">
                <a:solidFill>
                  <a:schemeClr val="tx1"/>
                </a:solidFill>
                <a:latin typeface="Open Sans"/>
              </a:rPr>
              <a:t> claimed to be the Messiah and led several thousand in a short-lived revolt. </a:t>
            </a:r>
          </a:p>
          <a:p>
            <a:pPr marL="1600200" lvl="1" indent="-400050" algn="just">
              <a:buFont typeface="Arial" panose="020B0604020202020204" pitchFamily="34" charset="0"/>
              <a:buChar char="•"/>
            </a:pPr>
            <a:r>
              <a:rPr lang="en-US" b="1" i="1" u="sng" dirty="0">
                <a:solidFill>
                  <a:schemeClr val="tx1"/>
                </a:solidFill>
                <a:latin typeface="Open Sans"/>
                <a:hlinkClick r:id="rId4" tooltip="Egyptian (prophet)">
                  <a:extLst>
                    <a:ext uri="{A12FA001-AC4F-418D-AE19-62706E023703}">
                      <ahyp:hlinkClr xmlns:ahyp="http://schemas.microsoft.com/office/drawing/2018/hyperlinkcolor" val="tx"/>
                    </a:ext>
                  </a:extLst>
                </a:hlinkClick>
              </a:rPr>
              <a:t>The Egyptian</a:t>
            </a:r>
            <a:r>
              <a:rPr lang="en-US" b="1" i="1" dirty="0">
                <a:solidFill>
                  <a:schemeClr val="tx1"/>
                </a:solidFill>
                <a:latin typeface="Open Sans"/>
              </a:rPr>
              <a:t> </a:t>
            </a:r>
            <a:r>
              <a:rPr lang="en-US" i="1" dirty="0">
                <a:solidFill>
                  <a:schemeClr val="tx1"/>
                </a:solidFill>
                <a:latin typeface="Open Sans"/>
              </a:rPr>
              <a:t>(52-58 AD): Josephus writes, "There was an Egyptian false prophet…and [he] got together 30,000 men that were deluded by him; these he led...to the Mount of Olives. He was ready to break into Jerusalem by force…and conquer the…garrison…”</a:t>
            </a:r>
            <a:endParaRPr lang="en-US" dirty="0">
              <a:solidFill>
                <a:schemeClr val="tx1"/>
              </a:solidFill>
              <a:latin typeface="Open Sans"/>
            </a:endParaRPr>
          </a:p>
          <a:p>
            <a:pPr marL="1600200" lvl="1" indent="-400050" algn="l">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RESURRECTION OF JESUS</a:t>
            </a:r>
            <a:endParaRPr lang="en-US" sz="3400" dirty="0"/>
          </a:p>
        </p:txBody>
      </p:sp>
    </p:spTree>
    <p:extLst>
      <p:ext uri="{BB962C8B-B14F-4D97-AF65-F5344CB8AC3E}">
        <p14:creationId xmlns:p14="http://schemas.microsoft.com/office/powerpoint/2010/main" val="182819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Also…there are parallels in ancient mythology</a:t>
            </a:r>
            <a:endParaRPr lang="en-US" sz="2800" dirty="0">
              <a:latin typeface="Open Sans"/>
            </a:endParaRPr>
          </a:p>
          <a:p>
            <a:pPr marL="800100" lvl="1" indent="-342900" algn="just">
              <a:buFont typeface="Arial" panose="020B0604020202020204" pitchFamily="34" charset="0"/>
              <a:buChar char="•"/>
            </a:pPr>
            <a:r>
              <a:rPr lang="en-US" sz="3000" b="1" dirty="0">
                <a:solidFill>
                  <a:schemeClr val="tx1"/>
                </a:solidFill>
                <a:latin typeface="Open Sans"/>
              </a:rPr>
              <a:t>Mithra</a:t>
            </a:r>
            <a:r>
              <a:rPr lang="en-US" sz="3000" dirty="0">
                <a:solidFill>
                  <a:schemeClr val="tx1"/>
                </a:solidFill>
                <a:latin typeface="Open Sans"/>
              </a:rPr>
              <a:t> is said to have been born of a virgin and resurrected from the dead.</a:t>
            </a:r>
          </a:p>
          <a:p>
            <a:pPr marL="800100" lvl="1" indent="-342900" algn="just">
              <a:buFont typeface="Arial" panose="020B0604020202020204" pitchFamily="34" charset="0"/>
              <a:buChar char="•"/>
            </a:pPr>
            <a:r>
              <a:rPr lang="en-US" sz="3000" b="1" dirty="0">
                <a:solidFill>
                  <a:schemeClr val="tx1"/>
                </a:solidFill>
                <a:latin typeface="Open Sans"/>
              </a:rPr>
              <a:t>Osiris</a:t>
            </a:r>
            <a:r>
              <a:rPr lang="en-US" sz="3000" dirty="0">
                <a:solidFill>
                  <a:schemeClr val="tx1"/>
                </a:solidFill>
                <a:latin typeface="Open Sans"/>
              </a:rPr>
              <a:t>, whose body was cut into pieces, is raised back to life and becomes a god (of the netherworld). </a:t>
            </a:r>
          </a:p>
          <a:p>
            <a:pPr marL="800100" lvl="1" indent="-342900" algn="just">
              <a:buFont typeface="Arial" panose="020B0604020202020204" pitchFamily="34" charset="0"/>
              <a:buChar char="•"/>
            </a:pPr>
            <a:r>
              <a:rPr lang="en-US" sz="3000" b="1" dirty="0">
                <a:solidFill>
                  <a:schemeClr val="tx1"/>
                </a:solidFill>
                <a:latin typeface="Open Sans"/>
              </a:rPr>
              <a:t>Attis and Adonis </a:t>
            </a:r>
            <a:r>
              <a:rPr lang="en-US" sz="3000" dirty="0">
                <a:solidFill>
                  <a:schemeClr val="tx1"/>
                </a:solidFill>
                <a:latin typeface="Open Sans"/>
              </a:rPr>
              <a:t>were said to be resurrected.</a:t>
            </a:r>
          </a:p>
          <a:p>
            <a:pPr marL="1143000" indent="-4000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THE RESURRECTION OF JESUS</a:t>
            </a:r>
            <a:endParaRPr lang="en-US" sz="3400" dirty="0"/>
          </a:p>
        </p:txBody>
      </p:sp>
    </p:spTree>
    <p:extLst>
      <p:ext uri="{BB962C8B-B14F-4D97-AF65-F5344CB8AC3E}">
        <p14:creationId xmlns:p14="http://schemas.microsoft.com/office/powerpoint/2010/main" val="85740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#1) There is no God or higher power</a:t>
            </a:r>
            <a:endParaRPr lang="en-US" sz="2800" dirty="0">
              <a:latin typeface="Open Sans"/>
            </a:endParaRPr>
          </a:p>
          <a:p>
            <a:pPr marL="800100" lvl="1" indent="-342900" algn="just">
              <a:buFont typeface="Arial" panose="020B0604020202020204" pitchFamily="34" charset="0"/>
              <a:buChar char="•"/>
            </a:pPr>
            <a:r>
              <a:rPr lang="en-US" dirty="0">
                <a:solidFill>
                  <a:schemeClr val="tx1"/>
                </a:solidFill>
                <a:latin typeface="Open Sans"/>
              </a:rPr>
              <a:t>Supporting this position is </a:t>
            </a:r>
            <a:r>
              <a:rPr lang="en-US" b="1" dirty="0">
                <a:solidFill>
                  <a:schemeClr val="tx1"/>
                </a:solidFill>
                <a:latin typeface="Open Sans"/>
              </a:rPr>
              <a:t>Dr. Victor J. Stenger</a:t>
            </a:r>
            <a:r>
              <a:rPr lang="en-US" dirty="0">
                <a:solidFill>
                  <a:schemeClr val="tx1"/>
                </a:solidFill>
                <a:latin typeface="Open Sans"/>
              </a:rPr>
              <a:t>, author of </a:t>
            </a:r>
            <a:r>
              <a:rPr lang="en-US" i="1" u="sng" dirty="0">
                <a:solidFill>
                  <a:schemeClr val="tx1"/>
                </a:solidFill>
                <a:latin typeface="Open Sans"/>
              </a:rPr>
              <a:t>Not By Design</a:t>
            </a:r>
            <a:r>
              <a:rPr lang="en-US" i="1" dirty="0">
                <a:solidFill>
                  <a:schemeClr val="tx1"/>
                </a:solidFill>
                <a:latin typeface="Open Sans"/>
              </a:rPr>
              <a:t>, </a:t>
            </a:r>
            <a:r>
              <a:rPr lang="en-US" dirty="0">
                <a:solidFill>
                  <a:schemeClr val="tx1"/>
                </a:solidFill>
                <a:latin typeface="Open Sans"/>
              </a:rPr>
              <a:t>and Emeritus Professor of Physics and Astronomy at the University of Hawaii promotes the idea of </a:t>
            </a:r>
            <a:r>
              <a:rPr lang="en-US" i="1" dirty="0">
                <a:solidFill>
                  <a:schemeClr val="tx1"/>
                </a:solidFill>
                <a:latin typeface="Open Sans"/>
              </a:rPr>
              <a:t>creation ex nihilo</a:t>
            </a:r>
            <a:r>
              <a:rPr lang="en-US" dirty="0">
                <a:solidFill>
                  <a:schemeClr val="tx1"/>
                </a:solidFill>
                <a:latin typeface="Open Sans"/>
              </a:rPr>
              <a:t>.</a:t>
            </a:r>
          </a:p>
          <a:p>
            <a:pPr marL="800100" lvl="1" indent="-342900" algn="just">
              <a:buFont typeface="Arial" panose="020B0604020202020204" pitchFamily="34" charset="0"/>
              <a:buChar char="•"/>
            </a:pPr>
            <a:r>
              <a:rPr lang="en-US" sz="3000" b="1" dirty="0">
                <a:solidFill>
                  <a:schemeClr val="tx1"/>
                </a:solidFill>
                <a:latin typeface="Open Sans"/>
              </a:rPr>
              <a:t>However…</a:t>
            </a:r>
          </a:p>
          <a:p>
            <a:pPr marL="1257300" lvl="1" indent="-285750" algn="just">
              <a:buFont typeface="Arial" panose="020B0604020202020204" pitchFamily="34" charset="0"/>
              <a:buChar char="•"/>
            </a:pPr>
            <a:r>
              <a:rPr lang="en-US" i="1" dirty="0">
                <a:solidFill>
                  <a:schemeClr val="tx1"/>
                </a:solidFill>
                <a:latin typeface="Open Sans"/>
              </a:rPr>
              <a:t>Intelligent design is accepted in the science community.</a:t>
            </a:r>
            <a:endParaRPr lang="en-US" dirty="0">
              <a:solidFill>
                <a:schemeClr val="tx1"/>
              </a:solidFill>
              <a:latin typeface="Open Sans"/>
            </a:endParaRPr>
          </a:p>
          <a:p>
            <a:pPr marL="1257300" lvl="1" indent="-285750" algn="just">
              <a:buFont typeface="Arial" panose="020B0604020202020204" pitchFamily="34" charset="0"/>
              <a:buChar char="•"/>
            </a:pPr>
            <a:r>
              <a:rPr lang="en-US" i="1" dirty="0">
                <a:solidFill>
                  <a:schemeClr val="tx1"/>
                </a:solidFill>
                <a:latin typeface="Open Sans"/>
              </a:rPr>
              <a:t>Nobel Laureate Arno Penzias has written about his faith.</a:t>
            </a:r>
            <a:endParaRPr lang="en-US" dirty="0">
              <a:solidFill>
                <a:schemeClr val="tx1"/>
              </a:solidFill>
              <a:latin typeface="Open Sans"/>
            </a:endParaRPr>
          </a:p>
          <a:p>
            <a:pPr marL="1257300" lvl="1" indent="-285750" algn="just">
              <a:buFont typeface="Arial" panose="020B0604020202020204" pitchFamily="34" charset="0"/>
              <a:buChar char="•"/>
            </a:pPr>
            <a:r>
              <a:rPr lang="en-US" i="1" dirty="0">
                <a:solidFill>
                  <a:schemeClr val="tx1"/>
                </a:solidFill>
                <a:latin typeface="Open Sans"/>
              </a:rPr>
              <a:t>Nobel prize winners Albert Einstein and Donald Page have made statements of faith.</a:t>
            </a:r>
            <a:endParaRPr lang="en-US" dirty="0">
              <a:solidFill>
                <a:schemeClr val="tx1"/>
              </a:solidFill>
              <a:latin typeface="Open Sans"/>
            </a:endParaRPr>
          </a:p>
          <a:p>
            <a:pPr marL="800100" lvl="1" indent="-34290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83590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268E7-08C7-4EBD-B2B3-52ADCE4FC60C}"/>
              </a:ext>
            </a:extLst>
          </p:cNvPr>
          <p:cNvSpPr>
            <a:spLocks noGrp="1"/>
          </p:cNvSpPr>
          <p:nvPr>
            <p:ph idx="1"/>
          </p:nvPr>
        </p:nvSpPr>
        <p:spPr>
          <a:xfrm>
            <a:off x="1522492" y="1905000"/>
            <a:ext cx="9116854" cy="3459164"/>
          </a:xfrm>
        </p:spPr>
        <p:txBody>
          <a:bodyPr>
            <a:normAutofit/>
          </a:bodyPr>
          <a:lstStyle/>
          <a:p>
            <a:pPr marL="0" indent="0" algn="ctr">
              <a:buNone/>
            </a:pPr>
            <a:r>
              <a:rPr lang="en-US" dirty="0">
                <a:latin typeface="Open Sans"/>
              </a:rPr>
              <a:t>Dr. Donald Page, a Nobel Prize winning astronomer, calculated that given all of the possible ways in which the constants could have obtained in a BIG BANG, the odds of getting a universe capable of sustaining life is 1</a:t>
            </a:r>
            <a:r>
              <a:rPr lang="en-US" baseline="30000" dirty="0">
                <a:latin typeface="Open Sans"/>
              </a:rPr>
              <a:t>10(124</a:t>
            </a:r>
            <a:r>
              <a:rPr lang="en-US" dirty="0">
                <a:latin typeface="Open Sans"/>
              </a:rPr>
              <a:t>), that is one in 10 followed by 1240 zeros!</a:t>
            </a:r>
          </a:p>
        </p:txBody>
      </p:sp>
    </p:spTree>
    <p:extLst>
      <p:ext uri="{BB962C8B-B14F-4D97-AF65-F5344CB8AC3E}">
        <p14:creationId xmlns:p14="http://schemas.microsoft.com/office/powerpoint/2010/main" val="2383340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#2) </a:t>
            </a:r>
            <a:r>
              <a:rPr lang="en-US" sz="3200" b="1" dirty="0"/>
              <a:t>Jesus, by himself or aided by a group, lived a kind of scripted life designed to put him in the right place at the right time in order to fulfill prophecy.</a:t>
            </a:r>
          </a:p>
          <a:p>
            <a:pPr lvl="1" algn="just"/>
            <a:r>
              <a:rPr lang="en-US" sz="3000" b="1" dirty="0">
                <a:solidFill>
                  <a:schemeClr val="tx1"/>
                </a:solidFill>
                <a:latin typeface="Open Sans"/>
              </a:rPr>
              <a:t>However…</a:t>
            </a:r>
          </a:p>
          <a:p>
            <a:pPr marL="1257300" lvl="1" indent="-285750" algn="just">
              <a:buFont typeface="Arial" panose="020B0604020202020204" pitchFamily="34" charset="0"/>
              <a:buChar char="•"/>
            </a:pPr>
            <a:r>
              <a:rPr lang="en-US" i="1" dirty="0">
                <a:solidFill>
                  <a:schemeClr val="tx1"/>
                </a:solidFill>
                <a:latin typeface="Open Sans"/>
              </a:rPr>
              <a:t>Triumphal Entry happenings were outside of a human’s ability to coordinate or control.</a:t>
            </a:r>
          </a:p>
          <a:p>
            <a:pPr marL="1257300" lvl="1" indent="-285750" algn="just">
              <a:buFont typeface="Arial" panose="020B0604020202020204" pitchFamily="34" charset="0"/>
              <a:buChar char="•"/>
            </a:pPr>
            <a:r>
              <a:rPr lang="en-US" i="1" dirty="0">
                <a:solidFill>
                  <a:schemeClr val="tx1"/>
                </a:solidFill>
                <a:latin typeface="Open Sans"/>
              </a:rPr>
              <a:t>The arrangement for Jesus’ betrayal for 30 pieces of silver was outside of Jesus’ ability to control.</a:t>
            </a:r>
          </a:p>
          <a:p>
            <a:pPr marL="1257300" lvl="1" indent="-285750" algn="just">
              <a:buFont typeface="Arial" panose="020B0604020202020204" pitchFamily="34" charset="0"/>
              <a:buChar char="•"/>
            </a:pPr>
            <a:r>
              <a:rPr lang="en-US" i="1" dirty="0">
                <a:solidFill>
                  <a:schemeClr val="tx1"/>
                </a:solidFill>
                <a:latin typeface="Open Sans"/>
              </a:rPr>
              <a:t>The place of Jesus’ birth, and many aspects of the crucifixion were outside of Jesus’ ability to control.</a:t>
            </a: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69627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#3) </a:t>
            </a:r>
            <a:r>
              <a:rPr lang="en-US" sz="3200" b="1" dirty="0"/>
              <a:t>There was no crucifixion</a:t>
            </a:r>
            <a:endParaRPr lang="en-US" sz="3000" b="1" dirty="0">
              <a:solidFill>
                <a:schemeClr val="tx1"/>
              </a:solidFill>
              <a:latin typeface="Open Sans"/>
            </a:endParaRPr>
          </a:p>
          <a:p>
            <a:pPr marL="1257300" lvl="1" indent="-285750" algn="just">
              <a:buFont typeface="Arial" panose="020B0604020202020204" pitchFamily="34" charset="0"/>
              <a:buChar char="•"/>
            </a:pPr>
            <a:r>
              <a:rPr lang="en-US" i="1" dirty="0">
                <a:solidFill>
                  <a:schemeClr val="tx1"/>
                </a:solidFill>
                <a:latin typeface="Open Sans"/>
              </a:rPr>
              <a:t>C</a:t>
            </a:r>
            <a:r>
              <a:rPr lang="en-US" dirty="0">
                <a:solidFill>
                  <a:schemeClr val="tx1"/>
                </a:solidFill>
                <a:latin typeface="Open Sans"/>
              </a:rPr>
              <a:t>rucifixions were generally large mass-events.</a:t>
            </a:r>
          </a:p>
          <a:p>
            <a:pPr marL="1257300" lvl="1" indent="-285750" algn="just">
              <a:buFont typeface="Arial" panose="020B0604020202020204" pitchFamily="34" charset="0"/>
              <a:buChar char="•"/>
            </a:pPr>
            <a:r>
              <a:rPr lang="en-US" dirty="0">
                <a:solidFill>
                  <a:schemeClr val="tx1"/>
                </a:solidFill>
                <a:latin typeface="Open Sans"/>
              </a:rPr>
              <a:t>Crucifixions of Jews were not scheduled on or near religious Festivals. </a:t>
            </a:r>
          </a:p>
          <a:p>
            <a:pPr lvl="1" algn="just"/>
            <a:r>
              <a:rPr lang="en-US" sz="3000" b="1" dirty="0">
                <a:solidFill>
                  <a:schemeClr val="tx1"/>
                </a:solidFill>
                <a:latin typeface="Open Sans"/>
              </a:rPr>
              <a:t>  However…</a:t>
            </a:r>
          </a:p>
          <a:p>
            <a:pPr marL="1257300" lvl="1" indent="-285750" algn="just">
              <a:buFont typeface="Arial" panose="020B0604020202020204" pitchFamily="34" charset="0"/>
              <a:buChar char="•"/>
            </a:pPr>
            <a:r>
              <a:rPr lang="en-US" i="1" dirty="0">
                <a:solidFill>
                  <a:schemeClr val="tx1"/>
                </a:solidFill>
                <a:latin typeface="Open Sans"/>
              </a:rPr>
              <a:t>The conversation on the Emmaus road </a:t>
            </a:r>
            <a:r>
              <a:rPr lang="en-US" dirty="0">
                <a:solidFill>
                  <a:schemeClr val="tx1"/>
                </a:solidFill>
                <a:latin typeface="Open Sans"/>
              </a:rPr>
              <a:t>(Luke 24:13-18) </a:t>
            </a:r>
            <a:r>
              <a:rPr lang="en-US" i="1" dirty="0">
                <a:solidFill>
                  <a:schemeClr val="tx1"/>
                </a:solidFill>
                <a:latin typeface="Open Sans"/>
              </a:rPr>
              <a:t>indicates that many were aware that only 3 were crucified, and on the Passover. </a:t>
            </a:r>
          </a:p>
          <a:p>
            <a:pPr marL="1257300" lvl="1" indent="-285750" algn="just">
              <a:buFont typeface="Arial" panose="020B0604020202020204" pitchFamily="34" charset="0"/>
              <a:buChar char="•"/>
            </a:pPr>
            <a:r>
              <a:rPr lang="en-US" i="1" dirty="0">
                <a:solidFill>
                  <a:schemeClr val="tx1"/>
                </a:solidFill>
                <a:latin typeface="Open Sans"/>
              </a:rPr>
              <a:t>The book of Acts notes phenomenal responses to early invitations to, at great cost, become followers of Christ. </a:t>
            </a: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214068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par>
                          <p:cTn id="24" fill="hold">
                            <p:stCondLst>
                              <p:cond delay="12500"/>
                            </p:stCondLst>
                            <p:childTnLst>
                              <p:par>
                                <p:cTn id="25" presetID="10" presetClass="entr" presetSubtype="0" fill="hold" nodeType="afterEffect">
                                  <p:stCondLst>
                                    <p:cond delay="200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#3) </a:t>
            </a:r>
            <a:r>
              <a:rPr lang="en-US" sz="3200" b="1" dirty="0"/>
              <a:t>There was no crucifixion</a:t>
            </a:r>
            <a:endParaRPr lang="en-US" sz="3000" b="1" dirty="0">
              <a:solidFill>
                <a:schemeClr val="tx1"/>
              </a:solidFill>
              <a:latin typeface="Open Sans"/>
            </a:endParaRPr>
          </a:p>
          <a:p>
            <a:pPr marL="514350" lvl="1" indent="57150" algn="just"/>
            <a:r>
              <a:rPr lang="en-US" sz="3000" dirty="0">
                <a:solidFill>
                  <a:schemeClr val="tx1"/>
                </a:solidFill>
                <a:latin typeface="Open Sans"/>
              </a:rPr>
              <a:t>However, notable non-Christians have affirmed the crucifixion story. These include:</a:t>
            </a:r>
          </a:p>
          <a:p>
            <a:pPr marL="1257300" lvl="1" indent="-285750" algn="just">
              <a:buFont typeface="Arial" panose="020B0604020202020204" pitchFamily="34" charset="0"/>
              <a:buChar char="•"/>
            </a:pPr>
            <a:r>
              <a:rPr lang="en-US" i="1" dirty="0">
                <a:solidFill>
                  <a:schemeClr val="tx1"/>
                </a:solidFill>
                <a:latin typeface="Open Sans"/>
              </a:rPr>
              <a:t>Tacitus and Lucian</a:t>
            </a:r>
            <a:endParaRPr lang="en-US" dirty="0">
              <a:solidFill>
                <a:schemeClr val="tx1"/>
              </a:solidFill>
              <a:latin typeface="Open Sans"/>
            </a:endParaRPr>
          </a:p>
          <a:p>
            <a:pPr marL="1257300" lvl="1" indent="-285750" algn="just">
              <a:buFont typeface="Arial" panose="020B0604020202020204" pitchFamily="34" charset="0"/>
              <a:buChar char="•"/>
            </a:pPr>
            <a:r>
              <a:rPr lang="en-US" i="1" dirty="0">
                <a:solidFill>
                  <a:schemeClr val="tx1"/>
                </a:solidFill>
                <a:latin typeface="Open Sans"/>
              </a:rPr>
              <a:t>Mara Bar-</a:t>
            </a:r>
            <a:r>
              <a:rPr lang="en-US" i="1" dirty="0" err="1">
                <a:solidFill>
                  <a:schemeClr val="tx1"/>
                </a:solidFill>
                <a:latin typeface="Open Sans"/>
              </a:rPr>
              <a:t>Serapion</a:t>
            </a:r>
            <a:r>
              <a:rPr lang="en-US" i="1" dirty="0">
                <a:solidFill>
                  <a:schemeClr val="tx1"/>
                </a:solidFill>
                <a:latin typeface="Open Sans"/>
              </a:rPr>
              <a:t>, the Talmud </a:t>
            </a:r>
            <a:endParaRPr lang="en-US" dirty="0">
              <a:solidFill>
                <a:schemeClr val="tx1"/>
              </a:solidFill>
              <a:latin typeface="Open Sans"/>
            </a:endParaRPr>
          </a:p>
          <a:p>
            <a:pPr marL="1257300" lvl="1" indent="-285750" algn="just">
              <a:buFont typeface="Arial" panose="020B0604020202020204" pitchFamily="34" charset="0"/>
              <a:buChar char="•"/>
            </a:pPr>
            <a:r>
              <a:rPr lang="en-US" i="1" dirty="0">
                <a:solidFill>
                  <a:schemeClr val="tx1"/>
                </a:solidFill>
                <a:latin typeface="Open Sans"/>
              </a:rPr>
              <a:t>Josephus</a:t>
            </a:r>
            <a:r>
              <a:rPr lang="en-US" dirty="0">
                <a:solidFill>
                  <a:schemeClr val="tx1"/>
                </a:solidFill>
                <a:latin typeface="Open Sans"/>
              </a:rPr>
              <a:t>: </a:t>
            </a:r>
            <a:r>
              <a:rPr lang="en-US" i="1" dirty="0">
                <a:solidFill>
                  <a:schemeClr val="tx1"/>
                </a:solidFill>
                <a:latin typeface="Open Sans"/>
              </a:rPr>
              <a:t>“He was the Messiah. And when upon the accusation of the principal men among us, Pilate had condemned him to a cross…He appeared to them on the third day restored to life, for the prophets of God had foretold these things…”</a:t>
            </a:r>
            <a:endParaRPr lang="en-US" dirty="0">
              <a:solidFill>
                <a:schemeClr val="tx1"/>
              </a:solidFill>
              <a:latin typeface="Open Sans"/>
            </a:endParaRPr>
          </a:p>
          <a:p>
            <a:pPr marL="971550" lvl="1" algn="just"/>
            <a:endParaRPr lang="en-US" dirty="0">
              <a:solidFill>
                <a:schemeClr val="tx1"/>
              </a:solidFill>
              <a:latin typeface="Open Sans"/>
            </a:endParaRPr>
          </a:p>
          <a:p>
            <a:pPr marL="1257300" lvl="1" indent="-285750" algn="just">
              <a:buFont typeface="Arial" panose="020B0604020202020204" pitchFamily="34" charset="0"/>
              <a:buChar char="•"/>
            </a:pPr>
            <a:endParaRPr lang="en-US" dirty="0">
              <a:solidFill>
                <a:schemeClr val="tx1"/>
              </a:solidFill>
              <a:latin typeface="Open Sans"/>
            </a:endParaRPr>
          </a:p>
          <a:p>
            <a:pPr marL="520700" algn="just"/>
            <a:endParaRPr lang="en-US" sz="2800" i="1" dirty="0">
              <a:latin typeface="Arial" charset="0"/>
            </a:endParaRPr>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F2A377E7-C0B8-4AC8-9BE0-8389ADF4269D}"/>
              </a:ext>
            </a:extLst>
          </p:cNvPr>
          <p:cNvSpPr>
            <a:spLocks noGrp="1"/>
          </p:cNvSpPr>
          <p:nvPr>
            <p:ph type="title"/>
          </p:nvPr>
        </p:nvSpPr>
        <p:spPr/>
        <p:txBody>
          <a:bodyPr/>
          <a:lstStyle/>
          <a:p>
            <a:endParaRPr lang="en-US"/>
          </a:p>
        </p:txBody>
      </p:sp>
      <p:sp>
        <p:nvSpPr>
          <p:cNvPr id="7" name="Title 2">
            <a:extLst>
              <a:ext uri="{FF2B5EF4-FFF2-40B4-BE49-F238E27FC236}">
                <a16:creationId xmlns:a16="http://schemas.microsoft.com/office/drawing/2014/main" id="{C6ED2300-55F0-432B-828A-7CEB76A49CB7}"/>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dirty="0"/>
              <a:t>  </a:t>
            </a:r>
            <a:r>
              <a:rPr lang="en-US" sz="3600" dirty="0"/>
              <a:t>ARGUMENTS AND RESPONSES</a:t>
            </a:r>
            <a:endParaRPr lang="en-US" sz="3400" dirty="0"/>
          </a:p>
        </p:txBody>
      </p:sp>
    </p:spTree>
    <p:extLst>
      <p:ext uri="{BB962C8B-B14F-4D97-AF65-F5344CB8AC3E}">
        <p14:creationId xmlns:p14="http://schemas.microsoft.com/office/powerpoint/2010/main" val="313475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500"/>
                                        <p:tgtEl>
                                          <p:spTgt spid="2">
                                            <p:txEl>
                                              <p:pRg st="2" end="2"/>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fade">
                                      <p:cBhvr>
                                        <p:cTn id="2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11231</TotalTime>
  <Words>2872</Words>
  <Application>Microsoft Office PowerPoint</Application>
  <PresentationFormat>Custom</PresentationFormat>
  <Paragraphs>329</Paragraphs>
  <Slides>29</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Black</vt:lpstr>
      <vt:lpstr>Calibri</vt:lpstr>
      <vt:lpstr>Forte</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187</cp:revision>
  <dcterms:created xsi:type="dcterms:W3CDTF">2018-10-20T17:04:00Z</dcterms:created>
  <dcterms:modified xsi:type="dcterms:W3CDTF">2018-11-14T17:45:38Z</dcterms:modified>
</cp:coreProperties>
</file>