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446" r:id="rId2"/>
    <p:sldId id="388" r:id="rId3"/>
    <p:sldId id="445" r:id="rId4"/>
    <p:sldId id="424" r:id="rId5"/>
    <p:sldId id="426" r:id="rId6"/>
    <p:sldId id="427" r:id="rId7"/>
    <p:sldId id="428" r:id="rId8"/>
    <p:sldId id="429" r:id="rId9"/>
    <p:sldId id="432" r:id="rId10"/>
    <p:sldId id="433" r:id="rId11"/>
    <p:sldId id="435" r:id="rId12"/>
    <p:sldId id="434" r:id="rId13"/>
    <p:sldId id="430" r:id="rId14"/>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mmylee talton" initials="tt" lastIdx="14" clrIdx="0">
    <p:extLst>
      <p:ext uri="{19B8F6BF-5375-455C-9EA6-DF929625EA0E}">
        <p15:presenceInfo xmlns:p15="http://schemas.microsoft.com/office/powerpoint/2012/main" userId="1b65f76449a2a8a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6F9"/>
    <a:srgbClr val="A51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8" autoAdjust="0"/>
    <p:restoredTop sz="72055" autoAdjust="0"/>
  </p:normalViewPr>
  <p:slideViewPr>
    <p:cSldViewPr>
      <p:cViewPr varScale="1">
        <p:scale>
          <a:sx n="45" d="100"/>
          <a:sy n="45" d="100"/>
        </p:scale>
        <p:origin x="34" y="494"/>
      </p:cViewPr>
      <p:guideLst>
        <p:guide orient="horz" pos="2160"/>
        <p:guide pos="383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9EC3F-562A-426D-9A14-B851EFC4EBDF}" type="datetimeFigureOut">
              <a:rPr lang="en-US" smtClean="0"/>
              <a:t>11/14/2018</a:t>
            </a:fld>
            <a:endParaRPr lang="en-US"/>
          </a:p>
        </p:txBody>
      </p:sp>
      <p:sp>
        <p:nvSpPr>
          <p:cNvPr id="4" name="Marcador de imagen de diapositiva 3"/>
          <p:cNvSpPr>
            <a:spLocks noGrp="1" noRot="1" noChangeAspect="1"/>
          </p:cNvSpPr>
          <p:nvPr>
            <p:ph type="sldImg" idx="2"/>
          </p:nvPr>
        </p:nvSpPr>
        <p:spPr>
          <a:xfrm>
            <a:off x="692150" y="1143000"/>
            <a:ext cx="5473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62CB-E735-48FE-A535-AC1036A64D5F}" type="slidenum">
              <a:rPr lang="en-US" smtClean="0"/>
              <a:t>‹#›</a:t>
            </a:fld>
            <a:endParaRPr lang="en-US"/>
          </a:p>
        </p:txBody>
      </p:sp>
    </p:spTree>
    <p:extLst>
      <p:ext uri="{BB962C8B-B14F-4D97-AF65-F5344CB8AC3E}">
        <p14:creationId xmlns:p14="http://schemas.microsoft.com/office/powerpoint/2010/main" val="30358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John was a relative of Jesus (the text notes that John’s mother Elizabeth, and Jesus’s mother Mary, were ‘cousins’ which would make John and Jesus third cousins). However, the term cousin was a very general term in Hebrew culture, meaning it is possible that Elizabeth was an aunt or distant cousin to Mary. Nevertheless, John and Jesus were related and likely spent some time together growing up. The identity of Jesus was not known to John until supernaturally revealed to him in John 1. What a surprise this must have been, and what a challenge to be called to immediately embrace the call to point people away from your growing ministry and toward another. John accomplished much though he had no formal training, recognition from the religious leaders of his day, wealth, or fine facilities. And despite the fact that his ministry was less than 12 months long, in Matthew 11 Jesus referred to him as “the greatest man ever born of women.”</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a:t>
            </a:fld>
            <a:endParaRPr lang="en-US"/>
          </a:p>
        </p:txBody>
      </p:sp>
    </p:spTree>
    <p:extLst>
      <p:ext uri="{BB962C8B-B14F-4D97-AF65-F5344CB8AC3E}">
        <p14:creationId xmlns:p14="http://schemas.microsoft.com/office/powerpoint/2010/main" val="410479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JESUS’ MISSION: In Luke 4:43 Jesus noted that His mission was to</a:t>
            </a:r>
            <a:r>
              <a:rPr lang="en-US" i="1" dirty="0"/>
              <a:t> “…preach the good news of the kingdom of God to [man] towns….because that is why I was sent." </a:t>
            </a:r>
            <a:r>
              <a:rPr lang="en-US" dirty="0"/>
              <a:t>The prophet Isaiah wrote that the Messiah would minister to the hurting, seek the lost, heal the broken-hearted, bring freedom to those in bondage, and proclaim that debts were about to be forgiven in what he called, </a:t>
            </a:r>
            <a:r>
              <a:rPr lang="en-US" i="1" dirty="0"/>
              <a:t>“the year of the Lord’s favor” </a:t>
            </a:r>
            <a:r>
              <a:rPr lang="en-US" dirty="0"/>
              <a:t>(Isaiah 61).</a:t>
            </a:r>
          </a:p>
          <a:p>
            <a:endParaRPr lang="en-US" dirty="0"/>
          </a:p>
          <a:p>
            <a:r>
              <a:rPr lang="en-US" dirty="0"/>
              <a:t>GOD’S MYSTERIOUS WAYS:  In Luke 4 we see that Jesus ministered in Galilee (considered a lesser region by the religious elite). He ministered when “praised by the people” and when He knew there would be opposition by Synagogue leaders. He was from Nazareth (a remote undistinguished village), He spoke of how God blessed Naaman (an enemy military leader), and beginning in verse 33 we read of how Jesus told a demon to stop telling the people who He was. God often does the unexpected. He goes to where no one else will go, loves the unlovable and forgives the unforgivable. God does work in mysterious ways. </a:t>
            </a:r>
          </a:p>
          <a:p>
            <a:endParaRPr lang="en-US" dirty="0"/>
          </a:p>
          <a:p>
            <a:r>
              <a:rPr lang="en-US" dirty="0"/>
              <a:t>SPIRITUAL/DEMONIC ACTIVITY: 2000 years ago demons oppressed and possessed individuals. The same is true today. Exactly how and when that can happen is debated, but most agree that the victim often (knowingly or unknowingly), invites or allows-in the demonic presence through engagement in pagan, cultic, or sinful practices. Demons thrive to thwart the plan of God, and attempt to divide, discourage and destroy.</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11</a:t>
            </a:fld>
            <a:endParaRPr lang="en-US"/>
          </a:p>
        </p:txBody>
      </p:sp>
    </p:spTree>
    <p:extLst>
      <p:ext uri="{BB962C8B-B14F-4D97-AF65-F5344CB8AC3E}">
        <p14:creationId xmlns:p14="http://schemas.microsoft.com/office/powerpoint/2010/main" val="2345915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PETER’S MOTHER-IN-LAW was a believer, she opened her home as a place of rest and refuge, she was a financial supporter, and she likely provided special care for Peter’s wife when he “left his nets” and became a follower of Jesus. </a:t>
            </a:r>
          </a:p>
          <a:p>
            <a:endParaRPr lang="en-US" dirty="0"/>
          </a:p>
          <a:p>
            <a:r>
              <a:rPr lang="en-US" dirty="0"/>
              <a:t>How did she respond after being healed (what did she do?): She immediately began to “wait on Jesus.” The term “wait” means to serve. It is the root word for Deacon, which means, servant. Here she provides a fine model of what believers today are to do—once saved by Jesus believers are to serve others in the name of Jesus.</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12</a:t>
            </a:fld>
            <a:endParaRPr lang="en-US"/>
          </a:p>
        </p:txBody>
      </p:sp>
    </p:spTree>
    <p:extLst>
      <p:ext uri="{BB962C8B-B14F-4D97-AF65-F5344CB8AC3E}">
        <p14:creationId xmlns:p14="http://schemas.microsoft.com/office/powerpoint/2010/main" val="1697536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3</a:t>
            </a:fld>
            <a:endParaRPr lang="en-US"/>
          </a:p>
        </p:txBody>
      </p:sp>
    </p:spTree>
    <p:extLst>
      <p:ext uri="{BB962C8B-B14F-4D97-AF65-F5344CB8AC3E}">
        <p14:creationId xmlns:p14="http://schemas.microsoft.com/office/powerpoint/2010/main" val="1754411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Baptism in Old Testament times centered on bringing one into the relationship with Israel. In general, it was a way to become Hebrew and part of the Covenant God extended to the chosen people. The baptism of John centered on repentance and committing oneself to live according to the precepts of God. The baptism of the New Testament Church incorporated the ideas noted above (identification with God, repentance, and obedience), but centered on the truth that it is Jesus Christ who makes this possible. The Great Commission (Matt. 28:18-20) baptism of the New Testament Church centers on believing in Christ, committing to live for Christ, accepting forgiveness from Christ, and being a witness or living testimony for Christ.</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4</a:t>
            </a:fld>
            <a:endParaRPr lang="en-US"/>
          </a:p>
        </p:txBody>
      </p:sp>
    </p:spTree>
    <p:extLst>
      <p:ext uri="{BB962C8B-B14F-4D97-AF65-F5344CB8AC3E}">
        <p14:creationId xmlns:p14="http://schemas.microsoft.com/office/powerpoint/2010/main" val="2928032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Jesus overcame His time of testing by quoting Scripture. Here Jesus demonstrates that there is power in the Word. It also demonstrates that He had absolute confidence in the integrity of Scripture (the Scripture He quoted was more than 1400 years old at the time He quoted it).</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5</a:t>
            </a:fld>
            <a:endParaRPr lang="en-US"/>
          </a:p>
        </p:txBody>
      </p:sp>
    </p:spTree>
    <p:extLst>
      <p:ext uri="{BB962C8B-B14F-4D97-AF65-F5344CB8AC3E}">
        <p14:creationId xmlns:p14="http://schemas.microsoft.com/office/powerpoint/2010/main" val="2681528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The disciples were ‘ordinary men.’ They were untrained, slow to learn, prone to failure, and for many reasons would be classified “unfit for holy service” by the religious leaders of their day. Though Jesus did not see in them polish, He did see potential. Amazing things can happen when we follow God’s leading and allow him to mold, shape, anoint, empower and use us. </a:t>
            </a:r>
          </a:p>
          <a:p>
            <a:endParaRPr lang="en-US" dirty="0"/>
          </a:p>
          <a:p>
            <a:r>
              <a:rPr lang="en-US" dirty="0"/>
              <a:t>The choosing of the disciples reminds believers that God can choose anyone for any work. God loves diversity. God creates each human with unique qualities and attributes that, according to 1 Corinthians 12, bring value to the body as a whole. Believers in Christ do not all have to look or speak the same. God does not demand or prefer uniformity in the church, but He seeks unity.</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6</a:t>
            </a:fld>
            <a:endParaRPr lang="en-US"/>
          </a:p>
        </p:txBody>
      </p:sp>
    </p:spTree>
    <p:extLst>
      <p:ext uri="{BB962C8B-B14F-4D97-AF65-F5344CB8AC3E}">
        <p14:creationId xmlns:p14="http://schemas.microsoft.com/office/powerpoint/2010/main" val="3328034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kern="1200" dirty="0">
                <a:solidFill>
                  <a:schemeClr val="tx1"/>
                </a:solidFill>
                <a:effectLst/>
                <a:latin typeface="Arial" charset="0"/>
                <a:ea typeface="+mn-ea"/>
                <a:cs typeface="+mn-cs"/>
              </a:rPr>
              <a:t>CANA:  Like Nazareth, the Old Testament does not refer to Cana. It was likely more of a small village than a city.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1" kern="1200" dirty="0">
              <a:solidFill>
                <a:schemeClr val="tx1"/>
              </a:solidFill>
              <a:effectLst/>
              <a:latin typeface="Arial"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kern="1200" dirty="0">
                <a:solidFill>
                  <a:schemeClr val="tx1"/>
                </a:solidFill>
                <a:effectLst/>
                <a:latin typeface="Arial" charset="0"/>
                <a:ea typeface="+mn-ea"/>
                <a:cs typeface="+mn-cs"/>
              </a:rPr>
              <a:t>Was Jesus invited to the wedding because He was known as a worker of miracles or had some degree of notoriety at this point in His ministry? No. At the time of this wedding, Jesus had recently chosen His disciples and was not yet known for working miracles or powerful preaching. As Mary directs Jesus and the servants at this party, it is likely that she was somehow involved in coordinating the event (as a friend or relative of the groom’s or bride’s family). In this case, it would have been normal to Jesus to receive an invitation (and His bringing several disciples as guests would not have seemed inappropriate).</a:t>
            </a:r>
            <a:endParaRPr lang="en-US" b="0"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7</a:t>
            </a:fld>
            <a:endParaRPr lang="en-US"/>
          </a:p>
        </p:txBody>
      </p:sp>
    </p:spTree>
    <p:extLst>
      <p:ext uri="{BB962C8B-B14F-4D97-AF65-F5344CB8AC3E}">
        <p14:creationId xmlns:p14="http://schemas.microsoft.com/office/powerpoint/2010/main" val="3736768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Do the accounts in John 2 and Matthew 21 indicate a discrepancy in Scripture? No. This apparent contradiction (John 2 versus Matthew 21) resolves when one realizes that Jesus did not cleanse the temple once, but twice. First here in John 2, to show His authority over the religious system of His day, and later in Matthew 21, to fulfill the prophecy of Mal. 3:1-3. </a:t>
            </a:r>
          </a:p>
          <a:p>
            <a:endParaRPr lang="en-US" dirty="0"/>
          </a:p>
          <a:p>
            <a:r>
              <a:rPr lang="en-US" dirty="0"/>
              <a:t>Many stories in the Gospels present Jesus as having great authority. He calmed the sea and showed Himself to have authority over the elements. He raised the dead and showed His authority over life and death. He healed the sick, exorcised demons, and rightfully interpreted the Law. This shows Jesus’ authority over the religious leaders and temple system—cornerstones of the Jewish culture. Recognizing the authority of Jesus is a requisite to recognizing Him as Lord, submitting to His leadership in life, and receiving from Him the gift of salvation.</a:t>
            </a:r>
          </a:p>
          <a:p>
            <a:endParaRPr lang="en-US" dirty="0"/>
          </a:p>
          <a:p>
            <a:r>
              <a:rPr lang="en-US" dirty="0"/>
              <a:t>Prophecy foretold that the Messiah would have authority over the Temple, that children would praise Him in the Temple, and that the Messiah would be the final Passover sacrifice (a reference to the unblemished lamb sacrificed by the High Priest in the Temple). Jesus’ use of phrases such as “My Father’s House” references His authority over Temple customs and leaders.</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8</a:t>
            </a:fld>
            <a:endParaRPr lang="en-US"/>
          </a:p>
        </p:txBody>
      </p:sp>
    </p:spTree>
    <p:extLst>
      <p:ext uri="{BB962C8B-B14F-4D97-AF65-F5344CB8AC3E}">
        <p14:creationId xmlns:p14="http://schemas.microsoft.com/office/powerpoint/2010/main" val="1165818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The Pharisees were the leading religious body of Jesus’ day (along with the Sadducees and Herodians). Their power largely derived from self-serving interpretations of the Law and imposing scores of regulations on the people (which they taught were of equal binding force as the Law). They coveted power and saw Jesus as a threat their office. In the end, it would be the Pharisees that spearheaded the move have Jesus arrested and crucified.</a:t>
            </a:r>
          </a:p>
          <a:p>
            <a:endParaRPr lang="en-US" dirty="0"/>
          </a:p>
          <a:p>
            <a:r>
              <a:rPr lang="en-US" dirty="0"/>
              <a:t>To be born again is to die to self (living in accordance with one’s own will and way), and to commit to living for God (with new priorities, focus, purpose, and hope). To be “Born again” is to be “saved.” John 3:16 notes the purpose of the Messiah’s coming, and the means by which salvation is possible (God’s Son, Jesus the Christ).</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9</a:t>
            </a:fld>
            <a:endParaRPr lang="en-US"/>
          </a:p>
        </p:txBody>
      </p:sp>
    </p:spTree>
    <p:extLst>
      <p:ext uri="{BB962C8B-B14F-4D97-AF65-F5344CB8AC3E}">
        <p14:creationId xmlns:p14="http://schemas.microsoft.com/office/powerpoint/2010/main" val="1210435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It was common for women to gather water in the early morning or the cool of the early evening. That this woman was drawing water in the heat of the day implies that not only was she considered an outcast by the pious Jews of the South, she was also considered an outcast among her people (unfit to draw water with others). She represents the unworthy—the lowest of the low. Keeping these cultural dynamics in mind makes the story particularly tender and meaningful.</a:t>
            </a:r>
          </a:p>
          <a:p>
            <a:endParaRPr lang="en-US" dirty="0"/>
          </a:p>
          <a:p>
            <a:r>
              <a:rPr lang="en-US" dirty="0"/>
              <a:t>The woman becomes a powerful witness for Jesus. This might this be considered unusual because 1) She was a Samaritan 2) She was an outcast among the Samaritans   3) She ministered to her village in Samaria  4) She had no training and 5) She shared in the work of a missionary before the 12 disciples of Jesus did. </a:t>
            </a:r>
          </a:p>
          <a:p>
            <a:r>
              <a:rPr lang="en-US" dirty="0"/>
              <a:t> </a:t>
            </a:r>
          </a:p>
          <a:p>
            <a:r>
              <a:rPr lang="en-US" dirty="0"/>
              <a:t>This unnamed woman was a powerful witness: 1) Her village was made aware of the ministry of Jesus. 2) Her village was invited to listen to Jesus. 3) Many in her village believed in Jesus, and 4) Many Samaritans proclaimed that Jesus was the </a:t>
            </a:r>
            <a:r>
              <a:rPr lang="en-US" i="1" dirty="0"/>
              <a:t>“Savior of the world,”</a:t>
            </a:r>
            <a:r>
              <a:rPr lang="en-US" dirty="0"/>
              <a:t> something the religious elite of the South never did.</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10</a:t>
            </a:fld>
            <a:endParaRPr lang="en-US"/>
          </a:p>
        </p:txBody>
      </p:sp>
    </p:spTree>
    <p:extLst>
      <p:ext uri="{BB962C8B-B14F-4D97-AF65-F5344CB8AC3E}">
        <p14:creationId xmlns:p14="http://schemas.microsoft.com/office/powerpoint/2010/main" val="311170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8715984" y="6356351"/>
            <a:ext cx="2837762" cy="365125"/>
          </a:xfrm>
        </p:spPr>
        <p:txBody>
          <a:bodyPr/>
          <a:lstStyle/>
          <a:p>
            <a:fld id="{AAB69A7C-9294-4877-8B41-AC1D53B1EEF1}" type="slidenum">
              <a:rPr lang="en-US" smtClean="0"/>
              <a:t>‹#›</a:t>
            </a:fld>
            <a:endParaRPr lang="en-US" dirty="0"/>
          </a:p>
        </p:txBody>
      </p:sp>
      <p:sp>
        <p:nvSpPr>
          <p:cNvPr id="2057" name="Rectangle 9"/>
          <p:cNvSpPr>
            <a:spLocks noChangeArrowheads="1"/>
          </p:cNvSpPr>
          <p:nvPr userDrawn="1"/>
        </p:nvSpPr>
        <p:spPr bwMode="auto">
          <a:xfrm>
            <a:off x="5668963" y="6378575"/>
            <a:ext cx="965200" cy="298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939598"/>
                </a:solidFill>
                <a:effectLst/>
                <a:latin typeface="Open Sans" pitchFamily="34" charset="0"/>
                <a:cs typeface="Arial" pitchFamily="34" charset="0"/>
              </a:rPr>
              <a:t>Page no: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6"/>
          <p:cNvSpPr>
            <a:spLocks noChangeArrowheads="1"/>
          </p:cNvSpPr>
          <p:nvPr userDrawn="1"/>
        </p:nvSpPr>
        <p:spPr bwMode="auto">
          <a:xfrm>
            <a:off x="0" y="0"/>
            <a:ext cx="12190413" cy="6858000"/>
          </a:xfrm>
          <a:prstGeom prst="rect">
            <a:avLst/>
          </a:prstGeom>
          <a:solidFill>
            <a:srgbClr val="F6F6F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7"/>
          <p:cNvSpPr>
            <a:spLocks noChangeArrowheads="1"/>
          </p:cNvSpPr>
          <p:nvPr userDrawn="1"/>
        </p:nvSpPr>
        <p:spPr bwMode="auto">
          <a:xfrm>
            <a:off x="0" y="381000"/>
            <a:ext cx="4632325" cy="787400"/>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Subtitle 2"/>
          <p:cNvSpPr>
            <a:spLocks noGrp="1"/>
          </p:cNvSpPr>
          <p:nvPr>
            <p:ph type="subTitle" idx="1"/>
          </p:nvPr>
        </p:nvSpPr>
        <p:spPr>
          <a:xfrm>
            <a:off x="1204119" y="1524000"/>
            <a:ext cx="10439400" cy="4572000"/>
          </a:xfrm>
        </p:spPr>
        <p:txBody>
          <a:bodyPr>
            <a:normAutofit/>
          </a:bodyPr>
          <a:lstStyle>
            <a:lvl1pPr marL="0" indent="0" algn="l">
              <a:buNone/>
              <a:defRPr sz="1500">
                <a:solidFill>
                  <a:schemeClr val="tx1"/>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62" name="Rectangle 14"/>
          <p:cNvSpPr>
            <a:spLocks noChangeArrowheads="1"/>
          </p:cNvSpPr>
          <p:nvPr userDrawn="1"/>
        </p:nvSpPr>
        <p:spPr bwMode="auto">
          <a:xfrm>
            <a:off x="869950" y="1541463"/>
            <a:ext cx="49213" cy="4519613"/>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a:spLocks noGrp="1"/>
          </p:cNvSpPr>
          <p:nvPr>
            <p:ph type="title"/>
          </p:nvPr>
        </p:nvSpPr>
        <p:spPr>
          <a:xfrm>
            <a:off x="88265" y="381000"/>
            <a:ext cx="10945654" cy="762000"/>
          </a:xfrm>
        </p:spPr>
        <p:txBody>
          <a:bodyPr>
            <a:normAutofit/>
          </a:bodyPr>
          <a:lstStyle>
            <a:lvl1pPr algn="l">
              <a:defRPr sz="3800" b="1">
                <a:solidFill>
                  <a:schemeClr val="bg1"/>
                </a:solidFill>
                <a:latin typeface="Open Sans" pitchFamily="34" charset="0"/>
                <a:ea typeface="Open Sans" pitchFamily="34" charset="0"/>
                <a:cs typeface="Open Sans"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678" y="1600201"/>
            <a:ext cx="7176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88126" y="1600201"/>
            <a:ext cx="71788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092" y="274638"/>
            <a:ext cx="10945654"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8BE1-5DC1-4081-AC8F-B0FBA61B2BCA}"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8BE1-5DC1-4081-AC8F-B0FBA61B2BCA}"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8BE1-5DC1-4081-AC8F-B0FBA61B2BCA}"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8BE1-5DC1-4081-AC8F-B0FBA61B2BCA}" type="datetimeFigureOut">
              <a:rPr lang="en-US" smtClean="0"/>
              <a:t>11/14/2018</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69A7C-9294-4877-8B41-AC1D53B1E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20A39-3074-488E-9BC8-F43E1C0EFDC9}"/>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6203A0C9-E9CD-410C-9984-4F09AD62C0C9}"/>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329319" cy="6858000"/>
          </a:xfrm>
        </p:spPr>
      </p:pic>
    </p:spTree>
    <p:extLst>
      <p:ext uri="{BB962C8B-B14F-4D97-AF65-F5344CB8AC3E}">
        <p14:creationId xmlns:p14="http://schemas.microsoft.com/office/powerpoint/2010/main" val="3208482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8" y="1524000"/>
            <a:ext cx="10957719" cy="5486400"/>
          </a:xfrm>
        </p:spPr>
        <p:txBody>
          <a:bodyPr>
            <a:normAutofit/>
          </a:bodyPr>
          <a:lstStyle/>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endParaRPr lang="en-US" dirty="0"/>
          </a:p>
          <a:p>
            <a:r>
              <a:rPr lang="en-US" sz="2800" b="1" dirty="0"/>
              <a:t> This particular woman</a:t>
            </a:r>
          </a:p>
          <a:p>
            <a:pPr marL="795338" indent="-338138">
              <a:buFont typeface="Arial" panose="020B0604020202020204" pitchFamily="34" charset="0"/>
              <a:buChar char="•"/>
            </a:pPr>
            <a:r>
              <a:rPr lang="en-US" sz="2800" i="1" dirty="0"/>
              <a:t>An outcast among outcasts</a:t>
            </a:r>
          </a:p>
          <a:p>
            <a:pPr marL="795338" indent="-338138"/>
            <a:endParaRPr lang="en-US" sz="1600" i="1" dirty="0"/>
          </a:p>
          <a:p>
            <a:pPr marL="795338" indent="-338138"/>
            <a:r>
              <a:rPr lang="en-US" sz="2800" dirty="0"/>
              <a:t> </a:t>
            </a:r>
            <a:r>
              <a:rPr lang="en-US" sz="2800" b="1" dirty="0"/>
              <a:t>The woman’s witness</a:t>
            </a:r>
            <a:endParaRPr lang="en-US" sz="2800" dirty="0"/>
          </a:p>
          <a:p>
            <a:pPr marL="795338" indent="-338138">
              <a:buFont typeface="Arial" panose="020B0604020202020204" pitchFamily="34" charset="0"/>
              <a:buChar char="•"/>
            </a:pPr>
            <a:r>
              <a:rPr lang="en-US" sz="2800" i="1" dirty="0"/>
              <a:t>John 4:29 (“Come and see…”)</a:t>
            </a:r>
          </a:p>
          <a:p>
            <a:pPr marL="795338" indent="-338138"/>
            <a:endParaRPr lang="en-US" sz="1600" i="1" dirty="0"/>
          </a:p>
          <a:p>
            <a:pPr marL="795338" indent="-338138"/>
            <a:r>
              <a:rPr lang="en-US" sz="2800" dirty="0"/>
              <a:t> </a:t>
            </a:r>
            <a:r>
              <a:rPr lang="en-US" sz="2800" b="1" dirty="0"/>
              <a:t>The result</a:t>
            </a:r>
            <a:endParaRPr lang="en-US" sz="2800" dirty="0"/>
          </a:p>
          <a:p>
            <a:pPr marL="795338" indent="-338138">
              <a:buFont typeface="Arial" panose="020B0604020202020204" pitchFamily="34" charset="0"/>
              <a:buChar char="•"/>
            </a:pPr>
            <a:r>
              <a:rPr lang="en-US" sz="2800" i="1" dirty="0"/>
              <a:t>John 4:42 (revival)</a:t>
            </a:r>
          </a:p>
        </p:txBody>
      </p:sp>
      <p:sp>
        <p:nvSpPr>
          <p:cNvPr id="3" name="Title 2"/>
          <p:cNvSpPr>
            <a:spLocks noGrp="1"/>
          </p:cNvSpPr>
          <p:nvPr>
            <p:ph type="title"/>
          </p:nvPr>
        </p:nvSpPr>
        <p:spPr>
          <a:xfrm>
            <a:off x="0" y="381000"/>
            <a:ext cx="8138319" cy="838200"/>
          </a:xfrm>
          <a:solidFill>
            <a:srgbClr val="A51E22"/>
          </a:solidFill>
        </p:spPr>
        <p:txBody>
          <a:bodyPr>
            <a:normAutofit fontScale="90000"/>
          </a:bodyPr>
          <a:lstStyle/>
          <a:p>
            <a:r>
              <a:rPr lang="en-US" sz="3200" dirty="0"/>
              <a:t>  </a:t>
            </a:r>
            <a:br>
              <a:rPr lang="en-US" sz="3200" dirty="0"/>
            </a:br>
            <a:r>
              <a:rPr lang="en-US" sz="2200" dirty="0"/>
              <a:t>  </a:t>
            </a:r>
            <a:r>
              <a:rPr lang="en-US" sz="3600" dirty="0"/>
              <a:t>JESUS AND THE WOMAN AT THE WELL</a:t>
            </a:r>
            <a:br>
              <a:rPr lang="en-US" sz="3400" dirty="0"/>
            </a:br>
            <a:endParaRPr lang="en-US" sz="3400" dirty="0"/>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latin typeface="Open Sans"/>
              </a:rPr>
              <a:t>Samaria</a:t>
            </a:r>
            <a:endParaRPr lang="en-US" altLang="en-US" sz="2800" dirty="0">
              <a:latin typeface="Open Sans"/>
            </a:endParaRPr>
          </a:p>
          <a:p>
            <a:pPr eaLnBrk="1" hangingPunct="1"/>
            <a:endParaRPr lang="en-US" altLang="en-US" sz="400" dirty="0">
              <a:latin typeface="Open Sans"/>
            </a:endParaRPr>
          </a:p>
          <a:p>
            <a:pPr marL="741363" indent="-334963" eaLnBrk="1" hangingPunct="1">
              <a:buFont typeface="Arial" panose="020B0604020202020204" pitchFamily="34" charset="0"/>
              <a:buChar char="•"/>
            </a:pPr>
            <a:r>
              <a:rPr lang="en-US" altLang="en-US" sz="2800" i="1" dirty="0">
                <a:latin typeface="Open Sans"/>
              </a:rPr>
              <a:t>A despised land and people</a:t>
            </a:r>
            <a:endParaRPr lang="en-US" altLang="en-US" sz="2800" i="1" dirty="0"/>
          </a:p>
        </p:txBody>
      </p:sp>
    </p:spTree>
    <p:extLst>
      <p:ext uri="{BB962C8B-B14F-4D97-AF65-F5344CB8AC3E}">
        <p14:creationId xmlns:p14="http://schemas.microsoft.com/office/powerpoint/2010/main" val="971557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OPPOSITION IN NAZARETH</a:t>
            </a:r>
            <a:endParaRPr lang="en-US" sz="3400" dirty="0"/>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latin typeface="Open Sans"/>
              </a:rPr>
              <a:t>The mission of Jesus (Luke 4:18-19)</a:t>
            </a:r>
            <a:endParaRPr lang="en-US" altLang="en-US" sz="2800" dirty="0">
              <a:latin typeface="Open Sans"/>
            </a:endParaRPr>
          </a:p>
          <a:p>
            <a:pPr eaLnBrk="1" hangingPunct="1"/>
            <a:endParaRPr lang="en-US" altLang="en-US" sz="400" dirty="0">
              <a:latin typeface="Open Sans"/>
            </a:endParaRPr>
          </a:p>
          <a:p>
            <a:pPr marL="800100" indent="-393700" algn="just" eaLnBrk="1" hangingPunct="1">
              <a:buFont typeface="Arial" panose="020B0604020202020204" pitchFamily="34" charset="0"/>
              <a:buChar char="•"/>
            </a:pPr>
            <a:r>
              <a:rPr lang="en-US" altLang="en-US" sz="2800" i="1" dirty="0">
                <a:latin typeface="Open Sans"/>
              </a:rPr>
              <a:t>To preach, proclaim good news, to proclaim freedom for captives, to give sight to the blind, to release the oppressed and to proclaim the year of the Lord’s favor.</a:t>
            </a:r>
          </a:p>
          <a:p>
            <a:pPr marL="800100" indent="-393700" algn="just" eaLnBrk="1" hangingPunct="1">
              <a:buFont typeface="Arial" panose="020B0604020202020204" pitchFamily="34" charset="0"/>
              <a:buChar char="•"/>
            </a:pPr>
            <a:endParaRPr lang="en-US" altLang="en-US" sz="2800" i="1" dirty="0">
              <a:latin typeface="Open Sans"/>
            </a:endParaRPr>
          </a:p>
          <a:p>
            <a:pPr algn="just" eaLnBrk="1" hangingPunct="1"/>
            <a:r>
              <a:rPr lang="en-US" altLang="en-US" sz="2800" b="1" dirty="0">
                <a:latin typeface="Open Sans"/>
              </a:rPr>
              <a:t>God works in unexpected ways (Luke 4:24-28)</a:t>
            </a:r>
            <a:endParaRPr lang="en-US" altLang="en-US" sz="2800" dirty="0">
              <a:latin typeface="Open Sans"/>
            </a:endParaRPr>
          </a:p>
          <a:p>
            <a:pPr algn="just" eaLnBrk="1" hangingPunct="1"/>
            <a:endParaRPr lang="en-US" altLang="en-US" sz="400" dirty="0">
              <a:latin typeface="Open Sans"/>
            </a:endParaRPr>
          </a:p>
          <a:p>
            <a:pPr marL="800100" indent="-393700" algn="just" eaLnBrk="1" hangingPunct="1">
              <a:buFont typeface="Arial" panose="020B0604020202020204" pitchFamily="34" charset="0"/>
              <a:buChar char="•"/>
            </a:pPr>
            <a:r>
              <a:rPr lang="en-US" altLang="en-US" sz="2800" i="1" dirty="0">
                <a:latin typeface="Open Sans"/>
              </a:rPr>
              <a:t>Elijah’s ministry to a widow in </a:t>
            </a:r>
            <a:r>
              <a:rPr lang="en-US" altLang="en-US" sz="2800" i="1" dirty="0" err="1">
                <a:latin typeface="Open Sans"/>
              </a:rPr>
              <a:t>Zarephath</a:t>
            </a:r>
            <a:endParaRPr lang="en-US" altLang="en-US" sz="2800" i="1" dirty="0">
              <a:latin typeface="Open Sans"/>
            </a:endParaRPr>
          </a:p>
          <a:p>
            <a:pPr marL="800100" indent="-393700" algn="just" eaLnBrk="1" hangingPunct="1">
              <a:buFont typeface="Arial" panose="020B0604020202020204" pitchFamily="34" charset="0"/>
              <a:buChar char="•"/>
            </a:pPr>
            <a:r>
              <a:rPr lang="en-US" altLang="en-US" sz="2800" i="1" dirty="0">
                <a:latin typeface="Open Sans"/>
              </a:rPr>
              <a:t>Elisha’s ministry to Naaman the Syrian</a:t>
            </a:r>
          </a:p>
          <a:p>
            <a:pPr marL="800100" indent="-393700" algn="just" eaLnBrk="1" hangingPunct="1">
              <a:buFont typeface="Arial" panose="020B0604020202020204" pitchFamily="34" charset="0"/>
              <a:buChar char="•"/>
            </a:pPr>
            <a:endParaRPr lang="en-US" altLang="en-US" sz="2800" i="1" dirty="0">
              <a:latin typeface="Open Sans"/>
            </a:endParaRPr>
          </a:p>
          <a:p>
            <a:pPr algn="just" eaLnBrk="1" hangingPunct="1"/>
            <a:r>
              <a:rPr lang="en-US" altLang="en-US" sz="2800" b="1" dirty="0">
                <a:latin typeface="Open Sans"/>
              </a:rPr>
              <a:t>Spiritual opposition in Capernaum/Galilee</a:t>
            </a:r>
          </a:p>
          <a:p>
            <a:pPr marL="406400" eaLnBrk="1" hangingPunct="1"/>
            <a:endParaRPr lang="en-US" altLang="en-US" sz="2800" i="1" dirty="0"/>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182950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8900319" cy="838200"/>
          </a:xfrm>
          <a:solidFill>
            <a:srgbClr val="A51E22"/>
          </a:solidFill>
        </p:spPr>
        <p:txBody>
          <a:bodyPr>
            <a:noAutofit/>
          </a:bodyPr>
          <a:lstStyle/>
          <a:p>
            <a:r>
              <a:rPr lang="en-US" sz="3200" dirty="0"/>
              <a:t> THE HEALING OF PETER’S MOTHER-IN-LAW</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latin typeface="Open Sans"/>
              </a:rPr>
              <a:t>She was a supporter of Jesus’ ministry</a:t>
            </a:r>
          </a:p>
          <a:p>
            <a:pPr eaLnBrk="1" hangingPunct="1"/>
            <a:endParaRPr lang="en-US" altLang="en-US" sz="2800" b="1" dirty="0">
              <a:latin typeface="Open Sans"/>
            </a:endParaRPr>
          </a:p>
          <a:p>
            <a:pPr eaLnBrk="1" hangingPunct="1"/>
            <a:r>
              <a:rPr lang="en-US" altLang="en-US" sz="2800" b="1" dirty="0">
                <a:latin typeface="Open Sans"/>
              </a:rPr>
              <a:t>The fever was ‘rebuked’ by Jesus (Luke 4:39a)</a:t>
            </a:r>
          </a:p>
          <a:p>
            <a:pPr marL="914400" indent="-457200" eaLnBrk="1" hangingPunct="1">
              <a:buFont typeface="Arial" panose="020B0604020202020204" pitchFamily="34" charset="0"/>
              <a:buChar char="•"/>
            </a:pPr>
            <a:r>
              <a:rPr lang="en-US" altLang="en-US" sz="2800" i="1" dirty="0">
                <a:latin typeface="Open Sans"/>
              </a:rPr>
              <a:t>Demonic activity can impact our realm.</a:t>
            </a:r>
            <a:r>
              <a:rPr lang="en-US" altLang="en-US" sz="2800" b="1" dirty="0">
                <a:latin typeface="Open Sans"/>
              </a:rPr>
              <a:t> </a:t>
            </a:r>
          </a:p>
          <a:p>
            <a:pPr marL="914400" indent="-457200" eaLnBrk="1" hangingPunct="1">
              <a:buFont typeface="Arial" panose="020B0604020202020204" pitchFamily="34" charset="0"/>
              <a:buChar char="•"/>
            </a:pPr>
            <a:endParaRPr lang="en-US" altLang="en-US" sz="2800" b="1" dirty="0">
              <a:latin typeface="Open Sans"/>
            </a:endParaRPr>
          </a:p>
          <a:p>
            <a:pPr eaLnBrk="1" hangingPunct="1"/>
            <a:r>
              <a:rPr lang="en-US" altLang="en-US" sz="2800" b="1" dirty="0">
                <a:latin typeface="Open Sans"/>
              </a:rPr>
              <a:t>She ‘waited on them’ (Luke 4:39b)</a:t>
            </a:r>
          </a:p>
          <a:p>
            <a:pPr marL="914400" indent="-457200" eaLnBrk="1" hangingPunct="1">
              <a:buFont typeface="Arial" panose="020B0604020202020204" pitchFamily="34" charset="0"/>
              <a:buChar char="•"/>
            </a:pPr>
            <a:r>
              <a:rPr lang="en-US" altLang="en-US" sz="2800" i="1" dirty="0">
                <a:latin typeface="Open Sans"/>
              </a:rPr>
              <a:t>Waited = </a:t>
            </a:r>
            <a:r>
              <a:rPr lang="en-US" altLang="en-US" sz="2800" i="1" dirty="0" err="1">
                <a:latin typeface="Open Sans"/>
              </a:rPr>
              <a:t>deaconios</a:t>
            </a:r>
            <a:r>
              <a:rPr lang="en-US" altLang="en-US" sz="2800" i="1" dirty="0">
                <a:latin typeface="Open Sans"/>
              </a:rPr>
              <a:t> = servant</a:t>
            </a:r>
          </a:p>
          <a:p>
            <a:pPr marL="914400" indent="-457200" eaLnBrk="1" hangingPunct="1">
              <a:buFont typeface="Arial" panose="020B0604020202020204" pitchFamily="34" charset="0"/>
              <a:buChar char="•"/>
            </a:pPr>
            <a:r>
              <a:rPr lang="en-US" altLang="en-US" sz="2800" i="1" dirty="0">
                <a:latin typeface="Open Sans"/>
              </a:rPr>
              <a:t>Believers today are ‘saved to serve.’</a:t>
            </a:r>
          </a:p>
          <a:p>
            <a:pPr marL="914400" indent="-457200" eaLnBrk="1" hangingPunct="1">
              <a:buFont typeface="Arial" panose="020B0604020202020204" pitchFamily="34" charset="0"/>
              <a:buChar char="•"/>
            </a:pPr>
            <a:r>
              <a:rPr lang="en-US" altLang="en-US" sz="2800" i="1" dirty="0">
                <a:latin typeface="Open Sans"/>
              </a:rPr>
              <a:t>What is your spiritual gift and how are you using your gift(s) to help you serve others?</a:t>
            </a:r>
          </a:p>
          <a:p>
            <a:pPr eaLnBrk="1" hangingPunct="1"/>
            <a:endParaRPr lang="en-US" altLang="en-US" sz="400" dirty="0">
              <a:latin typeface="Open Sans"/>
            </a:endParaRPr>
          </a:p>
          <a:p>
            <a:pPr marL="406400" eaLnBrk="1" hangingPunct="1"/>
            <a:endParaRPr lang="en-US" altLang="en-US" sz="2800" i="1" dirty="0"/>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123476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25B7FB9-8DFB-4B07-8F56-1B911BA53459}"/>
              </a:ext>
            </a:extLst>
          </p:cNvPr>
          <p:cNvGrpSpPr>
            <a:grpSpLocks/>
          </p:cNvGrpSpPr>
          <p:nvPr/>
        </p:nvGrpSpPr>
        <p:grpSpPr bwMode="auto">
          <a:xfrm>
            <a:off x="1905000" y="1828800"/>
            <a:ext cx="8290719" cy="3257550"/>
            <a:chOff x="105384600" y="106685442"/>
            <a:chExt cx="4475391" cy="2114550"/>
          </a:xfrm>
        </p:grpSpPr>
        <p:sp>
          <p:nvSpPr>
            <p:cNvPr id="5" name="Text Box 8">
              <a:extLst>
                <a:ext uri="{FF2B5EF4-FFF2-40B4-BE49-F238E27FC236}">
                  <a16:creationId xmlns:a16="http://schemas.microsoft.com/office/drawing/2014/main" id="{AED3B24E-A5A4-4EFB-8268-BBAB12A91D60}"/>
                </a:ext>
              </a:extLst>
            </p:cNvPr>
            <p:cNvSpPr txBox="1">
              <a:spLocks noChangeArrowheads="1"/>
            </p:cNvSpPr>
            <p:nvPr/>
          </p:nvSpPr>
          <p:spPr bwMode="auto">
            <a:xfrm rot="-1771279">
              <a:off x="106588314" y="107870909"/>
              <a:ext cx="894994" cy="775362"/>
            </a:xfrm>
            <a:prstGeom prst="rect">
              <a:avLst/>
            </a:prstGeom>
            <a:solidFill>
              <a:srgbClr val="FFFFFF"/>
            </a:solidFill>
            <a:ln>
              <a:noFill/>
            </a:ln>
            <a:extLst>
              <a:ext uri="{91240B29-F687-4F45-9708-019B960494DF}">
                <a14:hiddenLine xmlns:a14="http://schemas.microsoft.com/office/drawing/2010/main" w="19050"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i="1" dirty="0">
                  <a:solidFill>
                    <a:srgbClr val="000000"/>
                  </a:solidFill>
                  <a:latin typeface="Forte" panose="03060902040502070203" pitchFamily="66" charset="0"/>
                </a:rPr>
                <a:t>of</a:t>
              </a:r>
              <a:endParaRPr lang="en-US" altLang="en-US" sz="3600" dirty="0"/>
            </a:p>
          </p:txBody>
        </p:sp>
        <p:sp>
          <p:nvSpPr>
            <p:cNvPr id="6" name="Text Box 9">
              <a:extLst>
                <a:ext uri="{FF2B5EF4-FFF2-40B4-BE49-F238E27FC236}">
                  <a16:creationId xmlns:a16="http://schemas.microsoft.com/office/drawing/2014/main" id="{C66CE9FC-9EB4-47BB-8AF9-94A33A360BB9}"/>
                </a:ext>
              </a:extLst>
            </p:cNvPr>
            <p:cNvSpPr txBox="1">
              <a:spLocks noChangeArrowheads="1"/>
            </p:cNvSpPr>
            <p:nvPr/>
          </p:nvSpPr>
          <p:spPr bwMode="auto">
            <a:xfrm>
              <a:off x="106545291" y="106708575"/>
              <a:ext cx="3314700" cy="1005567"/>
            </a:xfrm>
            <a:prstGeom prst="rect">
              <a:avLst/>
            </a:prstGeom>
            <a:solidFill>
              <a:srgbClr val="FFFFFF"/>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eaLnBrk="1" hangingPunct="1"/>
              <a:r>
                <a:rPr lang="en-US" altLang="en-US" sz="200" i="1" dirty="0">
                  <a:latin typeface="Arial Black" panose="020B0A04020102020204" pitchFamily="34" charset="0"/>
                </a:rPr>
                <a:t>                                  </a:t>
              </a:r>
            </a:p>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algn="ctr" eaLnBrk="1" hangingPunct="1"/>
              <a:r>
                <a:rPr lang="en-US" altLang="en-US" sz="8000" i="1" dirty="0">
                  <a:latin typeface="Arial Black" panose="020B0A04020102020204" pitchFamily="34" charset="0"/>
                </a:rPr>
                <a:t>Story</a:t>
              </a:r>
              <a:endParaRPr lang="en-US" altLang="en-US" sz="6600" i="1" dirty="0"/>
            </a:p>
          </p:txBody>
        </p:sp>
        <p:sp>
          <p:nvSpPr>
            <p:cNvPr id="7" name="Text Box 10">
              <a:extLst>
                <a:ext uri="{FF2B5EF4-FFF2-40B4-BE49-F238E27FC236}">
                  <a16:creationId xmlns:a16="http://schemas.microsoft.com/office/drawing/2014/main" id="{3F5A1A03-9359-4877-BD01-4F0CD1AF8885}"/>
                </a:ext>
              </a:extLst>
            </p:cNvPr>
            <p:cNvSpPr txBox="1">
              <a:spLocks noChangeArrowheads="1"/>
            </p:cNvSpPr>
            <p:nvPr/>
          </p:nvSpPr>
          <p:spPr bwMode="auto">
            <a:xfrm rot="-5400000">
              <a:off x="104935566" y="107171217"/>
              <a:ext cx="2114550" cy="1143000"/>
            </a:xfrm>
            <a:prstGeom prst="rect">
              <a:avLst/>
            </a:prstGeom>
            <a:solidFill>
              <a:srgbClr val="000000"/>
            </a:solidFill>
            <a:ln>
              <a:noFill/>
            </a:ln>
            <a:extLs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7200" dirty="0">
                  <a:solidFill>
                    <a:srgbClr val="FFFFFF"/>
                  </a:solidFill>
                  <a:latin typeface="Arial Black" panose="020B0A04020102020204" pitchFamily="34" charset="0"/>
                </a:rPr>
                <a:t>THE</a:t>
              </a:r>
              <a:endParaRPr lang="en-US" altLang="en-US" sz="2800" dirty="0"/>
            </a:p>
          </p:txBody>
        </p:sp>
        <p:sp>
          <p:nvSpPr>
            <p:cNvPr id="8" name="Text Box 11">
              <a:extLst>
                <a:ext uri="{FF2B5EF4-FFF2-40B4-BE49-F238E27FC236}">
                  <a16:creationId xmlns:a16="http://schemas.microsoft.com/office/drawing/2014/main" id="{8DB2A103-1468-429F-B010-0F744D6A8316}"/>
                </a:ext>
              </a:extLst>
            </p:cNvPr>
            <p:cNvSpPr txBox="1">
              <a:spLocks noChangeArrowheads="1"/>
            </p:cNvSpPr>
            <p:nvPr/>
          </p:nvSpPr>
          <p:spPr bwMode="auto">
            <a:xfrm>
              <a:off x="107451525" y="107714142"/>
              <a:ext cx="2400300" cy="1085850"/>
            </a:xfrm>
            <a:prstGeom prst="rect">
              <a:avLst/>
            </a:prstGeom>
            <a:solidFill>
              <a:srgbClr val="000000"/>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algn="ctr" eaLnBrk="1" hangingPunct="1"/>
              <a:r>
                <a:rPr lang="en-US" altLang="en-US" sz="6600" dirty="0">
                  <a:solidFill>
                    <a:srgbClr val="FFFFFF"/>
                  </a:solidFill>
                  <a:latin typeface="Arial Black" panose="020B0A04020102020204" pitchFamily="34" charset="0"/>
                </a:rPr>
                <a:t>Jesus</a:t>
              </a:r>
              <a:endParaRPr lang="en-US" altLang="en-US" dirty="0"/>
            </a:p>
          </p:txBody>
        </p:sp>
        <p:sp>
          <p:nvSpPr>
            <p:cNvPr id="9" name="Line 12">
              <a:extLst>
                <a:ext uri="{FF2B5EF4-FFF2-40B4-BE49-F238E27FC236}">
                  <a16:creationId xmlns:a16="http://schemas.microsoft.com/office/drawing/2014/main" id="{A61E2335-F4BF-4124-81F8-0EA02F32FC8F}"/>
                </a:ext>
              </a:extLst>
            </p:cNvPr>
            <p:cNvSpPr>
              <a:spLocks noChangeShapeType="1"/>
            </p:cNvSpPr>
            <p:nvPr/>
          </p:nvSpPr>
          <p:spPr bwMode="auto">
            <a:xfrm>
              <a:off x="105384600" y="108799992"/>
              <a:ext cx="4457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10" name="Rectangle 9">
            <a:extLst>
              <a:ext uri="{FF2B5EF4-FFF2-40B4-BE49-F238E27FC236}">
                <a16:creationId xmlns:a16="http://schemas.microsoft.com/office/drawing/2014/main" id="{0B26C840-C6B6-4C75-969B-5B41854E6650}"/>
              </a:ext>
            </a:extLst>
          </p:cNvPr>
          <p:cNvSpPr/>
          <p:nvPr/>
        </p:nvSpPr>
        <p:spPr>
          <a:xfrm>
            <a:off x="1889919" y="1581169"/>
            <a:ext cx="2590800" cy="247631"/>
          </a:xfrm>
          <a:prstGeom prst="rect">
            <a:avLst/>
          </a:prstGeom>
          <a:solidFill>
            <a:srgbClr val="FFFFFF"/>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530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038600"/>
          </a:xfrm>
        </p:spPr>
        <p:txBody>
          <a:bodyPr>
            <a:normAutofit/>
          </a:bodyPr>
          <a:lstStyle/>
          <a:p>
            <a:pPr algn="just"/>
            <a:r>
              <a:rPr lang="en-US" sz="1800" b="1" dirty="0">
                <a:latin typeface="Open Sans"/>
              </a:rPr>
              <a:t> </a:t>
            </a:r>
            <a:r>
              <a:rPr lang="en-US" sz="3000" b="1" dirty="0">
                <a:latin typeface="Open Sans"/>
              </a:rPr>
              <a:t>The announcement of Jesus by John</a:t>
            </a:r>
            <a:endParaRPr lang="en-US" sz="3000" dirty="0">
              <a:latin typeface="Open Sans"/>
            </a:endParaRPr>
          </a:p>
          <a:p>
            <a:pPr marL="520700" algn="just"/>
            <a:r>
              <a:rPr lang="en-US" sz="2800" i="1" dirty="0">
                <a:solidFill>
                  <a:schemeClr val="tx1"/>
                </a:solidFill>
                <a:latin typeface="Open Sans"/>
              </a:rPr>
              <a:t>“The next day John saw Jesus coming toward him and said, ‘Look, the Lamb of God, who takes away the sin of the world!’”										</a:t>
            </a:r>
            <a:r>
              <a:rPr lang="en-US" sz="2800" dirty="0">
                <a:solidFill>
                  <a:schemeClr val="tx1"/>
                </a:solidFill>
                <a:latin typeface="Open Sans"/>
              </a:rPr>
              <a:t> (John 1:29)</a:t>
            </a:r>
          </a:p>
          <a:p>
            <a:pPr marL="520700" algn="just"/>
            <a:endParaRPr lang="en-US" sz="2800" i="1" dirty="0">
              <a:latin typeface="Open Sans"/>
            </a:endParaRPr>
          </a:p>
          <a:p>
            <a:pPr marL="520700" algn="just"/>
            <a:endParaRPr lang="en-US" sz="2800" i="1" dirty="0">
              <a:solidFill>
                <a:schemeClr val="tx1"/>
              </a:solidFill>
              <a:latin typeface="Open Sans"/>
            </a:endParaRPr>
          </a:p>
          <a:p>
            <a:pPr marL="576262" lvl="1" algn="just"/>
            <a:endParaRPr lang="en-US" dirty="0">
              <a:solidFill>
                <a:schemeClr val="tx1"/>
              </a:solidFill>
              <a:latin typeface="Open Sans"/>
            </a:endParaRP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604919" cy="838200"/>
          </a:xfrm>
          <a:solidFill>
            <a:srgbClr val="A51E22"/>
          </a:solidFill>
        </p:spPr>
        <p:txBody>
          <a:bodyPr>
            <a:normAutofit fontScale="90000"/>
          </a:bodyPr>
          <a:lstStyle/>
          <a:p>
            <a:pPr algn="ctr"/>
            <a:br>
              <a:rPr lang="en-US" sz="300" dirty="0"/>
            </a:br>
            <a:br>
              <a:rPr lang="en-US" sz="300" dirty="0"/>
            </a:br>
            <a:br>
              <a:rPr lang="en-US" sz="300" dirty="0"/>
            </a:br>
            <a:br>
              <a:rPr lang="en-US" sz="300" dirty="0"/>
            </a:br>
            <a:br>
              <a:rPr lang="en-US" sz="300" dirty="0"/>
            </a:br>
            <a:br>
              <a:rPr lang="en-US" sz="300" dirty="0"/>
            </a:br>
            <a:br>
              <a:rPr lang="en-US" sz="300" dirty="0"/>
            </a:br>
            <a:br>
              <a:rPr lang="en-US" sz="300" dirty="0"/>
            </a:br>
            <a:r>
              <a:rPr lang="en-US" sz="3400" dirty="0"/>
              <a:t>THE MINISTRY OF JOHN THE BAPTIST</a:t>
            </a:r>
            <a:br>
              <a:rPr lang="en-US" sz="3400" dirty="0"/>
            </a:br>
            <a:endParaRPr lang="en-US" sz="2700" dirty="0"/>
          </a:p>
        </p:txBody>
      </p:sp>
    </p:spTree>
    <p:extLst>
      <p:ext uri="{BB962C8B-B14F-4D97-AF65-F5344CB8AC3E}">
        <p14:creationId xmlns:p14="http://schemas.microsoft.com/office/powerpoint/2010/main" val="113871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800600"/>
          </a:xfrm>
        </p:spPr>
        <p:txBody>
          <a:bodyPr>
            <a:normAutofit/>
          </a:bodyPr>
          <a:lstStyle/>
          <a:p>
            <a:pPr algn="just"/>
            <a:r>
              <a:rPr lang="en-US" sz="1800" b="1" dirty="0">
                <a:latin typeface="Open Sans"/>
              </a:rPr>
              <a:t> </a:t>
            </a:r>
            <a:r>
              <a:rPr lang="en-US" sz="3000" b="1" dirty="0">
                <a:latin typeface="Open Sans"/>
              </a:rPr>
              <a:t>The announcement of Jesus by John</a:t>
            </a:r>
            <a:endParaRPr lang="en-US" sz="3000" dirty="0">
              <a:latin typeface="Open Sans"/>
            </a:endParaRPr>
          </a:p>
          <a:p>
            <a:pPr marL="520700" algn="just"/>
            <a:r>
              <a:rPr lang="en-US" altLang="en-US" sz="2800" i="1" dirty="0"/>
              <a:t>In Old Testament times, the sacrificial Passover Lamb was the centerpiece of God’s plan to make possible the forgiveness of sins. The blood of an unblemished lamb provided a covering of protection from the plague of death in the days of Moses. This event foreshadowed how the blood of Jesus Christ (shed on the cross) would provide a covering (forgiveness and redemption) for humanity. John’s reference to Jesus as the Lamb of God points to his nature and mission.</a:t>
            </a:r>
            <a:endParaRPr lang="en-US" sz="2800" dirty="0">
              <a:latin typeface="Open Sans"/>
            </a:endParaRPr>
          </a:p>
          <a:p>
            <a:pPr marL="520700" algn="just"/>
            <a:endParaRPr lang="en-US" sz="2800" i="1" dirty="0">
              <a:solidFill>
                <a:schemeClr val="tx1"/>
              </a:solidFill>
              <a:latin typeface="Open Sans"/>
            </a:endParaRPr>
          </a:p>
          <a:p>
            <a:pPr marL="576262" lvl="1" algn="just"/>
            <a:endParaRPr lang="en-US" dirty="0">
              <a:solidFill>
                <a:schemeClr val="tx1"/>
              </a:solidFill>
              <a:latin typeface="Open Sans"/>
            </a:endParaRP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10" name="Title 2">
            <a:extLst>
              <a:ext uri="{FF2B5EF4-FFF2-40B4-BE49-F238E27FC236}">
                <a16:creationId xmlns:a16="http://schemas.microsoft.com/office/drawing/2014/main" id="{89B7ED79-4340-46C8-BDB6-A41AA6082134}"/>
              </a:ext>
            </a:extLst>
          </p:cNvPr>
          <p:cNvSpPr>
            <a:spLocks noGrp="1"/>
          </p:cNvSpPr>
          <p:nvPr>
            <p:ph type="title"/>
          </p:nvPr>
        </p:nvSpPr>
        <p:spPr>
          <a:xfrm>
            <a:off x="0" y="381000"/>
            <a:ext cx="7604919" cy="838200"/>
          </a:xfrm>
          <a:solidFill>
            <a:srgbClr val="A51E22"/>
          </a:solidFill>
        </p:spPr>
        <p:txBody>
          <a:bodyPr>
            <a:normAutofit fontScale="90000"/>
          </a:bodyPr>
          <a:lstStyle/>
          <a:p>
            <a:pPr algn="ctr"/>
            <a:br>
              <a:rPr lang="en-US" sz="300" dirty="0"/>
            </a:br>
            <a:br>
              <a:rPr lang="en-US" sz="300" dirty="0"/>
            </a:br>
            <a:br>
              <a:rPr lang="en-US" sz="300" dirty="0"/>
            </a:br>
            <a:br>
              <a:rPr lang="en-US" sz="300" dirty="0"/>
            </a:br>
            <a:br>
              <a:rPr lang="en-US" sz="300" dirty="0"/>
            </a:br>
            <a:br>
              <a:rPr lang="en-US" sz="300" dirty="0"/>
            </a:br>
            <a:br>
              <a:rPr lang="en-US" sz="300" dirty="0"/>
            </a:br>
            <a:br>
              <a:rPr lang="en-US" sz="300" dirty="0"/>
            </a:br>
            <a:r>
              <a:rPr lang="en-US" sz="3400" dirty="0"/>
              <a:t>THE MINISTRY OF JOHN THE BAPTIST</a:t>
            </a:r>
            <a:br>
              <a:rPr lang="en-US" sz="3400" dirty="0"/>
            </a:br>
            <a:endParaRPr lang="en-US" sz="2700" dirty="0"/>
          </a:p>
        </p:txBody>
      </p:sp>
    </p:spTree>
    <p:extLst>
      <p:ext uri="{BB962C8B-B14F-4D97-AF65-F5344CB8AC3E}">
        <p14:creationId xmlns:p14="http://schemas.microsoft.com/office/powerpoint/2010/main" val="3618066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r>
              <a:rPr lang="en-US" sz="3000" b="1" dirty="0">
                <a:latin typeface="Open Sans"/>
              </a:rPr>
              <a:t>The meaning of baptism</a:t>
            </a:r>
            <a:endParaRPr lang="en-US" sz="3000" dirty="0">
              <a:solidFill>
                <a:schemeClr val="tx1"/>
              </a:solidFill>
              <a:latin typeface="Open Sans"/>
            </a:endParaRPr>
          </a:p>
          <a:p>
            <a:pPr marL="862013" indent="-404813" algn="just">
              <a:buFont typeface="Arial" panose="020B0604020202020204" pitchFamily="34" charset="0"/>
              <a:buChar char="•"/>
              <a:defRPr/>
            </a:pPr>
            <a:r>
              <a:rPr lang="en-US" sz="2800" i="1" dirty="0">
                <a:latin typeface="Open Sans"/>
              </a:rPr>
              <a:t>A witness of one’s desire to share in the work, covenant and blessing of God’s people.</a:t>
            </a:r>
          </a:p>
          <a:p>
            <a:pPr marL="862013" indent="-404813" algn="just">
              <a:buFont typeface="Arial" panose="020B0604020202020204" pitchFamily="34" charset="0"/>
              <a:buChar char="•"/>
              <a:defRPr/>
            </a:pPr>
            <a:r>
              <a:rPr lang="en-US" sz="2800" i="1" dirty="0">
                <a:latin typeface="Open Sans"/>
              </a:rPr>
              <a:t>A witness to one’s new birth, new life, and new relationship with Jesus Christ.</a:t>
            </a:r>
          </a:p>
          <a:p>
            <a:pPr marL="795338" indent="-338138">
              <a:defRPr/>
            </a:pPr>
            <a:endParaRPr lang="en-US" sz="2800" b="1" dirty="0">
              <a:latin typeface="Open Sans"/>
            </a:endParaRPr>
          </a:p>
          <a:p>
            <a:pPr marL="795338" indent="-742950">
              <a:defRPr/>
            </a:pPr>
            <a:r>
              <a:rPr lang="en-US" sz="2800" b="1" dirty="0">
                <a:latin typeface="Open Sans"/>
              </a:rPr>
              <a:t>Validating the ministry of Jesus</a:t>
            </a:r>
          </a:p>
          <a:p>
            <a:pPr marL="795338" indent="-338138">
              <a:buFont typeface="Arial" panose="020B0604020202020204" pitchFamily="34" charset="0"/>
              <a:buChar char="•"/>
              <a:defRPr/>
            </a:pPr>
            <a:r>
              <a:rPr lang="en-US" sz="2800" i="1" dirty="0">
                <a:latin typeface="Open Sans"/>
              </a:rPr>
              <a:t>The testimony of John, the dove, and the voice from heaven.</a:t>
            </a: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fontScale="90000"/>
          </a:bodyPr>
          <a:lstStyle/>
          <a:p>
            <a:r>
              <a:rPr lang="en-US" sz="2700" dirty="0"/>
              <a:t>  </a:t>
            </a:r>
            <a:br>
              <a:rPr lang="en-US" sz="3200" dirty="0"/>
            </a:br>
            <a:r>
              <a:rPr lang="en-US" sz="3200" dirty="0"/>
              <a:t>  </a:t>
            </a:r>
            <a:r>
              <a:rPr lang="en-US" sz="3600" dirty="0"/>
              <a:t>THE BAPTISM OF JESUS</a:t>
            </a:r>
            <a:br>
              <a:rPr lang="en-US" sz="3400" dirty="0"/>
            </a:br>
            <a:endParaRPr lang="en-US" sz="2700" dirty="0"/>
          </a:p>
        </p:txBody>
      </p:sp>
    </p:spTree>
    <p:extLst>
      <p:ext uri="{BB962C8B-B14F-4D97-AF65-F5344CB8AC3E}">
        <p14:creationId xmlns:p14="http://schemas.microsoft.com/office/powerpoint/2010/main" val="195824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fade">
                                      <p:cBhvr>
                                        <p:cTn id="23"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371600"/>
            <a:ext cx="10287000" cy="5486400"/>
          </a:xfrm>
        </p:spPr>
        <p:txBody>
          <a:bodyPr>
            <a:normAutofit/>
          </a:bodyPr>
          <a:lstStyle/>
          <a:p>
            <a:pPr algn="just"/>
            <a:r>
              <a:rPr lang="en-US" sz="3000" b="1" dirty="0">
                <a:latin typeface="Open Sans"/>
              </a:rPr>
              <a:t>Preparing for ministry</a:t>
            </a:r>
          </a:p>
          <a:p>
            <a:pPr marL="795338" lvl="1" indent="-331788" algn="just">
              <a:buFont typeface="Arial" panose="020B0604020202020204" pitchFamily="34" charset="0"/>
              <a:buChar char="•"/>
            </a:pPr>
            <a:r>
              <a:rPr lang="en-US" dirty="0">
                <a:solidFill>
                  <a:schemeClr val="tx1"/>
                </a:solidFill>
                <a:latin typeface="Open Sans"/>
              </a:rPr>
              <a:t>Prayer and fasting</a:t>
            </a:r>
          </a:p>
          <a:p>
            <a:pPr lvl="0"/>
            <a:endParaRPr lang="en-US" sz="1200" dirty="0">
              <a:latin typeface="Open Sans"/>
            </a:endParaRPr>
          </a:p>
          <a:p>
            <a:pPr lvl="0"/>
            <a:r>
              <a:rPr lang="en-US" sz="3000" b="1" dirty="0">
                <a:latin typeface="Open Sans"/>
              </a:rPr>
              <a:t>The three temptations</a:t>
            </a:r>
          </a:p>
          <a:p>
            <a:pPr marL="1258888" lvl="0" indent="-396875">
              <a:buAutoNum type="arabicPeriod"/>
            </a:pPr>
            <a:r>
              <a:rPr lang="en-US" sz="2800" b="1" dirty="0">
                <a:latin typeface="Open Sans"/>
              </a:rPr>
              <a:t>The flesh </a:t>
            </a:r>
            <a:r>
              <a:rPr lang="en-US" sz="2800" i="1" dirty="0">
                <a:latin typeface="Open Sans"/>
              </a:rPr>
              <a:t>(tell this stone to become bread)</a:t>
            </a:r>
          </a:p>
          <a:p>
            <a:pPr marL="1258888" lvl="0" indent="-396875">
              <a:buAutoNum type="arabicPeriod"/>
            </a:pPr>
            <a:r>
              <a:rPr lang="en-US" sz="2800" b="1" dirty="0">
                <a:latin typeface="Open Sans"/>
              </a:rPr>
              <a:t>Pride </a:t>
            </a:r>
            <a:r>
              <a:rPr lang="en-US" sz="2800" i="1" dirty="0">
                <a:latin typeface="Open Sans"/>
              </a:rPr>
              <a:t>(you can have all these kingdoms)</a:t>
            </a:r>
          </a:p>
          <a:p>
            <a:pPr marL="1258888" lvl="0" indent="-396875" algn="just">
              <a:buAutoNum type="arabicPeriod"/>
            </a:pPr>
            <a:r>
              <a:rPr lang="en-US" sz="2800" b="1" dirty="0">
                <a:latin typeface="Open Sans"/>
              </a:rPr>
              <a:t>Doubt the Word </a:t>
            </a:r>
            <a:r>
              <a:rPr lang="en-US" sz="2800" i="1" dirty="0">
                <a:latin typeface="Open Sans"/>
              </a:rPr>
              <a:t>(throw yourself off the temple for God has said He will protect you</a:t>
            </a:r>
            <a:r>
              <a:rPr lang="en-US" sz="3000" i="1" dirty="0">
                <a:latin typeface="Open Sans"/>
              </a:rPr>
              <a:t>)</a:t>
            </a:r>
            <a:endParaRPr lang="en-US" sz="3000" dirty="0">
              <a:latin typeface="Open Sans"/>
            </a:endParaRPr>
          </a:p>
          <a:p>
            <a:pPr marL="457200" lvl="0"/>
            <a:endParaRPr lang="en-US" sz="1200" b="1" dirty="0">
              <a:latin typeface="Open Sans"/>
            </a:endParaRPr>
          </a:p>
          <a:p>
            <a:pPr lvl="0"/>
            <a:r>
              <a:rPr lang="en-US" sz="3000" b="1" dirty="0">
                <a:latin typeface="Open Sans"/>
              </a:rPr>
              <a:t>The response to the temptations</a:t>
            </a:r>
          </a:p>
          <a:p>
            <a:pPr marL="795338" lvl="0" indent="-398463">
              <a:buFont typeface="Arial" panose="020B0604020202020204" pitchFamily="34" charset="0"/>
              <a:buChar char="•"/>
            </a:pPr>
            <a:r>
              <a:rPr lang="en-US" sz="2800" dirty="0"/>
              <a:t>“It is written…”</a:t>
            </a:r>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Autofit/>
          </a:bodyPr>
          <a:lstStyle/>
          <a:p>
            <a:br>
              <a:rPr lang="en-US" sz="3200" dirty="0"/>
            </a:br>
            <a:r>
              <a:rPr lang="en-US" sz="3200" dirty="0"/>
              <a:t>  THE TEMPTATION OF JESUS</a:t>
            </a:r>
            <a:br>
              <a:rPr lang="en-US" sz="3200" dirty="0"/>
            </a:br>
            <a:endParaRPr lang="en-US" sz="2800" dirty="0"/>
          </a:p>
        </p:txBody>
      </p:sp>
    </p:spTree>
    <p:extLst>
      <p:ext uri="{BB962C8B-B14F-4D97-AF65-F5344CB8AC3E}">
        <p14:creationId xmlns:p14="http://schemas.microsoft.com/office/powerpoint/2010/main" val="104718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fade">
                                      <p:cBhvr>
                                        <p:cTn id="23" dur="500"/>
                                        <p:tgtEl>
                                          <p:spTgt spid="2">
                                            <p:txEl>
                                              <p:pRg st="5" end="5"/>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par>
                          <p:cTn id="28" fill="hold">
                            <p:stCondLst>
                              <p:cond delay="15000"/>
                            </p:stCondLst>
                            <p:childTnLst>
                              <p:par>
                                <p:cTn id="29" presetID="10" presetClass="entr" presetSubtype="0" fill="hold" nodeType="afterEffect">
                                  <p:stCondLst>
                                    <p:cond delay="200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fade">
                                      <p:cBhvr>
                                        <p:cTn id="31" dur="500"/>
                                        <p:tgtEl>
                                          <p:spTgt spid="2">
                                            <p:txEl>
                                              <p:pRg st="8" end="8"/>
                                            </p:txEl>
                                          </p:spTgt>
                                        </p:tgtEl>
                                      </p:cBhvr>
                                    </p:animEffect>
                                  </p:childTnLst>
                                </p:cTn>
                              </p:par>
                            </p:childTnLst>
                          </p:cTn>
                        </p:par>
                        <p:par>
                          <p:cTn id="32" fill="hold">
                            <p:stCondLst>
                              <p:cond delay="17500"/>
                            </p:stCondLst>
                            <p:childTnLst>
                              <p:par>
                                <p:cTn id="33" presetID="10" presetClass="entr" presetSubtype="0" fill="hold" nodeType="afterEffect">
                                  <p:stCondLst>
                                    <p:cond delay="200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fade">
                                      <p:cBhvr>
                                        <p:cTn id="35"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81600"/>
          </a:xfrm>
        </p:spPr>
        <p:txBody>
          <a:bodyPr>
            <a:normAutofit/>
          </a:bodyPr>
          <a:lstStyle/>
          <a:p>
            <a:pPr algn="just"/>
            <a:r>
              <a:rPr lang="en-US" sz="3000" b="1" dirty="0">
                <a:latin typeface="Open Sans"/>
              </a:rPr>
              <a:t> The listing of the disciples</a:t>
            </a:r>
            <a:endParaRPr lang="en-US" sz="3000" dirty="0">
              <a:solidFill>
                <a:schemeClr val="tx1"/>
              </a:solidFill>
              <a:latin typeface="Open Sans"/>
            </a:endParaRPr>
          </a:p>
          <a:p>
            <a:pPr marL="854075" lvl="0" indent="-457200">
              <a:buFont typeface="Arial" panose="020B0604020202020204" pitchFamily="34" charset="0"/>
              <a:buChar char="•"/>
            </a:pPr>
            <a:r>
              <a:rPr lang="en-US" sz="2800" i="1" dirty="0"/>
              <a:t>“These are the names of the twelve apostles: first, Simon (who is called Peter) and his brother Andrew; James son of Zebedee, and his brother John; Philip and Bartholomew; Thomas and Matthew the tax collector; James son of Alphaeus, and Thaddaeus; Simon the Zealot and Judas Iscariot, who betrayed Him.” </a:t>
            </a:r>
            <a:r>
              <a:rPr lang="en-US" sz="2800" dirty="0"/>
              <a:t>(Matt. 10:2-4)</a:t>
            </a:r>
          </a:p>
          <a:p>
            <a:pPr marL="396875" lvl="0"/>
            <a:endParaRPr lang="en-US" sz="2800" i="1" dirty="0"/>
          </a:p>
          <a:p>
            <a:pPr lvl="0"/>
            <a:r>
              <a:rPr lang="en-US" sz="2800" b="1" dirty="0"/>
              <a:t> Unity and diversity</a:t>
            </a:r>
          </a:p>
          <a:p>
            <a:pPr marL="862013" lvl="0" indent="-465138">
              <a:buFont typeface="Arial" panose="020B0604020202020204" pitchFamily="34" charset="0"/>
              <a:buChar char="•"/>
            </a:pPr>
            <a:r>
              <a:rPr lang="en-US" sz="2800" dirty="0"/>
              <a:t>The disciples of Christ / John 17 prayer</a:t>
            </a:r>
          </a:p>
          <a:p>
            <a:endParaRPr lang="en-US" dirty="0"/>
          </a:p>
        </p:txBody>
      </p:sp>
      <p:sp>
        <p:nvSpPr>
          <p:cNvPr id="3" name="Title 2"/>
          <p:cNvSpPr>
            <a:spLocks noGrp="1"/>
          </p:cNvSpPr>
          <p:nvPr>
            <p:ph type="title"/>
          </p:nvPr>
        </p:nvSpPr>
        <p:spPr>
          <a:xfrm>
            <a:off x="0" y="381000"/>
            <a:ext cx="6995319" cy="838200"/>
          </a:xfrm>
          <a:solidFill>
            <a:srgbClr val="A51E22"/>
          </a:solidFill>
        </p:spPr>
        <p:txBody>
          <a:bodyPr>
            <a:normAutofit fontScale="90000"/>
          </a:bodyPr>
          <a:lstStyle/>
          <a:p>
            <a:r>
              <a:rPr lang="en-US" sz="3200" dirty="0"/>
              <a:t> </a:t>
            </a:r>
            <a:br>
              <a:rPr lang="en-US" sz="3200" dirty="0"/>
            </a:br>
            <a:r>
              <a:rPr lang="en-US" sz="3200" dirty="0"/>
              <a:t>   </a:t>
            </a:r>
            <a:r>
              <a:rPr lang="en-US" sz="3400" dirty="0"/>
              <a:t>THE CALLING OF THE DISCIPLES</a:t>
            </a:r>
            <a:br>
              <a:rPr lang="en-US" sz="3400" dirty="0"/>
            </a:br>
            <a:endParaRPr lang="en-US" sz="2700" dirty="0"/>
          </a:p>
        </p:txBody>
      </p:sp>
    </p:spTree>
    <p:extLst>
      <p:ext uri="{BB962C8B-B14F-4D97-AF65-F5344CB8AC3E}">
        <p14:creationId xmlns:p14="http://schemas.microsoft.com/office/powerpoint/2010/main" val="705432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800600"/>
          </a:xfrm>
        </p:spPr>
        <p:txBody>
          <a:bodyPr>
            <a:normAutofit/>
          </a:bodyPr>
          <a:lstStyle/>
          <a:p>
            <a:pPr algn="just"/>
            <a:r>
              <a:rPr lang="en-US" altLang="en-US" sz="2800" b="1" dirty="0">
                <a:latin typeface="Open Sans"/>
              </a:rPr>
              <a:t> The city of Cana</a:t>
            </a:r>
          </a:p>
          <a:p>
            <a:pPr marL="862013" indent="-398463" algn="just">
              <a:buFont typeface="Arial" panose="020B0604020202020204" pitchFamily="34" charset="0"/>
              <a:buChar char="•"/>
              <a:tabLst>
                <a:tab pos="800100" algn="l"/>
              </a:tabLst>
              <a:defRPr/>
            </a:pPr>
            <a:r>
              <a:rPr lang="en-US" sz="2800" i="1" dirty="0">
                <a:latin typeface="Open Sans"/>
              </a:rPr>
              <a:t>Not mentioned in the Old Testament</a:t>
            </a:r>
          </a:p>
          <a:p>
            <a:pPr marL="914400" indent="-393700" algn="just">
              <a:buFont typeface="Arial" panose="020B0604020202020204" pitchFamily="34" charset="0"/>
              <a:buChar char="•"/>
              <a:tabLst>
                <a:tab pos="800100" algn="l"/>
              </a:tabLst>
              <a:defRPr/>
            </a:pPr>
            <a:endParaRPr lang="en-US" sz="2800" i="1" dirty="0">
              <a:latin typeface="Open Sans"/>
            </a:endParaRPr>
          </a:p>
          <a:p>
            <a:pPr algn="just">
              <a:tabLst>
                <a:tab pos="800100" algn="l"/>
              </a:tabLst>
              <a:defRPr/>
            </a:pPr>
            <a:r>
              <a:rPr lang="en-US" sz="2800" b="1" dirty="0">
                <a:latin typeface="Open Sans"/>
              </a:rPr>
              <a:t> The invitation to the wedding</a:t>
            </a:r>
          </a:p>
          <a:p>
            <a:pPr marL="795338" indent="-338138" algn="just">
              <a:buFont typeface="Arial" panose="020B0604020202020204" pitchFamily="34" charset="0"/>
              <a:buChar char="•"/>
              <a:tabLst>
                <a:tab pos="795338" algn="l"/>
              </a:tabLst>
              <a:defRPr/>
            </a:pPr>
            <a:r>
              <a:rPr lang="en-US" sz="2800" i="1" dirty="0">
                <a:latin typeface="Open Sans"/>
              </a:rPr>
              <a:t>Not the result of notoriety</a:t>
            </a:r>
          </a:p>
          <a:p>
            <a:pPr marL="520700" algn="just">
              <a:tabLst>
                <a:tab pos="800100" algn="l"/>
              </a:tabLst>
              <a:defRP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fontScale="90000"/>
          </a:bodyPr>
          <a:lstStyle/>
          <a:p>
            <a:br>
              <a:rPr lang="en-US" sz="2800" dirty="0"/>
            </a:br>
            <a:r>
              <a:rPr lang="en-US" sz="2800" dirty="0"/>
              <a:t>  </a:t>
            </a:r>
            <a:r>
              <a:rPr lang="en-US" sz="3600" dirty="0"/>
              <a:t>THE FIRST MIRACLE</a:t>
            </a:r>
            <a:br>
              <a:rPr lang="en-US" sz="3400" dirty="0"/>
            </a:br>
            <a:endParaRPr lang="en-US" sz="2700" dirty="0"/>
          </a:p>
        </p:txBody>
      </p:sp>
    </p:spTree>
    <p:extLst>
      <p:ext uri="{BB962C8B-B14F-4D97-AF65-F5344CB8AC3E}">
        <p14:creationId xmlns:p14="http://schemas.microsoft.com/office/powerpoint/2010/main" val="1971523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80319" y="1524000"/>
            <a:ext cx="10287000" cy="5486400"/>
          </a:xfrm>
        </p:spPr>
        <p:txBody>
          <a:bodyPr>
            <a:normAutofit/>
          </a:bodyPr>
          <a:lstStyle/>
          <a:p>
            <a:pPr algn="just"/>
            <a:r>
              <a:rPr lang="en-US" altLang="en-US" sz="2800" b="1" dirty="0">
                <a:latin typeface="Open Sans"/>
              </a:rPr>
              <a:t>John 2 vs. Matthew 21</a:t>
            </a:r>
            <a:endParaRPr lang="en-US" altLang="en-US" sz="2400" b="1" dirty="0">
              <a:latin typeface="Open Sans"/>
            </a:endParaRPr>
          </a:p>
          <a:p>
            <a:pPr marL="800100" indent="-342900">
              <a:buFont typeface="Arial" panose="020B0604020202020204" pitchFamily="34" charset="0"/>
              <a:buChar char="•"/>
              <a:defRPr/>
            </a:pPr>
            <a:r>
              <a:rPr lang="en-US" sz="2800" i="1" dirty="0">
                <a:latin typeface="Open Sans"/>
              </a:rPr>
              <a:t>Two distinct events with different meanings</a:t>
            </a:r>
            <a:r>
              <a:rPr lang="en-US" sz="2800" b="1" dirty="0">
                <a:latin typeface="Open Sans"/>
              </a:rPr>
              <a:t> 							</a:t>
            </a:r>
            <a:endParaRPr lang="en-US" sz="1400" i="1" dirty="0">
              <a:latin typeface="Open Sans"/>
            </a:endParaRPr>
          </a:p>
          <a:p>
            <a:pPr lvl="0"/>
            <a:r>
              <a:rPr lang="en-US" sz="2800" b="1" dirty="0"/>
              <a:t>The meaning behind cleansing the Temple</a:t>
            </a:r>
          </a:p>
          <a:p>
            <a:pPr marL="914400" lvl="0" indent="-457200">
              <a:buFont typeface="Arial" panose="020B0604020202020204" pitchFamily="34" charset="0"/>
              <a:buChar char="•"/>
            </a:pPr>
            <a:r>
              <a:rPr lang="en-US" sz="2800" i="1" dirty="0"/>
              <a:t>John 2: To show the authority of Jesus</a:t>
            </a:r>
          </a:p>
          <a:p>
            <a:pPr marL="914400" lvl="0" indent="-457200">
              <a:buFont typeface="Arial" panose="020B0604020202020204" pitchFamily="34" charset="0"/>
              <a:buChar char="•"/>
            </a:pPr>
            <a:r>
              <a:rPr lang="en-US" sz="2800" i="1" dirty="0"/>
              <a:t>Matt. 21: To show that Jesus was the fulfillment of prophecy</a:t>
            </a:r>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fontScale="90000"/>
          </a:bodyPr>
          <a:lstStyle/>
          <a:p>
            <a:pPr algn="ctr"/>
            <a:br>
              <a:rPr lang="en-US" sz="3400" dirty="0"/>
            </a:br>
            <a:r>
              <a:rPr lang="en-US" sz="3600" dirty="0"/>
              <a:t>JESUS CLEANSES THE TEMPLE</a:t>
            </a:r>
            <a:br>
              <a:rPr lang="en-US" sz="3400" dirty="0"/>
            </a:br>
            <a:endParaRPr lang="en-US" sz="3400" dirty="0"/>
          </a:p>
        </p:txBody>
      </p:sp>
    </p:spTree>
    <p:extLst>
      <p:ext uri="{BB962C8B-B14F-4D97-AF65-F5344CB8AC3E}">
        <p14:creationId xmlns:p14="http://schemas.microsoft.com/office/powerpoint/2010/main" val="355835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8" y="1524000"/>
            <a:ext cx="10957719" cy="5486400"/>
          </a:xfrm>
        </p:spPr>
        <p:txBody>
          <a:bodyPr>
            <a:normAutofit/>
          </a:bodyPr>
          <a:lstStyle/>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a:defRPr/>
            </a:pPr>
            <a:r>
              <a:rPr lang="en-US" sz="2800" b="1" dirty="0">
                <a:latin typeface="Open Sans"/>
              </a:rPr>
              <a:t>“For God so loved the world…”</a:t>
            </a:r>
          </a:p>
          <a:p>
            <a:pPr marL="863600" indent="-342900">
              <a:buFont typeface="Arial" panose="020B0604020202020204" pitchFamily="34" charset="0"/>
              <a:buChar char="•"/>
              <a:defRPr/>
            </a:pPr>
            <a:r>
              <a:rPr lang="en-US" sz="2800" i="1" dirty="0">
                <a:latin typeface="Open Sans"/>
              </a:rPr>
              <a:t>A summary of Jesus’ ministry</a:t>
            </a:r>
            <a:endParaRPr lang="en-US" sz="2800" b="1" i="1" dirty="0">
              <a:latin typeface="Open Sans"/>
            </a:endParaRPr>
          </a:p>
          <a:p>
            <a:pPr lvl="0"/>
            <a:endParaRPr lang="en-US" sz="1600" dirty="0"/>
          </a:p>
          <a:p>
            <a:pPr lvl="0"/>
            <a:r>
              <a:rPr lang="en-US" sz="2800" b="1" dirty="0"/>
              <a:t>“Born again”</a:t>
            </a:r>
            <a:endParaRPr lang="en-US" sz="2800" dirty="0"/>
          </a:p>
          <a:p>
            <a:pPr marL="914400" lvl="0" indent="-457200">
              <a:buFont typeface="Arial" panose="020B0604020202020204" pitchFamily="34" charset="0"/>
              <a:buChar char="•"/>
            </a:pPr>
            <a:r>
              <a:rPr lang="en-US" sz="2800" i="1" dirty="0"/>
              <a:t>John 3:3; Gal. 2:20; 1 Cor. 5:17</a:t>
            </a:r>
            <a:endParaRPr lang="en-US" dirty="0"/>
          </a:p>
        </p:txBody>
      </p:sp>
      <p:sp>
        <p:nvSpPr>
          <p:cNvPr id="3" name="Title 2"/>
          <p:cNvSpPr>
            <a:spLocks noGrp="1"/>
          </p:cNvSpPr>
          <p:nvPr>
            <p:ph type="title"/>
          </p:nvPr>
        </p:nvSpPr>
        <p:spPr>
          <a:xfrm>
            <a:off x="0" y="381000"/>
            <a:ext cx="6842919" cy="838200"/>
          </a:xfrm>
          <a:solidFill>
            <a:srgbClr val="A51E22"/>
          </a:solidFill>
        </p:spPr>
        <p:txBody>
          <a:bodyPr>
            <a:noAutofit/>
          </a:bodyPr>
          <a:lstStyle/>
          <a:p>
            <a:r>
              <a:rPr lang="en-US" sz="3200" dirty="0"/>
              <a:t>  </a:t>
            </a:r>
            <a:br>
              <a:rPr lang="en-US" sz="3200" dirty="0"/>
            </a:br>
            <a:r>
              <a:rPr lang="en-US" sz="3200" dirty="0"/>
              <a:t> JESUS MEETS WITH NICODEMUS</a:t>
            </a:r>
            <a:br>
              <a:rPr lang="en-US" sz="3200" dirty="0"/>
            </a:br>
            <a:endParaRPr lang="en-US" sz="3200" dirty="0"/>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latin typeface="Open Sans"/>
              </a:rPr>
              <a:t>The office of the Pharisees</a:t>
            </a:r>
            <a:endParaRPr lang="en-US" altLang="en-US" sz="2800" dirty="0">
              <a:latin typeface="Open Sans"/>
            </a:endParaRPr>
          </a:p>
          <a:p>
            <a:pPr eaLnBrk="1" hangingPunct="1"/>
            <a:endParaRPr lang="en-US" altLang="en-US" sz="400" dirty="0">
              <a:latin typeface="Open Sans"/>
            </a:endParaRPr>
          </a:p>
          <a:p>
            <a:pPr marL="800100" indent="-393700" eaLnBrk="1" hangingPunct="1">
              <a:buFont typeface="Arial" panose="020B0604020202020204" pitchFamily="34" charset="0"/>
              <a:buChar char="•"/>
            </a:pPr>
            <a:r>
              <a:rPr lang="en-US" altLang="en-US" sz="2800" i="1" dirty="0">
                <a:latin typeface="Open Sans"/>
              </a:rPr>
              <a:t>Dates to the Maccabean revolt (165 BC)</a:t>
            </a:r>
          </a:p>
          <a:p>
            <a:pPr marL="800100" indent="-393700" eaLnBrk="1" hangingPunct="1">
              <a:buFont typeface="Arial" panose="020B0604020202020204" pitchFamily="34" charset="0"/>
              <a:buChar char="•"/>
            </a:pPr>
            <a:r>
              <a:rPr lang="en-US" altLang="en-US" sz="2800" i="1" dirty="0">
                <a:latin typeface="Open Sans"/>
              </a:rPr>
              <a:t>Office discontinued in 70 AD	</a:t>
            </a:r>
            <a:endParaRPr lang="en-US" altLang="en-US" sz="2800" i="1" dirty="0"/>
          </a:p>
        </p:txBody>
      </p:sp>
    </p:spTree>
    <p:extLst>
      <p:ext uri="{BB962C8B-B14F-4D97-AF65-F5344CB8AC3E}">
        <p14:creationId xmlns:p14="http://schemas.microsoft.com/office/powerpoint/2010/main" val="167121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1988</TotalTime>
  <Words>2332</Words>
  <Application>Microsoft Office PowerPoint</Application>
  <PresentationFormat>Custom</PresentationFormat>
  <Paragraphs>195</Paragraphs>
  <Slides>13</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Black</vt:lpstr>
      <vt:lpstr>Calibri</vt:lpstr>
      <vt:lpstr>Forte</vt:lpstr>
      <vt:lpstr>Open Sans</vt:lpstr>
      <vt:lpstr>Office Theme</vt:lpstr>
      <vt:lpstr>PowerPoint Presentation</vt:lpstr>
      <vt:lpstr>        THE MINISTRY OF JOHN THE BAPTIST </vt:lpstr>
      <vt:lpstr>        THE MINISTRY OF JOHN THE BAPTIST </vt:lpstr>
      <vt:lpstr>     THE BAPTISM OF JESUS </vt:lpstr>
      <vt:lpstr>   THE TEMPTATION OF JESUS </vt:lpstr>
      <vt:lpstr>     THE CALLING OF THE DISCIPLES </vt:lpstr>
      <vt:lpstr>   THE FIRST MIRACLE </vt:lpstr>
      <vt:lpstr> JESUS CLEANSES THE TEMPLE </vt:lpstr>
      <vt:lpstr>    JESUS MEETS WITH NICODEMUS </vt:lpstr>
      <vt:lpstr>     JESUS AND THE WOMAN AT THE WELL </vt:lpstr>
      <vt:lpstr>  OPPOSITION IN NAZARETH</vt:lpstr>
      <vt:lpstr> THE HEALING OF PETER’S MOTHER-IN-LAW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Gary Ray</dc:creator>
  <cp:lastModifiedBy>Joe Kerr</cp:lastModifiedBy>
  <cp:revision>99</cp:revision>
  <dcterms:created xsi:type="dcterms:W3CDTF">2018-10-20T17:04:00Z</dcterms:created>
  <dcterms:modified xsi:type="dcterms:W3CDTF">2018-11-14T15:36:36Z</dcterms:modified>
</cp:coreProperties>
</file>