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457" r:id="rId2"/>
    <p:sldId id="388" r:id="rId3"/>
    <p:sldId id="446" r:id="rId4"/>
    <p:sldId id="447" r:id="rId5"/>
    <p:sldId id="448" r:id="rId6"/>
    <p:sldId id="424" r:id="rId7"/>
    <p:sldId id="449" r:id="rId8"/>
    <p:sldId id="426" r:id="rId9"/>
    <p:sldId id="450" r:id="rId10"/>
    <p:sldId id="427" r:id="rId11"/>
    <p:sldId id="428" r:id="rId12"/>
    <p:sldId id="429" r:id="rId13"/>
    <p:sldId id="451" r:id="rId14"/>
    <p:sldId id="452" r:id="rId15"/>
    <p:sldId id="432" r:id="rId16"/>
    <p:sldId id="433" r:id="rId17"/>
    <p:sldId id="453" r:id="rId18"/>
    <p:sldId id="435" r:id="rId19"/>
    <p:sldId id="454" r:id="rId20"/>
    <p:sldId id="456" r:id="rId21"/>
    <p:sldId id="430" r:id="rId22"/>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mmylee talton" initials="tt" lastIdx="1" clrIdx="0">
    <p:extLst>
      <p:ext uri="{19B8F6BF-5375-455C-9EA6-DF929625EA0E}">
        <p15:presenceInfo xmlns:p15="http://schemas.microsoft.com/office/powerpoint/2012/main" userId="1b65f76449a2a8a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6F9"/>
    <a:srgbClr val="A51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8" autoAdjust="0"/>
    <p:restoredTop sz="83459" autoAdjust="0"/>
  </p:normalViewPr>
  <p:slideViewPr>
    <p:cSldViewPr>
      <p:cViewPr varScale="1">
        <p:scale>
          <a:sx n="45" d="100"/>
          <a:sy n="45" d="100"/>
        </p:scale>
        <p:origin x="34" y="725"/>
      </p:cViewPr>
      <p:guideLst>
        <p:guide orient="horz" pos="2160"/>
        <p:guide pos="383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9EC3F-562A-426D-9A14-B851EFC4EBDF}" type="datetimeFigureOut">
              <a:rPr lang="en-US" smtClean="0"/>
              <a:t>11/14/2018</a:t>
            </a:fld>
            <a:endParaRPr lang="en-US"/>
          </a:p>
        </p:txBody>
      </p:sp>
      <p:sp>
        <p:nvSpPr>
          <p:cNvPr id="4" name="Marcador de imagen de diapositiva 3"/>
          <p:cNvSpPr>
            <a:spLocks noGrp="1" noRot="1" noChangeAspect="1"/>
          </p:cNvSpPr>
          <p:nvPr>
            <p:ph type="sldImg" idx="2"/>
          </p:nvPr>
        </p:nvSpPr>
        <p:spPr>
          <a:xfrm>
            <a:off x="692150" y="1143000"/>
            <a:ext cx="5473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62CB-E735-48FE-A535-AC1036A64D5F}" type="slidenum">
              <a:rPr lang="en-US" smtClean="0"/>
              <a:t>‹#›</a:t>
            </a:fld>
            <a:endParaRPr lang="en-US"/>
          </a:p>
        </p:txBody>
      </p:sp>
    </p:spTree>
    <p:extLst>
      <p:ext uri="{BB962C8B-B14F-4D97-AF65-F5344CB8AC3E}">
        <p14:creationId xmlns:p14="http://schemas.microsoft.com/office/powerpoint/2010/main" val="30358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a:t>
            </a:fld>
            <a:endParaRPr lang="en-US"/>
          </a:p>
        </p:txBody>
      </p:sp>
    </p:spTree>
    <p:extLst>
      <p:ext uri="{BB962C8B-B14F-4D97-AF65-F5344CB8AC3E}">
        <p14:creationId xmlns:p14="http://schemas.microsoft.com/office/powerpoint/2010/main" val="410479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11</a:t>
            </a:fld>
            <a:endParaRPr lang="en-US"/>
          </a:p>
        </p:txBody>
      </p:sp>
    </p:spTree>
    <p:extLst>
      <p:ext uri="{BB962C8B-B14F-4D97-AF65-F5344CB8AC3E}">
        <p14:creationId xmlns:p14="http://schemas.microsoft.com/office/powerpoint/2010/main" val="373676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12</a:t>
            </a:fld>
            <a:endParaRPr lang="en-US"/>
          </a:p>
        </p:txBody>
      </p:sp>
    </p:spTree>
    <p:extLst>
      <p:ext uri="{BB962C8B-B14F-4D97-AF65-F5344CB8AC3E}">
        <p14:creationId xmlns:p14="http://schemas.microsoft.com/office/powerpoint/2010/main" val="1165818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13</a:t>
            </a:fld>
            <a:endParaRPr lang="en-US"/>
          </a:p>
        </p:txBody>
      </p:sp>
    </p:spTree>
    <p:extLst>
      <p:ext uri="{BB962C8B-B14F-4D97-AF65-F5344CB8AC3E}">
        <p14:creationId xmlns:p14="http://schemas.microsoft.com/office/powerpoint/2010/main" val="1696332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14</a:t>
            </a:fld>
            <a:endParaRPr lang="en-US"/>
          </a:p>
        </p:txBody>
      </p:sp>
    </p:spTree>
    <p:extLst>
      <p:ext uri="{BB962C8B-B14F-4D97-AF65-F5344CB8AC3E}">
        <p14:creationId xmlns:p14="http://schemas.microsoft.com/office/powerpoint/2010/main" val="942648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15</a:t>
            </a:fld>
            <a:endParaRPr lang="en-US"/>
          </a:p>
        </p:txBody>
      </p:sp>
    </p:spTree>
    <p:extLst>
      <p:ext uri="{BB962C8B-B14F-4D97-AF65-F5344CB8AC3E}">
        <p14:creationId xmlns:p14="http://schemas.microsoft.com/office/powerpoint/2010/main" val="12104350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16</a:t>
            </a:fld>
            <a:endParaRPr lang="en-US"/>
          </a:p>
        </p:txBody>
      </p:sp>
    </p:spTree>
    <p:extLst>
      <p:ext uri="{BB962C8B-B14F-4D97-AF65-F5344CB8AC3E}">
        <p14:creationId xmlns:p14="http://schemas.microsoft.com/office/powerpoint/2010/main" val="311170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17</a:t>
            </a:fld>
            <a:endParaRPr lang="en-US"/>
          </a:p>
        </p:txBody>
      </p:sp>
    </p:spTree>
    <p:extLst>
      <p:ext uri="{BB962C8B-B14F-4D97-AF65-F5344CB8AC3E}">
        <p14:creationId xmlns:p14="http://schemas.microsoft.com/office/powerpoint/2010/main" val="1674810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18</a:t>
            </a:fld>
            <a:endParaRPr lang="en-US"/>
          </a:p>
        </p:txBody>
      </p:sp>
    </p:spTree>
    <p:extLst>
      <p:ext uri="{BB962C8B-B14F-4D97-AF65-F5344CB8AC3E}">
        <p14:creationId xmlns:p14="http://schemas.microsoft.com/office/powerpoint/2010/main" val="2345915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19</a:t>
            </a:fld>
            <a:endParaRPr lang="en-US"/>
          </a:p>
        </p:txBody>
      </p:sp>
    </p:spTree>
    <p:extLst>
      <p:ext uri="{BB962C8B-B14F-4D97-AF65-F5344CB8AC3E}">
        <p14:creationId xmlns:p14="http://schemas.microsoft.com/office/powerpoint/2010/main" val="34500202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20</a:t>
            </a:fld>
            <a:endParaRPr lang="en-US"/>
          </a:p>
        </p:txBody>
      </p:sp>
    </p:spTree>
    <p:extLst>
      <p:ext uri="{BB962C8B-B14F-4D97-AF65-F5344CB8AC3E}">
        <p14:creationId xmlns:p14="http://schemas.microsoft.com/office/powerpoint/2010/main" val="4007006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Isaiah 61:1 </a:t>
            </a:r>
            <a:r>
              <a:rPr lang="en-US" i="1" dirty="0"/>
              <a:t>“The Spirit of the Sovereign </a:t>
            </a:r>
            <a:r>
              <a:rPr lang="en-US" i="1" cap="small" dirty="0"/>
              <a:t>Lord</a:t>
            </a:r>
            <a:r>
              <a:rPr lang="en-US" i="1" dirty="0"/>
              <a:t> is on Me, because the </a:t>
            </a:r>
            <a:r>
              <a:rPr lang="en-US" i="1" cap="small" dirty="0"/>
              <a:t>Lord</a:t>
            </a:r>
            <a:r>
              <a:rPr lang="en-US" i="1" dirty="0"/>
              <a:t> has anointed Me to proclaim good news to the poor. He has sent Me to bind up the brokenhearted, to proclaim freedom for the captives…”</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3</a:t>
            </a:fld>
            <a:endParaRPr lang="en-US"/>
          </a:p>
        </p:txBody>
      </p:sp>
    </p:spTree>
    <p:extLst>
      <p:ext uri="{BB962C8B-B14F-4D97-AF65-F5344CB8AC3E}">
        <p14:creationId xmlns:p14="http://schemas.microsoft.com/office/powerpoint/2010/main" val="1090034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4</a:t>
            </a:fld>
            <a:endParaRPr lang="en-US"/>
          </a:p>
        </p:txBody>
      </p:sp>
    </p:spTree>
    <p:extLst>
      <p:ext uri="{BB962C8B-B14F-4D97-AF65-F5344CB8AC3E}">
        <p14:creationId xmlns:p14="http://schemas.microsoft.com/office/powerpoint/2010/main" val="124843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5</a:t>
            </a:fld>
            <a:endParaRPr lang="en-US"/>
          </a:p>
        </p:txBody>
      </p:sp>
    </p:spTree>
    <p:extLst>
      <p:ext uri="{BB962C8B-B14F-4D97-AF65-F5344CB8AC3E}">
        <p14:creationId xmlns:p14="http://schemas.microsoft.com/office/powerpoint/2010/main" val="391486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6</a:t>
            </a:fld>
            <a:endParaRPr lang="en-US"/>
          </a:p>
        </p:txBody>
      </p:sp>
    </p:spTree>
    <p:extLst>
      <p:ext uri="{BB962C8B-B14F-4D97-AF65-F5344CB8AC3E}">
        <p14:creationId xmlns:p14="http://schemas.microsoft.com/office/powerpoint/2010/main" val="2928032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7</a:t>
            </a:fld>
            <a:endParaRPr lang="en-US"/>
          </a:p>
        </p:txBody>
      </p:sp>
    </p:spTree>
    <p:extLst>
      <p:ext uri="{BB962C8B-B14F-4D97-AF65-F5344CB8AC3E}">
        <p14:creationId xmlns:p14="http://schemas.microsoft.com/office/powerpoint/2010/main" val="3773612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See the notes in the STORY OF JESUS LEADER GUIDE regarding the distinction between THEIR questions and JOHN’s questions. John had no doubt about Who Jesus was, and Jesus is quick to affirm the strength of John’s faith in this passage.</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8</a:t>
            </a:fld>
            <a:endParaRPr lang="en-US"/>
          </a:p>
        </p:txBody>
      </p:sp>
    </p:spTree>
    <p:extLst>
      <p:ext uri="{BB962C8B-B14F-4D97-AF65-F5344CB8AC3E}">
        <p14:creationId xmlns:p14="http://schemas.microsoft.com/office/powerpoint/2010/main" val="2681528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9</a:t>
            </a:fld>
            <a:endParaRPr lang="en-US"/>
          </a:p>
        </p:txBody>
      </p:sp>
    </p:spTree>
    <p:extLst>
      <p:ext uri="{BB962C8B-B14F-4D97-AF65-F5344CB8AC3E}">
        <p14:creationId xmlns:p14="http://schemas.microsoft.com/office/powerpoint/2010/main" val="212090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10</a:t>
            </a:fld>
            <a:endParaRPr lang="en-US"/>
          </a:p>
        </p:txBody>
      </p:sp>
    </p:spTree>
    <p:extLst>
      <p:ext uri="{BB962C8B-B14F-4D97-AF65-F5344CB8AC3E}">
        <p14:creationId xmlns:p14="http://schemas.microsoft.com/office/powerpoint/2010/main" val="3328034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8715984" y="6356351"/>
            <a:ext cx="2837762" cy="365125"/>
          </a:xfrm>
        </p:spPr>
        <p:txBody>
          <a:bodyPr/>
          <a:lstStyle/>
          <a:p>
            <a:fld id="{AAB69A7C-9294-4877-8B41-AC1D53B1EEF1}" type="slidenum">
              <a:rPr lang="en-US" smtClean="0"/>
              <a:t>‹#›</a:t>
            </a:fld>
            <a:endParaRPr lang="en-US" dirty="0"/>
          </a:p>
        </p:txBody>
      </p:sp>
      <p:sp>
        <p:nvSpPr>
          <p:cNvPr id="2057" name="Rectangle 9"/>
          <p:cNvSpPr>
            <a:spLocks noChangeArrowheads="1"/>
          </p:cNvSpPr>
          <p:nvPr userDrawn="1"/>
        </p:nvSpPr>
        <p:spPr bwMode="auto">
          <a:xfrm>
            <a:off x="5668963" y="6378575"/>
            <a:ext cx="965200" cy="298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939598"/>
                </a:solidFill>
                <a:effectLst/>
                <a:latin typeface="Open Sans" pitchFamily="34" charset="0"/>
                <a:cs typeface="Arial" pitchFamily="34" charset="0"/>
              </a:rPr>
              <a:t>Page no: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6"/>
          <p:cNvSpPr>
            <a:spLocks noChangeArrowheads="1"/>
          </p:cNvSpPr>
          <p:nvPr userDrawn="1"/>
        </p:nvSpPr>
        <p:spPr bwMode="auto">
          <a:xfrm>
            <a:off x="0" y="0"/>
            <a:ext cx="12190413" cy="6858000"/>
          </a:xfrm>
          <a:prstGeom prst="rect">
            <a:avLst/>
          </a:prstGeom>
          <a:solidFill>
            <a:srgbClr val="F6F6F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7"/>
          <p:cNvSpPr>
            <a:spLocks noChangeArrowheads="1"/>
          </p:cNvSpPr>
          <p:nvPr userDrawn="1"/>
        </p:nvSpPr>
        <p:spPr bwMode="auto">
          <a:xfrm>
            <a:off x="0" y="381000"/>
            <a:ext cx="4632325" cy="787400"/>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Subtitle 2"/>
          <p:cNvSpPr>
            <a:spLocks noGrp="1"/>
          </p:cNvSpPr>
          <p:nvPr>
            <p:ph type="subTitle" idx="1"/>
          </p:nvPr>
        </p:nvSpPr>
        <p:spPr>
          <a:xfrm>
            <a:off x="1204119" y="1524000"/>
            <a:ext cx="10439400" cy="4572000"/>
          </a:xfrm>
        </p:spPr>
        <p:txBody>
          <a:bodyPr>
            <a:normAutofit/>
          </a:bodyPr>
          <a:lstStyle>
            <a:lvl1pPr marL="0" indent="0" algn="l">
              <a:buNone/>
              <a:defRPr sz="1500">
                <a:solidFill>
                  <a:schemeClr val="tx1"/>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62" name="Rectangle 14"/>
          <p:cNvSpPr>
            <a:spLocks noChangeArrowheads="1"/>
          </p:cNvSpPr>
          <p:nvPr userDrawn="1"/>
        </p:nvSpPr>
        <p:spPr bwMode="auto">
          <a:xfrm>
            <a:off x="869950" y="1541463"/>
            <a:ext cx="49213" cy="4519613"/>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a:spLocks noGrp="1"/>
          </p:cNvSpPr>
          <p:nvPr>
            <p:ph type="title"/>
          </p:nvPr>
        </p:nvSpPr>
        <p:spPr>
          <a:xfrm>
            <a:off x="88265" y="381000"/>
            <a:ext cx="10945654" cy="762000"/>
          </a:xfrm>
        </p:spPr>
        <p:txBody>
          <a:bodyPr>
            <a:normAutofit/>
          </a:bodyPr>
          <a:lstStyle>
            <a:lvl1pPr algn="l">
              <a:defRPr sz="3800" b="1">
                <a:solidFill>
                  <a:schemeClr val="bg1"/>
                </a:solidFill>
                <a:latin typeface="Open Sans" pitchFamily="34" charset="0"/>
                <a:ea typeface="Open Sans" pitchFamily="34" charset="0"/>
                <a:cs typeface="Open Sans"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678" y="1600201"/>
            <a:ext cx="7176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88126" y="1600201"/>
            <a:ext cx="71788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092" y="274638"/>
            <a:ext cx="10945654"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8BE1-5DC1-4081-AC8F-B0FBA61B2BCA}"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8BE1-5DC1-4081-AC8F-B0FBA61B2BCA}"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8BE1-5DC1-4081-AC8F-B0FBA61B2BCA}"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8BE1-5DC1-4081-AC8F-B0FBA61B2BCA}" type="datetimeFigureOut">
              <a:rPr lang="en-US" smtClean="0"/>
              <a:t>11/14/2018</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69A7C-9294-4877-8B41-AC1D53B1E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36020-ED11-4CC8-A9D1-503DD3647C1B}"/>
              </a:ext>
            </a:extLst>
          </p:cNvPr>
          <p:cNvSpPr>
            <a:spLocks noGrp="1"/>
          </p:cNvSpPr>
          <p:nvPr>
            <p:ph type="title"/>
          </p:nvPr>
        </p:nvSpPr>
        <p:spPr/>
        <p:txBody>
          <a:bodyPr/>
          <a:lstStyle/>
          <a:p>
            <a:endParaRPr lang="en-US"/>
          </a:p>
        </p:txBody>
      </p:sp>
      <p:pic>
        <p:nvPicPr>
          <p:cNvPr id="13" name="Content Placeholder 12">
            <a:extLst>
              <a:ext uri="{FF2B5EF4-FFF2-40B4-BE49-F238E27FC236}">
                <a16:creationId xmlns:a16="http://schemas.microsoft.com/office/drawing/2014/main" id="{71F48E56-F34E-482A-A42D-0E630200129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7720" y="-1044"/>
            <a:ext cx="12225399" cy="6859044"/>
          </a:xfrm>
        </p:spPr>
      </p:pic>
    </p:spTree>
    <p:extLst>
      <p:ext uri="{BB962C8B-B14F-4D97-AF65-F5344CB8AC3E}">
        <p14:creationId xmlns:p14="http://schemas.microsoft.com/office/powerpoint/2010/main" val="253187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r>
              <a:rPr lang="en-US" sz="3000" b="1" dirty="0">
                <a:latin typeface="Open Sans"/>
              </a:rPr>
              <a:t>How to find grace and forgiveness</a:t>
            </a:r>
            <a:endParaRPr lang="en-US" sz="3000" dirty="0">
              <a:solidFill>
                <a:schemeClr val="tx1"/>
              </a:solidFill>
              <a:latin typeface="Open Sans"/>
            </a:endParaRPr>
          </a:p>
          <a:p>
            <a:pPr marL="628650" indent="-166688">
              <a:buFont typeface="Arial" pitchFamily="34" charset="0"/>
              <a:buChar char="•"/>
              <a:defRPr/>
            </a:pPr>
            <a:r>
              <a:rPr lang="en-US" sz="2800" b="1" u="sng" dirty="0">
                <a:latin typeface="Open Sans" panose="020B0606030504020204"/>
              </a:rPr>
              <a:t>Step One:</a:t>
            </a:r>
            <a:r>
              <a:rPr lang="en-US" sz="2800" b="1" dirty="0">
                <a:latin typeface="Open Sans" panose="020B0606030504020204"/>
              </a:rPr>
              <a:t> Draw close to Jesus.</a:t>
            </a:r>
          </a:p>
          <a:p>
            <a:pPr marL="803275" indent="-460375">
              <a:defRPr/>
            </a:pPr>
            <a:r>
              <a:rPr lang="en-US" sz="2800" i="1" dirty="0">
                <a:latin typeface="Open Sans" panose="020B0606030504020204"/>
              </a:rPr>
              <a:t>    </a:t>
            </a:r>
            <a:r>
              <a:rPr lang="en-US" sz="1400" i="1" dirty="0">
                <a:latin typeface="Open Sans" panose="020B0606030504020204"/>
              </a:rPr>
              <a:t> </a:t>
            </a:r>
            <a:r>
              <a:rPr lang="en-US" sz="2800" dirty="0">
                <a:latin typeface="Open Sans" panose="020B0606030504020204"/>
              </a:rPr>
              <a:t>The woman in this story took the initiative. Hearing that Jesus was at a particular home, she appeared at a dinner party (uninvited), brought an expensive gift (perfume), and knelt before Jesus. </a:t>
            </a:r>
          </a:p>
          <a:p>
            <a:pPr marL="627063" indent="-231775">
              <a:buFont typeface="Arial" pitchFamily="34" charset="0"/>
              <a:buChar char="•"/>
              <a:defRPr/>
            </a:pPr>
            <a:r>
              <a:rPr lang="en-US" sz="2800" b="1" u="sng" dirty="0">
                <a:latin typeface="Open Sans" panose="020B0606030504020204"/>
              </a:rPr>
              <a:t>Step Two:</a:t>
            </a:r>
            <a:r>
              <a:rPr lang="en-US" sz="2800" b="1" dirty="0">
                <a:latin typeface="Open Sans" panose="020B0606030504020204"/>
              </a:rPr>
              <a:t> Be humble before the Lord.</a:t>
            </a:r>
          </a:p>
          <a:p>
            <a:pPr marL="739775" indent="-344488">
              <a:defRPr/>
            </a:pPr>
            <a:r>
              <a:rPr lang="en-US" sz="2800" i="1" dirty="0">
                <a:latin typeface="Open Sans" panose="020B0606030504020204"/>
              </a:rPr>
              <a:t>   </a:t>
            </a:r>
            <a:r>
              <a:rPr lang="en-US" sz="2800" dirty="0">
                <a:latin typeface="Open Sans" panose="020B0606030504020204"/>
              </a:rPr>
              <a:t>The woman humbled herself, knelt before Jesus, and used her tears and hair to wash His feet.</a:t>
            </a:r>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985919" cy="838200"/>
          </a:xfrm>
          <a:solidFill>
            <a:srgbClr val="A51E22"/>
          </a:solidFill>
        </p:spPr>
        <p:txBody>
          <a:bodyPr>
            <a:normAutofit fontScale="90000"/>
          </a:bodyPr>
          <a:lstStyle/>
          <a:p>
            <a:r>
              <a:rPr lang="en-US" sz="3200" dirty="0"/>
              <a:t>  </a:t>
            </a:r>
            <a:r>
              <a:rPr lang="en-US" sz="3400" dirty="0"/>
              <a:t>A DINNER AND TEACHING ON FINDING GRACE AND FORGIVENESS</a:t>
            </a:r>
            <a:endParaRPr lang="en-US" sz="2700" dirty="0"/>
          </a:p>
        </p:txBody>
      </p:sp>
      <p:sp>
        <p:nvSpPr>
          <p:cNvPr id="4" name="Title 2">
            <a:extLst>
              <a:ext uri="{FF2B5EF4-FFF2-40B4-BE49-F238E27FC236}">
                <a16:creationId xmlns:a16="http://schemas.microsoft.com/office/drawing/2014/main" id="{37AED012-1F09-4A8C-ACC9-59A553237436}"/>
              </a:ext>
            </a:extLst>
          </p:cNvPr>
          <p:cNvSpPr txBox="1">
            <a:spLocks/>
          </p:cNvSpPr>
          <p:nvPr/>
        </p:nvSpPr>
        <p:spPr>
          <a:xfrm>
            <a:off x="0" y="381000"/>
            <a:ext cx="10043319" cy="838200"/>
          </a:xfrm>
          <a:prstGeom prst="rect">
            <a:avLst/>
          </a:prstGeom>
          <a:solidFill>
            <a:srgbClr val="A51E22"/>
          </a:solidFill>
        </p:spPr>
        <p:txBody>
          <a:bodyPr vert="horz" lIns="91440" tIns="45720" rIns="91440" bIns="45720" rtlCol="0" anchor="ctr">
            <a:normAutofit fontScale="82500" lnSpcReduction="10000"/>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pPr algn="ctr"/>
            <a:r>
              <a:rPr lang="en-US" sz="3400" dirty="0"/>
              <a:t>A DINNER AND TEACHING ON GRACE AND FORGIVENESS</a:t>
            </a:r>
            <a:endParaRPr lang="en-US" sz="2700" dirty="0"/>
          </a:p>
        </p:txBody>
      </p:sp>
    </p:spTree>
    <p:extLst>
      <p:ext uri="{BB962C8B-B14F-4D97-AF65-F5344CB8AC3E}">
        <p14:creationId xmlns:p14="http://schemas.microsoft.com/office/powerpoint/2010/main" val="705432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05400"/>
          </a:xfrm>
        </p:spPr>
        <p:txBody>
          <a:bodyPr>
            <a:normAutofit/>
          </a:bodyPr>
          <a:lstStyle/>
          <a:p>
            <a:pPr algn="just"/>
            <a:r>
              <a:rPr lang="en-US" altLang="en-US" sz="2800" b="1" dirty="0">
                <a:latin typeface="Open Sans"/>
              </a:rPr>
              <a:t> </a:t>
            </a:r>
            <a:r>
              <a:rPr lang="en-US" altLang="en-US" sz="3000" b="1" dirty="0">
                <a:latin typeface="Open Sans"/>
              </a:rPr>
              <a:t>Key points: </a:t>
            </a:r>
          </a:p>
          <a:p>
            <a:pPr marL="803275" indent="-406400" algn="just">
              <a:buFont typeface="Arial" panose="020B0604020202020204" pitchFamily="34" charset="0"/>
              <a:buChar char="•"/>
              <a:defRPr/>
            </a:pPr>
            <a:r>
              <a:rPr lang="en-US" sz="2800" dirty="0"/>
              <a:t>It </a:t>
            </a:r>
            <a:r>
              <a:rPr lang="en-US" sz="2800" u="sng" dirty="0"/>
              <a:t>is</a:t>
            </a:r>
            <a:r>
              <a:rPr lang="en-US" sz="2800" dirty="0"/>
              <a:t> possible for a demon to render someone blind or mute. We should not underestimate the enemy.</a:t>
            </a:r>
          </a:p>
          <a:p>
            <a:pPr marL="803275" indent="-406400" algn="just">
              <a:buFont typeface="Arial" panose="020B0604020202020204" pitchFamily="34" charset="0"/>
              <a:buChar char="•"/>
              <a:defRPr/>
            </a:pPr>
            <a:r>
              <a:rPr lang="en-US" sz="2800" dirty="0"/>
              <a:t>The Pharisees and enemies of Jesus could not explain away His many miracles or His power—their only recourse was trying to lead people to question the source of His power.</a:t>
            </a:r>
          </a:p>
          <a:p>
            <a:pPr marL="803275" indent="-406400" algn="just">
              <a:buFont typeface="Arial" panose="020B0604020202020204" pitchFamily="34" charset="0"/>
              <a:buChar char="•"/>
              <a:defRPr/>
            </a:pPr>
            <a:r>
              <a:rPr lang="en-US" sz="2800" dirty="0"/>
              <a:t>Jesus did not manifest miracles to prove He could, or to satisfy the curiosity of those who doubted.</a:t>
            </a:r>
          </a:p>
          <a:p>
            <a:pPr marL="803275" indent="-406400" algn="just">
              <a:buFont typeface="Arial" panose="020B0604020202020204" pitchFamily="34" charset="0"/>
              <a:buChar char="•"/>
              <a:defRPr/>
            </a:pPr>
            <a:r>
              <a:rPr lang="en-US" sz="2800" dirty="0"/>
              <a:t>A lack of faith was likely an impediment to the Pharisees receiving a miracle (Mark 6:4-5).</a:t>
            </a:r>
          </a:p>
        </p:txBody>
      </p:sp>
      <p:sp>
        <p:nvSpPr>
          <p:cNvPr id="6" name="Title 2">
            <a:extLst>
              <a:ext uri="{FF2B5EF4-FFF2-40B4-BE49-F238E27FC236}">
                <a16:creationId xmlns:a16="http://schemas.microsoft.com/office/drawing/2014/main" id="{6E63FFE2-2E2B-4563-9223-48B89B71C804}"/>
              </a:ext>
            </a:extLst>
          </p:cNvPr>
          <p:cNvSpPr>
            <a:spLocks noGrp="1"/>
          </p:cNvSpPr>
          <p:nvPr>
            <p:ph type="title"/>
          </p:nvPr>
        </p:nvSpPr>
        <p:spPr>
          <a:xfrm>
            <a:off x="0" y="381000"/>
            <a:ext cx="7985919" cy="838200"/>
          </a:xfrm>
          <a:solidFill>
            <a:srgbClr val="A51E22"/>
          </a:solidFill>
        </p:spPr>
        <p:txBody>
          <a:bodyPr>
            <a:normAutofit fontScale="90000"/>
          </a:bodyPr>
          <a:lstStyle/>
          <a:p>
            <a:r>
              <a:rPr lang="en-US" sz="3200" dirty="0"/>
              <a:t>  </a:t>
            </a:r>
            <a:r>
              <a:rPr lang="en-US" sz="3400" dirty="0"/>
              <a:t>A DINNER AND TEACHING ON FINDING GRACE AND FORGIVENESS</a:t>
            </a:r>
            <a:endParaRPr lang="en-US" sz="2700" dirty="0"/>
          </a:p>
        </p:txBody>
      </p:sp>
      <p:sp>
        <p:nvSpPr>
          <p:cNvPr id="7" name="Title 2">
            <a:extLst>
              <a:ext uri="{FF2B5EF4-FFF2-40B4-BE49-F238E27FC236}">
                <a16:creationId xmlns:a16="http://schemas.microsoft.com/office/drawing/2014/main" id="{E1434AD4-FC76-4ECF-883A-F1815CD92356}"/>
              </a:ext>
            </a:extLst>
          </p:cNvPr>
          <p:cNvSpPr txBox="1">
            <a:spLocks/>
          </p:cNvSpPr>
          <p:nvPr/>
        </p:nvSpPr>
        <p:spPr>
          <a:xfrm>
            <a:off x="0" y="381000"/>
            <a:ext cx="10043319" cy="838200"/>
          </a:xfrm>
          <a:prstGeom prst="rect">
            <a:avLst/>
          </a:prstGeom>
          <a:solidFill>
            <a:srgbClr val="A51E22"/>
          </a:solidFill>
        </p:spPr>
        <p:txBody>
          <a:bodyPr vert="horz" lIns="91440" tIns="45720" rIns="91440" bIns="45720" rtlCol="0" anchor="ctr">
            <a:normAutofit fontScale="82500" lnSpcReduction="10000"/>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pPr algn="ctr"/>
            <a:r>
              <a:rPr lang="en-US" sz="3400" dirty="0"/>
              <a:t>A DINNER AND TEACHING ON GRACE AND FORGIVENESS</a:t>
            </a:r>
            <a:endParaRPr lang="en-US" sz="2700" dirty="0"/>
          </a:p>
        </p:txBody>
      </p:sp>
    </p:spTree>
    <p:extLst>
      <p:ext uri="{BB962C8B-B14F-4D97-AF65-F5344CB8AC3E}">
        <p14:creationId xmlns:p14="http://schemas.microsoft.com/office/powerpoint/2010/main" val="1971523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80319" y="1524000"/>
            <a:ext cx="10287000" cy="4953000"/>
          </a:xfrm>
        </p:spPr>
        <p:txBody>
          <a:bodyPr>
            <a:normAutofit/>
          </a:bodyPr>
          <a:lstStyle/>
          <a:p>
            <a:pPr marL="738188" indent="-396875" algn="just">
              <a:buFont typeface="Arial" panose="020B0604020202020204" pitchFamily="34" charset="0"/>
              <a:buChar char="•"/>
              <a:defRPr/>
            </a:pPr>
            <a:r>
              <a:rPr lang="en-US" sz="2800" dirty="0"/>
              <a:t>Speaking in parables was a popular teaching method in Jesus’ day. </a:t>
            </a:r>
          </a:p>
          <a:p>
            <a:pPr marL="738188" indent="-396875" algn="just">
              <a:buFont typeface="Arial" panose="020B0604020202020204" pitchFamily="34" charset="0"/>
              <a:buChar char="•"/>
              <a:defRPr/>
            </a:pPr>
            <a:r>
              <a:rPr lang="en-US" sz="2800" dirty="0"/>
              <a:t>Speaking in parables made teachings more memorable (especially important at a time and place when many did not read or write).</a:t>
            </a:r>
          </a:p>
          <a:p>
            <a:pPr marL="738188" indent="-396875" algn="just">
              <a:buFont typeface="Arial" panose="020B0604020202020204" pitchFamily="34" charset="0"/>
              <a:buChar char="•"/>
              <a:defRPr/>
            </a:pPr>
            <a:r>
              <a:rPr lang="en-US" sz="2800" dirty="0"/>
              <a:t>Speaking in parables fulfilled prophecy (Jeremiah 5:21; Isaiah 6:9; Deuteronomy 29:4).</a:t>
            </a:r>
          </a:p>
          <a:p>
            <a:pPr marL="738188" indent="-396875" algn="just">
              <a:buFont typeface="Arial" panose="020B0604020202020204" pitchFamily="34" charset="0"/>
              <a:buChar char="•"/>
              <a:defRPr/>
            </a:pPr>
            <a:r>
              <a:rPr lang="en-US" sz="2800" dirty="0"/>
              <a:t>Speaking in parables provided a way for Jesus to speak so seekers of truth would be blessed and those hostile to Him would not.</a:t>
            </a:r>
          </a:p>
          <a:p>
            <a:pPr lvl="0"/>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fontScale="90000"/>
          </a:bodyPr>
          <a:lstStyle/>
          <a:p>
            <a:r>
              <a:rPr lang="en-US" sz="3200" dirty="0"/>
              <a:t>  </a:t>
            </a:r>
            <a:r>
              <a:rPr lang="en-US" sz="3400" dirty="0"/>
              <a:t>JESUS TEACHES IN PARABLES</a:t>
            </a:r>
          </a:p>
        </p:txBody>
      </p:sp>
    </p:spTree>
    <p:extLst>
      <p:ext uri="{BB962C8B-B14F-4D97-AF65-F5344CB8AC3E}">
        <p14:creationId xmlns:p14="http://schemas.microsoft.com/office/powerpoint/2010/main" val="3558358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80319" y="1524000"/>
            <a:ext cx="10287000" cy="4495800"/>
          </a:xfrm>
        </p:spPr>
        <p:txBody>
          <a:bodyPr>
            <a:normAutofit/>
          </a:bodyPr>
          <a:lstStyle/>
          <a:p>
            <a:pPr>
              <a:defRPr/>
            </a:pPr>
            <a:r>
              <a:rPr lang="en-US" sz="2800" i="1" dirty="0"/>
              <a:t> </a:t>
            </a:r>
            <a:r>
              <a:rPr lang="en-US" sz="3000" b="1" dirty="0"/>
              <a:t>The parable of the Sower</a:t>
            </a:r>
            <a:endParaRPr lang="en-US" sz="2800" i="1" dirty="0"/>
          </a:p>
          <a:p>
            <a:pPr marL="738188" indent="-398463" algn="just">
              <a:buFont typeface="Arial" panose="020B0604020202020204" pitchFamily="34" charset="0"/>
              <a:buChar char="•"/>
              <a:defRPr/>
            </a:pPr>
            <a:r>
              <a:rPr lang="en-US" sz="2800" dirty="0"/>
              <a:t>The central truths of this parable are </a:t>
            </a:r>
            <a:r>
              <a:rPr lang="en-US" sz="2800" b="1" dirty="0"/>
              <a:t>1) </a:t>
            </a:r>
            <a:r>
              <a:rPr lang="en-US" sz="2800" dirty="0"/>
              <a:t>faith should be  cultivated  and  guarded,  and  </a:t>
            </a:r>
            <a:r>
              <a:rPr lang="en-US" sz="2800" b="1" dirty="0"/>
              <a:t>2) </a:t>
            </a:r>
            <a:r>
              <a:rPr lang="en-US" sz="2800" dirty="0"/>
              <a:t>blessings come to those who have faith with deep roots—they strive to do the right things, in the right place, in the right way, at the right time, and with the right heart.</a:t>
            </a:r>
          </a:p>
          <a:p>
            <a:pPr lvl="0"/>
            <a:endParaRPr lang="en-US" sz="1600" dirty="0"/>
          </a:p>
          <a:p>
            <a:endParaRPr lang="en-US" dirty="0"/>
          </a:p>
        </p:txBody>
      </p:sp>
      <p:sp>
        <p:nvSpPr>
          <p:cNvPr id="6" name="Title 2">
            <a:extLst>
              <a:ext uri="{FF2B5EF4-FFF2-40B4-BE49-F238E27FC236}">
                <a16:creationId xmlns:a16="http://schemas.microsoft.com/office/drawing/2014/main" id="{CDE9863F-1DC0-4BF1-9962-E18C67F15188}"/>
              </a:ext>
            </a:extLst>
          </p:cNvPr>
          <p:cNvSpPr>
            <a:spLocks noGrp="1"/>
          </p:cNvSpPr>
          <p:nvPr>
            <p:ph type="title"/>
          </p:nvPr>
        </p:nvSpPr>
        <p:spPr>
          <a:xfrm>
            <a:off x="0" y="381000"/>
            <a:ext cx="6157119" cy="838200"/>
          </a:xfrm>
          <a:solidFill>
            <a:srgbClr val="A51E22"/>
          </a:solidFill>
        </p:spPr>
        <p:txBody>
          <a:bodyPr>
            <a:normAutofit fontScale="90000"/>
          </a:bodyPr>
          <a:lstStyle/>
          <a:p>
            <a:r>
              <a:rPr lang="en-US" sz="3200" dirty="0"/>
              <a:t>  </a:t>
            </a:r>
            <a:r>
              <a:rPr lang="en-US" sz="3400" dirty="0"/>
              <a:t>JESUS TEACHES IN PARABLES</a:t>
            </a:r>
          </a:p>
        </p:txBody>
      </p:sp>
    </p:spTree>
    <p:extLst>
      <p:ext uri="{BB962C8B-B14F-4D97-AF65-F5344CB8AC3E}">
        <p14:creationId xmlns:p14="http://schemas.microsoft.com/office/powerpoint/2010/main" val="1102406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80319" y="1524000"/>
            <a:ext cx="10287000" cy="4953000"/>
          </a:xfrm>
        </p:spPr>
        <p:txBody>
          <a:bodyPr>
            <a:normAutofit/>
          </a:bodyPr>
          <a:lstStyle/>
          <a:p>
            <a:pPr>
              <a:defRPr/>
            </a:pPr>
            <a:r>
              <a:rPr lang="en-US" sz="2800" i="1" dirty="0"/>
              <a:t> </a:t>
            </a:r>
            <a:r>
              <a:rPr lang="en-US" sz="3000" b="1" dirty="0"/>
              <a:t>The parable of the wheat and tares</a:t>
            </a:r>
            <a:endParaRPr lang="en-US" sz="2800" i="1" dirty="0"/>
          </a:p>
          <a:p>
            <a:pPr marL="746125" indent="-401638" algn="just">
              <a:buFont typeface="Arial" pitchFamily="34" charset="0"/>
              <a:buChar char="•"/>
              <a:defRPr/>
            </a:pPr>
            <a:r>
              <a:rPr lang="en-US" sz="2800" dirty="0"/>
              <a:t>The central truths in this parable are </a:t>
            </a:r>
            <a:r>
              <a:rPr lang="en-US" sz="2800" b="1" dirty="0"/>
              <a:t>1) </a:t>
            </a:r>
            <a:r>
              <a:rPr lang="en-US" sz="2800" dirty="0"/>
              <a:t>it is not enough to look good (talk the talk), we must be good (walk the walk) and </a:t>
            </a:r>
            <a:r>
              <a:rPr lang="en-US" sz="2800" b="1" dirty="0"/>
              <a:t>2) </a:t>
            </a:r>
            <a:r>
              <a:rPr lang="en-US" sz="2800" dirty="0"/>
              <a:t>a time of accounting and judgment is coming. </a:t>
            </a:r>
          </a:p>
          <a:p>
            <a:pPr lvl="0" algn="just"/>
            <a:endParaRPr lang="en-US" sz="1600" dirty="0"/>
          </a:p>
          <a:p>
            <a:pPr lvl="0" algn="just"/>
            <a:r>
              <a:rPr lang="en-US" sz="3000" b="1" dirty="0"/>
              <a:t> The parable of the mustard seed</a:t>
            </a:r>
          </a:p>
          <a:p>
            <a:pPr marL="746125" indent="-409575" algn="just">
              <a:buFont typeface="Arial" panose="020B0604020202020204" pitchFamily="34" charset="0"/>
              <a:buChar char="•"/>
            </a:pPr>
            <a:r>
              <a:rPr lang="en-US" sz="2800" dirty="0"/>
              <a:t>The parable of the mustard seed is simple and clear—Faith is powerful. A small measure of pure faith can accomplish much.</a:t>
            </a:r>
          </a:p>
          <a:p>
            <a:pPr marL="285750" indent="-285750">
              <a:buFont typeface="Arial" panose="020B0604020202020204" pitchFamily="34" charset="0"/>
              <a:buChar char="•"/>
            </a:pPr>
            <a:endParaRPr lang="en-US" dirty="0"/>
          </a:p>
        </p:txBody>
      </p:sp>
      <p:sp>
        <p:nvSpPr>
          <p:cNvPr id="6" name="Title 2">
            <a:extLst>
              <a:ext uri="{FF2B5EF4-FFF2-40B4-BE49-F238E27FC236}">
                <a16:creationId xmlns:a16="http://schemas.microsoft.com/office/drawing/2014/main" id="{DFB372B6-7573-45C9-A476-CE5077E8769B}"/>
              </a:ext>
            </a:extLst>
          </p:cNvPr>
          <p:cNvSpPr>
            <a:spLocks noGrp="1"/>
          </p:cNvSpPr>
          <p:nvPr>
            <p:ph type="title"/>
          </p:nvPr>
        </p:nvSpPr>
        <p:spPr>
          <a:xfrm>
            <a:off x="0" y="381000"/>
            <a:ext cx="6157119" cy="838200"/>
          </a:xfrm>
          <a:solidFill>
            <a:srgbClr val="A51E22"/>
          </a:solidFill>
        </p:spPr>
        <p:txBody>
          <a:bodyPr>
            <a:normAutofit fontScale="90000"/>
          </a:bodyPr>
          <a:lstStyle/>
          <a:p>
            <a:r>
              <a:rPr lang="en-US" sz="3200" dirty="0"/>
              <a:t>  </a:t>
            </a:r>
            <a:r>
              <a:rPr lang="en-US" sz="3400" dirty="0"/>
              <a:t>JESUS TEACHES IN PARABLES</a:t>
            </a:r>
          </a:p>
        </p:txBody>
      </p:sp>
    </p:spTree>
    <p:extLst>
      <p:ext uri="{BB962C8B-B14F-4D97-AF65-F5344CB8AC3E}">
        <p14:creationId xmlns:p14="http://schemas.microsoft.com/office/powerpoint/2010/main" val="576519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r>
              <a:rPr lang="en-US" sz="3400" dirty="0"/>
              <a:t>SUPPORTING JESUS’ MINISTRY</a:t>
            </a:r>
          </a:p>
        </p:txBody>
      </p:sp>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latin typeface="Open Sans"/>
              </a:rPr>
              <a:t>Luke notes that women were courageous supporters of Jesus’ ministry. He mentions…</a:t>
            </a:r>
            <a:endParaRPr lang="en-US" altLang="en-US" sz="2800" dirty="0">
              <a:latin typeface="Open Sans"/>
            </a:endParaRPr>
          </a:p>
          <a:p>
            <a:pPr eaLnBrk="1" hangingPunct="1"/>
            <a:endParaRPr lang="en-US" altLang="en-US" sz="400" dirty="0">
              <a:latin typeface="Open Sans"/>
            </a:endParaRPr>
          </a:p>
          <a:p>
            <a:pPr marL="739775" indent="-395288" eaLnBrk="1" hangingPunct="1">
              <a:buFont typeface="Arial" pitchFamily="34" charset="0"/>
              <a:buChar char="•"/>
              <a:defRPr/>
            </a:pPr>
            <a:r>
              <a:rPr lang="en-US" sz="2800" dirty="0">
                <a:latin typeface="Open Sans" panose="020B0606030504020204" pitchFamily="34" charset="0"/>
                <a:ea typeface="Open Sans" panose="020B0606030504020204" pitchFamily="34" charset="0"/>
                <a:cs typeface="Open Sans" panose="020B0606030504020204" pitchFamily="34" charset="0"/>
              </a:rPr>
              <a:t>Mary the mother of Jesus.</a:t>
            </a:r>
          </a:p>
          <a:p>
            <a:pPr marL="739775" indent="-395288" eaLnBrk="1" hangingPunct="1">
              <a:buFont typeface="Arial" pitchFamily="34" charset="0"/>
              <a:buChar char="•"/>
              <a:defRPr/>
            </a:pPr>
            <a:r>
              <a:rPr lang="en-US" sz="2800" dirty="0">
                <a:latin typeface="Open Sans" panose="020B0606030504020204" pitchFamily="34" charset="0"/>
                <a:ea typeface="Open Sans" panose="020B0606030504020204" pitchFamily="34" charset="0"/>
                <a:cs typeface="Open Sans" panose="020B0606030504020204" pitchFamily="34" charset="0"/>
              </a:rPr>
              <a:t>Elizabeth the widow of Nain.</a:t>
            </a:r>
          </a:p>
          <a:p>
            <a:pPr marL="739775" indent="-395288" eaLnBrk="1" hangingPunct="1">
              <a:buFont typeface="Arial" pitchFamily="34" charset="0"/>
              <a:buChar char="•"/>
              <a:defRPr/>
            </a:pPr>
            <a:r>
              <a:rPr lang="en-US" sz="2800" dirty="0">
                <a:latin typeface="Open Sans" panose="020B0606030504020204" pitchFamily="34" charset="0"/>
                <a:ea typeface="Open Sans" panose="020B0606030504020204" pitchFamily="34" charset="0"/>
                <a:cs typeface="Open Sans" panose="020B0606030504020204" pitchFamily="34" charset="0"/>
              </a:rPr>
              <a:t>Mary Magdalene (freed from seven demons and from the infamous city of Magdalene).</a:t>
            </a:r>
          </a:p>
          <a:p>
            <a:pPr marL="739775" indent="-395288" eaLnBrk="1" hangingPunct="1">
              <a:buFont typeface="Arial" pitchFamily="34" charset="0"/>
              <a:buChar char="•"/>
              <a:defRPr/>
            </a:pPr>
            <a:r>
              <a:rPr lang="en-US" sz="2800" dirty="0">
                <a:latin typeface="Open Sans" panose="020B0606030504020204" pitchFamily="34" charset="0"/>
                <a:ea typeface="Open Sans" panose="020B0606030504020204" pitchFamily="34" charset="0"/>
                <a:cs typeface="Open Sans" panose="020B0606030504020204" pitchFamily="34" charset="0"/>
              </a:rPr>
              <a:t>Martha and Mary (the sisters of Lazarus).</a:t>
            </a:r>
          </a:p>
          <a:p>
            <a:pPr marL="739775" indent="-395288" eaLnBrk="1" hangingPunct="1">
              <a:buFont typeface="Arial" pitchFamily="34" charset="0"/>
              <a:buChar char="•"/>
              <a:defRPr/>
            </a:pPr>
            <a:r>
              <a:rPr lang="en-US" sz="2800" dirty="0">
                <a:latin typeface="Open Sans" panose="020B0606030504020204" pitchFamily="34" charset="0"/>
                <a:ea typeface="Open Sans" panose="020B0606030504020204" pitchFamily="34" charset="0"/>
                <a:cs typeface="Open Sans" panose="020B0606030504020204" pitchFamily="34" charset="0"/>
              </a:rPr>
              <a:t>Joanna: Manager of Herod’s household.</a:t>
            </a:r>
          </a:p>
          <a:p>
            <a:pPr marL="739775" indent="-395288" eaLnBrk="1" hangingPunct="1">
              <a:buFont typeface="Arial" pitchFamily="34" charset="0"/>
              <a:buChar char="•"/>
              <a:defRPr/>
            </a:pPr>
            <a:r>
              <a:rPr lang="en-US" sz="2800" dirty="0">
                <a:latin typeface="Open Sans" panose="020B0606030504020204" pitchFamily="34" charset="0"/>
                <a:ea typeface="Open Sans" panose="020B0606030504020204" pitchFamily="34" charset="0"/>
                <a:cs typeface="Open Sans" panose="020B0606030504020204" pitchFamily="34" charset="0"/>
              </a:rPr>
              <a:t>Susanna: Noted as being healed in Luke 8 and a supporter of Jesus’ ministry.</a:t>
            </a:r>
          </a:p>
          <a:p>
            <a:pPr eaLnBrk="1" hangingPunct="1"/>
            <a:endParaRPr lang="en-US" altLang="en-US" sz="2800" i="1" dirty="0"/>
          </a:p>
        </p:txBody>
      </p:sp>
    </p:spTree>
    <p:extLst>
      <p:ext uri="{BB962C8B-B14F-4D97-AF65-F5344CB8AC3E}">
        <p14:creationId xmlns:p14="http://schemas.microsoft.com/office/powerpoint/2010/main" val="167121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8" y="1524000"/>
            <a:ext cx="10134601" cy="5486400"/>
          </a:xfrm>
        </p:spPr>
        <p:txBody>
          <a:bodyPr>
            <a:normAutofit/>
          </a:bodyPr>
          <a:lstStyle/>
          <a:p>
            <a:pPr marL="58738">
              <a:defRPr/>
            </a:pPr>
            <a:r>
              <a:rPr lang="en-US" sz="3000" b="1" dirty="0">
                <a:latin typeface="Open Sans"/>
              </a:rPr>
              <a:t>Calming the sea</a:t>
            </a:r>
          </a:p>
          <a:p>
            <a:pPr marL="801688" indent="-344488" algn="just">
              <a:buFont typeface="Arial" panose="020B0604020202020204" pitchFamily="34" charset="0"/>
              <a:buChar char="•"/>
              <a:defRPr/>
            </a:pPr>
            <a:r>
              <a:rPr lang="en-US" sz="2800" dirty="0">
                <a:latin typeface="Open Sans" panose="020B0606030504020204"/>
              </a:rPr>
              <a:t>This is a teaching story which reveals how the enemy attacks, and what believers should remember in the midst of the storm.</a:t>
            </a:r>
          </a:p>
          <a:p>
            <a:pPr marL="801688" indent="-344488" algn="just">
              <a:buFont typeface="Arial" panose="020B0604020202020204" pitchFamily="34" charset="0"/>
              <a:buChar char="•"/>
              <a:defRPr/>
            </a:pPr>
            <a:r>
              <a:rPr lang="en-US" sz="2800" dirty="0">
                <a:latin typeface="Open Sans" panose="020B0606030504020204"/>
              </a:rPr>
              <a:t>The setting (Evening on the Sea of Galilee)</a:t>
            </a:r>
          </a:p>
          <a:p>
            <a:pPr marL="914400" algn="just">
              <a:defRPr/>
            </a:pPr>
            <a:r>
              <a:rPr lang="en-US" sz="2800" dirty="0">
                <a:latin typeface="Open Sans" panose="020B0606030504020204"/>
              </a:rPr>
              <a:t>- Satan knows our fears and vulnerabilities.</a:t>
            </a:r>
          </a:p>
          <a:p>
            <a:pPr marL="914400" algn="just">
              <a:defRPr/>
            </a:pPr>
            <a:r>
              <a:rPr lang="en-US" sz="2800" dirty="0">
                <a:latin typeface="Open Sans" panose="020B0606030504020204"/>
              </a:rPr>
              <a:t>- Satan will exploit vulnerable points.</a:t>
            </a:r>
          </a:p>
          <a:p>
            <a:pPr marL="1147763" indent="-233363" algn="just">
              <a:defRPr/>
            </a:pPr>
            <a:r>
              <a:rPr lang="en-US" sz="2800" dirty="0">
                <a:latin typeface="Open Sans" panose="020B0606030504020204"/>
              </a:rPr>
              <a:t>- In this story the struggle comes in the midst of the night, the sea, and the storm.</a:t>
            </a:r>
          </a:p>
          <a:p>
            <a:pPr marL="223838">
              <a:defRPr/>
            </a:pPr>
            <a:endParaRPr lang="en-US" sz="2800" i="1" dirty="0">
              <a:latin typeface="Arial" charset="0"/>
            </a:endParaRPr>
          </a:p>
          <a:p>
            <a:pPr marL="457200" indent="-457200">
              <a:buFont typeface="Arial" panose="020B0604020202020204" pitchFamily="34" charset="0"/>
              <a:buChar char="•"/>
              <a:defRPr/>
            </a:pPr>
            <a:endParaRPr lang="en-US" sz="2800" i="1" dirty="0">
              <a:latin typeface="Open Sans"/>
            </a:endParaRPr>
          </a:p>
          <a:p>
            <a:pPr marL="457200" indent="-457200">
              <a:buFont typeface="Arial" panose="020B0604020202020204" pitchFamily="34" charset="0"/>
              <a:buChar char="•"/>
              <a:defRPr/>
            </a:pPr>
            <a:endParaRPr lang="en-US" sz="2800" i="1" dirty="0">
              <a:latin typeface="Open Sans"/>
            </a:endParaRPr>
          </a:p>
          <a:p>
            <a:pPr marL="457200" indent="-457200">
              <a:buFont typeface="Arial" panose="020B0604020202020204" pitchFamily="34" charset="0"/>
              <a:buChar char="•"/>
              <a:defRPr/>
            </a:pPr>
            <a:endParaRPr lang="en-US" sz="2800" i="1" dirty="0">
              <a:latin typeface="Open Sans"/>
            </a:endParaRPr>
          </a:p>
        </p:txBody>
      </p:sp>
      <p:sp>
        <p:nvSpPr>
          <p:cNvPr id="3" name="Title 2"/>
          <p:cNvSpPr>
            <a:spLocks noGrp="1"/>
          </p:cNvSpPr>
          <p:nvPr>
            <p:ph type="title"/>
          </p:nvPr>
        </p:nvSpPr>
        <p:spPr>
          <a:xfrm>
            <a:off x="0" y="381000"/>
            <a:ext cx="6538119" cy="838200"/>
          </a:xfrm>
          <a:solidFill>
            <a:srgbClr val="A51E22"/>
          </a:solidFill>
        </p:spPr>
        <p:txBody>
          <a:bodyPr>
            <a:normAutofit fontScale="90000"/>
          </a:bodyPr>
          <a:lstStyle/>
          <a:p>
            <a:r>
              <a:rPr lang="en-US" sz="3200" dirty="0"/>
              <a:t>  AUTHORITY OVER THE ELEMENTS</a:t>
            </a:r>
            <a:endParaRPr lang="en-US" sz="3400" dirty="0"/>
          </a:p>
        </p:txBody>
      </p:sp>
    </p:spTree>
    <p:extLst>
      <p:ext uri="{BB962C8B-B14F-4D97-AF65-F5344CB8AC3E}">
        <p14:creationId xmlns:p14="http://schemas.microsoft.com/office/powerpoint/2010/main" val="971557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8" y="1524000"/>
            <a:ext cx="10058401" cy="5486400"/>
          </a:xfrm>
        </p:spPr>
        <p:txBody>
          <a:bodyPr>
            <a:normAutofit/>
          </a:bodyPr>
          <a:lstStyle/>
          <a:p>
            <a:pPr marL="58738" algn="just">
              <a:defRPr/>
            </a:pPr>
            <a:r>
              <a:rPr lang="en-US" sz="3000" b="1" dirty="0">
                <a:latin typeface="Open Sans"/>
              </a:rPr>
              <a:t>Key truths:</a:t>
            </a:r>
          </a:p>
          <a:p>
            <a:pPr marL="801688" indent="-406400" algn="just">
              <a:buFont typeface="Arial" pitchFamily="34" charset="0"/>
              <a:buChar char="•"/>
              <a:defRPr/>
            </a:pPr>
            <a:r>
              <a:rPr lang="en-US" sz="2800" dirty="0">
                <a:latin typeface="Open Sans" panose="020B0606030504020204"/>
              </a:rPr>
              <a:t>Jesus has authority over the elements.</a:t>
            </a:r>
          </a:p>
          <a:p>
            <a:pPr marL="801688" indent="-406400" algn="just">
              <a:buFont typeface="Arial" pitchFamily="34" charset="0"/>
              <a:buChar char="•"/>
              <a:defRPr/>
            </a:pPr>
            <a:r>
              <a:rPr lang="en-US" sz="2800" dirty="0">
                <a:latin typeface="Open Sans" panose="020B0606030504020204"/>
              </a:rPr>
              <a:t>It is Jesus who brings peace.</a:t>
            </a:r>
          </a:p>
          <a:p>
            <a:pPr marL="801688" indent="-406400" algn="just">
              <a:buFont typeface="Arial" pitchFamily="34" charset="0"/>
              <a:buChar char="•"/>
              <a:defRPr/>
            </a:pPr>
            <a:r>
              <a:rPr lang="en-US" sz="2800" dirty="0">
                <a:latin typeface="Open Sans" panose="020B0606030504020204"/>
              </a:rPr>
              <a:t>Jesus has the power to help us overcome any situation we face.</a:t>
            </a:r>
          </a:p>
          <a:p>
            <a:pPr marL="801688" indent="-406400" algn="just">
              <a:buFont typeface="Arial" pitchFamily="34" charset="0"/>
              <a:buChar char="•"/>
              <a:defRPr/>
            </a:pPr>
            <a:r>
              <a:rPr lang="en-US" sz="2800" dirty="0">
                <a:latin typeface="Open Sans" panose="020B0606030504020204"/>
              </a:rPr>
              <a:t>Jesus will help us to do all that He calls us to do. Note that the disciples were rebuked for fearing they would not survive the night, after Jesus promised their future involved preaching, teaching and building the Kingdom.</a:t>
            </a:r>
          </a:p>
          <a:p>
            <a:pPr marL="223838" algn="just">
              <a:defRPr/>
            </a:pPr>
            <a:endParaRPr lang="en-US" sz="2800" i="1" dirty="0">
              <a:latin typeface="Arial" charset="0"/>
            </a:endParaRPr>
          </a:p>
          <a:p>
            <a:pPr marL="457200" indent="-457200" algn="just">
              <a:buFont typeface="Arial" panose="020B0604020202020204" pitchFamily="34" charset="0"/>
              <a:buChar char="•"/>
              <a:defRPr/>
            </a:pPr>
            <a:endParaRPr lang="en-US" sz="2800" i="1" dirty="0">
              <a:latin typeface="Open Sans"/>
            </a:endParaRPr>
          </a:p>
          <a:p>
            <a:pPr marL="457200" indent="-457200" algn="just">
              <a:buFont typeface="Arial" panose="020B0604020202020204" pitchFamily="34" charset="0"/>
              <a:buChar char="•"/>
              <a:defRPr/>
            </a:pPr>
            <a:endParaRPr lang="en-US" sz="2800" i="1" dirty="0">
              <a:latin typeface="Open Sans"/>
            </a:endParaRPr>
          </a:p>
          <a:p>
            <a:pPr marL="457200" indent="-457200" algn="just">
              <a:buFont typeface="Arial" panose="020B0604020202020204" pitchFamily="34" charset="0"/>
              <a:buChar char="•"/>
              <a:defRPr/>
            </a:pPr>
            <a:endParaRPr lang="en-US" sz="2800" i="1" dirty="0">
              <a:latin typeface="Open Sans"/>
            </a:endParaRPr>
          </a:p>
        </p:txBody>
      </p:sp>
      <p:sp>
        <p:nvSpPr>
          <p:cNvPr id="6" name="Title 2">
            <a:extLst>
              <a:ext uri="{FF2B5EF4-FFF2-40B4-BE49-F238E27FC236}">
                <a16:creationId xmlns:a16="http://schemas.microsoft.com/office/drawing/2014/main" id="{C6BC15C2-8C56-4A4E-962E-BD87C82173E1}"/>
              </a:ext>
            </a:extLst>
          </p:cNvPr>
          <p:cNvSpPr>
            <a:spLocks noGrp="1"/>
          </p:cNvSpPr>
          <p:nvPr>
            <p:ph type="title"/>
          </p:nvPr>
        </p:nvSpPr>
        <p:spPr>
          <a:xfrm>
            <a:off x="0" y="381000"/>
            <a:ext cx="6538119" cy="838200"/>
          </a:xfrm>
          <a:solidFill>
            <a:srgbClr val="A51E22"/>
          </a:solidFill>
        </p:spPr>
        <p:txBody>
          <a:bodyPr>
            <a:normAutofit fontScale="90000"/>
          </a:bodyPr>
          <a:lstStyle/>
          <a:p>
            <a:r>
              <a:rPr lang="en-US" sz="3200" dirty="0"/>
              <a:t>  AUTHORITY OVER THE ELEMENTS</a:t>
            </a:r>
            <a:endParaRPr lang="en-US" sz="3400" dirty="0"/>
          </a:p>
        </p:txBody>
      </p:sp>
    </p:spTree>
    <p:extLst>
      <p:ext uri="{BB962C8B-B14F-4D97-AF65-F5344CB8AC3E}">
        <p14:creationId xmlns:p14="http://schemas.microsoft.com/office/powerpoint/2010/main" val="2572580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06400" eaLnBrk="1" hangingPunct="1"/>
            <a:endParaRPr lang="en-US" altLang="en-US" sz="2800" i="1" dirty="0"/>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eaLnBrk="1" hangingPunct="1"/>
            <a:endParaRPr lang="en-US" altLang="en-US" sz="2800" i="1" dirty="0"/>
          </a:p>
        </p:txBody>
      </p:sp>
      <p:sp>
        <p:nvSpPr>
          <p:cNvPr id="2" name="Rectangle 1"/>
          <p:cNvSpPr/>
          <p:nvPr/>
        </p:nvSpPr>
        <p:spPr>
          <a:xfrm>
            <a:off x="1280319" y="1524000"/>
            <a:ext cx="10439400" cy="3801041"/>
          </a:xfrm>
          <a:prstGeom prst="rect">
            <a:avLst/>
          </a:prstGeom>
        </p:spPr>
        <p:txBody>
          <a:bodyPr wrap="square">
            <a:spAutoFit/>
          </a:bodyPr>
          <a:lstStyle/>
          <a:p>
            <a:pPr>
              <a:lnSpc>
                <a:spcPct val="150000"/>
              </a:lnSpc>
              <a:defRPr/>
            </a:pPr>
            <a:r>
              <a:rPr lang="en-US" sz="3000" b="1" dirty="0">
                <a:latin typeface="Open Sans" panose="020B0606030504020204" pitchFamily="34" charset="0"/>
                <a:ea typeface="Open Sans" panose="020B0606030504020204" pitchFamily="34" charset="0"/>
                <a:cs typeface="Open Sans" panose="020B0606030504020204" pitchFamily="34" charset="0"/>
              </a:rPr>
              <a:t>Authority over the demonic realm</a:t>
            </a:r>
          </a:p>
          <a:p>
            <a:pPr marL="738188" indent="-392113">
              <a:buFont typeface="Arial" pitchFamily="34" charset="0"/>
              <a:buChar char="•"/>
              <a:defRPr/>
            </a:pPr>
            <a:r>
              <a:rPr lang="en-US" sz="2800" b="1" dirty="0">
                <a:latin typeface="Open Sans" panose="020B0606030504020204" pitchFamily="34" charset="0"/>
                <a:ea typeface="Open Sans" panose="020B0606030504020204" pitchFamily="34" charset="0"/>
                <a:cs typeface="Open Sans" panose="020B0606030504020204" pitchFamily="34" charset="0"/>
              </a:rPr>
              <a:t>The setting: </a:t>
            </a:r>
            <a:r>
              <a:rPr lang="en-US" sz="2800" dirty="0">
                <a:latin typeface="Open Sans" panose="020B0606030504020204" pitchFamily="34" charset="0"/>
                <a:ea typeface="Open Sans" panose="020B0606030504020204" pitchFamily="34" charset="0"/>
                <a:cs typeface="Open Sans" panose="020B0606030504020204" pitchFamily="34" charset="0"/>
              </a:rPr>
              <a:t>A graveyard located in an area of </a:t>
            </a:r>
          </a:p>
          <a:p>
            <a:pPr marL="738188" indent="-392113">
              <a:defRPr/>
            </a:pPr>
            <a:r>
              <a:rPr lang="en-US" sz="2800" dirty="0">
                <a:latin typeface="Open Sans" panose="020B0606030504020204" pitchFamily="34" charset="0"/>
                <a:ea typeface="Open Sans" panose="020B0606030504020204" pitchFamily="34" charset="0"/>
                <a:cs typeface="Open Sans" panose="020B0606030504020204" pitchFamily="34" charset="0"/>
              </a:rPr>
              <a:t>    the </a:t>
            </a:r>
            <a:r>
              <a:rPr lang="en-US" sz="2800" dirty="0" err="1">
                <a:latin typeface="Open Sans" panose="020B0606030504020204" pitchFamily="34" charset="0"/>
                <a:ea typeface="Open Sans" panose="020B0606030504020204" pitchFamily="34" charset="0"/>
                <a:cs typeface="Open Sans" panose="020B0606030504020204" pitchFamily="34" charset="0"/>
              </a:rPr>
              <a:t>Gerasenes</a:t>
            </a:r>
            <a:r>
              <a:rPr lang="en-US" sz="2800" dirty="0">
                <a:latin typeface="Open Sans" panose="020B0606030504020204" pitchFamily="34" charset="0"/>
                <a:ea typeface="Open Sans" panose="020B0606030504020204" pitchFamily="34" charset="0"/>
                <a:cs typeface="Open Sans" panose="020B0606030504020204" pitchFamily="34" charset="0"/>
              </a:rPr>
              <a:t>, a region of Israel comprised of ten cities (the Decapolis) and heavily impacted by Greek culture.</a:t>
            </a:r>
          </a:p>
          <a:p>
            <a:pPr marL="738188" indent="-392113">
              <a:defRPr/>
            </a:pPr>
            <a:endParaRPr lang="en-US" sz="2800" dirty="0">
              <a:latin typeface="Open Sans" panose="020B0606030504020204" pitchFamily="34" charset="0"/>
              <a:ea typeface="Open Sans" panose="020B0606030504020204" pitchFamily="34" charset="0"/>
              <a:cs typeface="Open Sans" panose="020B0606030504020204" pitchFamily="34" charset="0"/>
            </a:endParaRPr>
          </a:p>
          <a:p>
            <a:pPr marL="738188" indent="-392113">
              <a:buFont typeface="Arial" pitchFamily="34" charset="0"/>
              <a:buChar char="•"/>
              <a:defRPr/>
            </a:pPr>
            <a:r>
              <a:rPr lang="en-US" sz="2800" b="1" dirty="0">
                <a:latin typeface="Open Sans" panose="020B0606030504020204" pitchFamily="34" charset="0"/>
                <a:ea typeface="Open Sans" panose="020B0606030504020204" pitchFamily="34" charset="0"/>
                <a:cs typeface="Open Sans" panose="020B0606030504020204" pitchFamily="34" charset="0"/>
              </a:rPr>
              <a:t>The demons </a:t>
            </a:r>
            <a:r>
              <a:rPr lang="en-US" sz="2800" dirty="0">
                <a:latin typeface="Open Sans" panose="020B0606030504020204" pitchFamily="34" charset="0"/>
                <a:ea typeface="Open Sans" panose="020B0606030504020204" pitchFamily="34" charset="0"/>
                <a:cs typeface="Open Sans" panose="020B0606030504020204" pitchFamily="34" charset="0"/>
              </a:rPr>
              <a:t>tormented their human host, knew who Jesus was, preferred to live in pigs rather than return to hell, and were subject to the authority of Jesus.</a:t>
            </a:r>
          </a:p>
        </p:txBody>
      </p:sp>
      <p:sp>
        <p:nvSpPr>
          <p:cNvPr id="7" name="Title 2">
            <a:extLst>
              <a:ext uri="{FF2B5EF4-FFF2-40B4-BE49-F238E27FC236}">
                <a16:creationId xmlns:a16="http://schemas.microsoft.com/office/drawing/2014/main" id="{A099E17C-9A0A-4DC5-94E9-ABE832D1954B}"/>
              </a:ext>
            </a:extLst>
          </p:cNvPr>
          <p:cNvSpPr>
            <a:spLocks noGrp="1"/>
          </p:cNvSpPr>
          <p:nvPr>
            <p:ph type="title"/>
          </p:nvPr>
        </p:nvSpPr>
        <p:spPr>
          <a:xfrm>
            <a:off x="0" y="381000"/>
            <a:ext cx="6538119" cy="838200"/>
          </a:xfrm>
          <a:solidFill>
            <a:srgbClr val="A51E22"/>
          </a:solidFill>
        </p:spPr>
        <p:txBody>
          <a:bodyPr>
            <a:normAutofit/>
          </a:bodyPr>
          <a:lstStyle/>
          <a:p>
            <a:r>
              <a:rPr lang="en-US" sz="3200" dirty="0"/>
              <a:t> AUTHORITY OVER DEMONS</a:t>
            </a:r>
            <a:endParaRPr lang="en-US" sz="3400" dirty="0"/>
          </a:p>
        </p:txBody>
      </p:sp>
    </p:spTree>
    <p:extLst>
      <p:ext uri="{BB962C8B-B14F-4D97-AF65-F5344CB8AC3E}">
        <p14:creationId xmlns:p14="http://schemas.microsoft.com/office/powerpoint/2010/main" val="182950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06400" eaLnBrk="1" hangingPunct="1"/>
            <a:endParaRPr lang="en-US" altLang="en-US" sz="2800" i="1" dirty="0"/>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eaLnBrk="1" hangingPunct="1"/>
            <a:endParaRPr lang="en-US" altLang="en-US" sz="2800" i="1" dirty="0"/>
          </a:p>
        </p:txBody>
      </p:sp>
      <p:sp>
        <p:nvSpPr>
          <p:cNvPr id="2" name="Rectangle 1"/>
          <p:cNvSpPr/>
          <p:nvPr/>
        </p:nvSpPr>
        <p:spPr>
          <a:xfrm>
            <a:off x="1280319" y="1524000"/>
            <a:ext cx="10439400" cy="4662815"/>
          </a:xfrm>
          <a:prstGeom prst="rect">
            <a:avLst/>
          </a:prstGeom>
        </p:spPr>
        <p:txBody>
          <a:bodyPr wrap="square">
            <a:spAutoFit/>
          </a:bodyPr>
          <a:lstStyle/>
          <a:p>
            <a:pPr>
              <a:lnSpc>
                <a:spcPct val="150000"/>
              </a:lnSpc>
              <a:defRPr/>
            </a:pPr>
            <a:r>
              <a:rPr lang="en-US" sz="3000" b="1" dirty="0">
                <a:latin typeface="Open Sans" panose="020B0606030504020204" pitchFamily="34" charset="0"/>
                <a:ea typeface="Open Sans" panose="020B0606030504020204" pitchFamily="34" charset="0"/>
                <a:cs typeface="Open Sans" panose="020B0606030504020204" pitchFamily="34" charset="0"/>
              </a:rPr>
              <a:t>Facts from the story</a:t>
            </a:r>
          </a:p>
          <a:p>
            <a:pPr marL="738188" indent="-396875" algn="just">
              <a:buFont typeface="Arial" panose="020B0604020202020204" pitchFamily="34" charset="0"/>
              <a:buChar char="•"/>
              <a:defRPr/>
            </a:pPr>
            <a:r>
              <a:rPr lang="en-US" sz="2800" dirty="0">
                <a:latin typeface="Open Sans" panose="020B0606030504020204" pitchFamily="34" charset="0"/>
                <a:ea typeface="Open Sans" panose="020B0606030504020204" pitchFamily="34" charset="0"/>
                <a:cs typeface="Open Sans" panose="020B0606030504020204" pitchFamily="34" charset="0"/>
              </a:rPr>
              <a:t>The herdsmen were angry because the owners would be angry at the loss of the herds, and their jobs and reputations were in jeopardy.</a:t>
            </a:r>
          </a:p>
          <a:p>
            <a:pPr marL="738188" indent="-396875" algn="just">
              <a:buFont typeface="Arial" panose="020B0604020202020204" pitchFamily="34" charset="0"/>
              <a:buChar char="•"/>
              <a:defRPr/>
            </a:pPr>
            <a:r>
              <a:rPr lang="en-US" sz="2800" dirty="0">
                <a:latin typeface="Open Sans" panose="020B0606030504020204" pitchFamily="34" charset="0"/>
                <a:ea typeface="Open Sans" panose="020B0606030504020204" pitchFamily="34" charset="0"/>
                <a:cs typeface="Open Sans" panose="020B0606030504020204" pitchFamily="34" charset="0"/>
              </a:rPr>
              <a:t>The loss of the pigs would be considered a just judgment by religious leaders. The owners of the pigs were Jews, and according to the Law, swine were considered unclean animals and were not to be sources of income or livelihood. These Jews made their living caring for and selling swine to Gentiles in the region. </a:t>
            </a:r>
          </a:p>
        </p:txBody>
      </p:sp>
      <p:sp>
        <p:nvSpPr>
          <p:cNvPr id="7" name="Title 2">
            <a:extLst>
              <a:ext uri="{FF2B5EF4-FFF2-40B4-BE49-F238E27FC236}">
                <a16:creationId xmlns:a16="http://schemas.microsoft.com/office/drawing/2014/main" id="{9292C6FE-E603-46A5-8C18-1A0119C0E232}"/>
              </a:ext>
            </a:extLst>
          </p:cNvPr>
          <p:cNvSpPr>
            <a:spLocks noGrp="1"/>
          </p:cNvSpPr>
          <p:nvPr>
            <p:ph type="title"/>
          </p:nvPr>
        </p:nvSpPr>
        <p:spPr>
          <a:xfrm>
            <a:off x="0" y="381000"/>
            <a:ext cx="6538119" cy="838200"/>
          </a:xfrm>
          <a:solidFill>
            <a:srgbClr val="A51E22"/>
          </a:solidFill>
        </p:spPr>
        <p:txBody>
          <a:bodyPr>
            <a:normAutofit/>
          </a:bodyPr>
          <a:lstStyle/>
          <a:p>
            <a:r>
              <a:rPr lang="en-US" sz="3200" dirty="0"/>
              <a:t> AUTHORITY OVER DEMONS</a:t>
            </a:r>
            <a:endParaRPr lang="en-US" sz="3400" dirty="0"/>
          </a:p>
        </p:txBody>
      </p:sp>
    </p:spTree>
    <p:extLst>
      <p:ext uri="{BB962C8B-B14F-4D97-AF65-F5344CB8AC3E}">
        <p14:creationId xmlns:p14="http://schemas.microsoft.com/office/powerpoint/2010/main" val="27787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marL="803275" indent="-341313">
              <a:buFont typeface="Arial" panose="020B0604020202020204" pitchFamily="34" charset="0"/>
              <a:buChar char="•"/>
            </a:pPr>
            <a:r>
              <a:rPr lang="en-US" sz="2800" dirty="0">
                <a:latin typeface="Open Sans"/>
              </a:rPr>
              <a:t>Matthew 5-7 </a:t>
            </a:r>
          </a:p>
          <a:p>
            <a:pPr marL="803275" indent="-341313" algn="just">
              <a:buFont typeface="Arial" panose="020B0604020202020204" pitchFamily="34" charset="0"/>
              <a:buChar char="•"/>
            </a:pPr>
            <a:r>
              <a:rPr lang="en-US" sz="2800" dirty="0">
                <a:latin typeface="Open Sans"/>
              </a:rPr>
              <a:t>It is the first of five discourses (significant teachings) in Matthew, and the longest recorded sermon of Jesus. Possibly presented in parts, preached over several days.</a:t>
            </a:r>
          </a:p>
          <a:p>
            <a:pPr marL="803275" indent="-341313" algn="just">
              <a:buFont typeface="Arial" panose="020B0604020202020204" pitchFamily="34" charset="0"/>
              <a:buChar char="•"/>
            </a:pPr>
            <a:r>
              <a:rPr lang="en-US" sz="2800" dirty="0">
                <a:latin typeface="Open Sans"/>
              </a:rPr>
              <a:t>Luke breaks up this sermon and presents parts of it in different chapters.</a:t>
            </a:r>
          </a:p>
          <a:p>
            <a:pPr marL="803275" indent="-341313" algn="just">
              <a:buFont typeface="Arial" panose="020B0604020202020204" pitchFamily="34" charset="0"/>
              <a:buChar char="•"/>
            </a:pPr>
            <a:r>
              <a:rPr lang="en-US" altLang="en-US" sz="2800" dirty="0"/>
              <a:t>Note the authority of Jesus as He shows He is able to interpret and define the Law. Many times in Matthew 5 Jesus says, “You have heard it said...but </a:t>
            </a:r>
            <a:r>
              <a:rPr lang="en-US" altLang="en-US" sz="2800" u="sng" dirty="0"/>
              <a:t>I say</a:t>
            </a:r>
            <a:r>
              <a:rPr lang="en-US" altLang="en-US" sz="2800" dirty="0"/>
              <a:t> unto you.” In this way Jesus notes that His authority far exceeds that of the Pharisees and Teachers of Law.</a:t>
            </a: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200" dirty="0"/>
            </a:br>
            <a:r>
              <a:rPr lang="en-US" sz="3200" dirty="0"/>
              <a:t> </a:t>
            </a:r>
            <a:r>
              <a:rPr lang="en-US" sz="3400" dirty="0"/>
              <a:t>THE SERMON ON THE MOUNT</a:t>
            </a:r>
            <a:br>
              <a:rPr lang="en-US" sz="3400" dirty="0"/>
            </a:br>
            <a:endParaRPr lang="en-US" sz="3400" dirty="0"/>
          </a:p>
        </p:txBody>
      </p:sp>
    </p:spTree>
    <p:extLst>
      <p:ext uri="{BB962C8B-B14F-4D97-AF65-F5344CB8AC3E}">
        <p14:creationId xmlns:p14="http://schemas.microsoft.com/office/powerpoint/2010/main" val="113871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83F4C6C9-8C1C-4E72-8B21-BC247D9A0489}"/>
              </a:ext>
            </a:extLst>
          </p:cNvPr>
          <p:cNvSpPr>
            <a:spLocks noChangeArrowheads="1"/>
          </p:cNvSpPr>
          <p:nvPr/>
        </p:nvSpPr>
        <p:spPr bwMode="auto">
          <a:xfrm>
            <a:off x="1280319" y="1524000"/>
            <a:ext cx="10439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06400" eaLnBrk="1" hangingPunct="1"/>
            <a:endParaRPr lang="en-US" altLang="en-US" sz="2800" i="1" dirty="0"/>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marL="800100" indent="-393700" eaLnBrk="1" hangingPunct="1">
              <a:buFont typeface="Arial" panose="020B0604020202020204" pitchFamily="34" charset="0"/>
              <a:buChar char="•"/>
            </a:pPr>
            <a:endParaRPr lang="en-US" altLang="en-US" sz="2800" i="1" dirty="0">
              <a:latin typeface="Open Sans"/>
            </a:endParaRPr>
          </a:p>
          <a:p>
            <a:pPr eaLnBrk="1" hangingPunct="1"/>
            <a:endParaRPr lang="en-US" altLang="en-US" sz="2800" i="1" dirty="0"/>
          </a:p>
        </p:txBody>
      </p:sp>
      <p:sp>
        <p:nvSpPr>
          <p:cNvPr id="2" name="Rectangle 1"/>
          <p:cNvSpPr/>
          <p:nvPr/>
        </p:nvSpPr>
        <p:spPr>
          <a:xfrm>
            <a:off x="1280319" y="1524000"/>
            <a:ext cx="10439400" cy="5093702"/>
          </a:xfrm>
          <a:prstGeom prst="rect">
            <a:avLst/>
          </a:prstGeom>
        </p:spPr>
        <p:txBody>
          <a:bodyPr wrap="square">
            <a:spAutoFit/>
          </a:bodyPr>
          <a:lstStyle/>
          <a:p>
            <a:pPr>
              <a:lnSpc>
                <a:spcPct val="150000"/>
              </a:lnSpc>
              <a:defRPr/>
            </a:pPr>
            <a:r>
              <a:rPr lang="en-US" sz="3000" b="1" dirty="0">
                <a:latin typeface="Open Sans" panose="020B0606030504020204" pitchFamily="34" charset="0"/>
                <a:ea typeface="Open Sans" panose="020B0606030504020204" pitchFamily="34" charset="0"/>
                <a:cs typeface="Open Sans" panose="020B0606030504020204" pitchFamily="34" charset="0"/>
              </a:rPr>
              <a:t>Facts from the story</a:t>
            </a:r>
          </a:p>
          <a:p>
            <a:pPr marL="738188" indent="-396875">
              <a:buFont typeface="Arial" panose="020B0604020202020204" pitchFamily="34" charset="0"/>
              <a:buChar char="•"/>
              <a:defRPr/>
            </a:pPr>
            <a:r>
              <a:rPr lang="en-US" sz="2800" dirty="0">
                <a:latin typeface="Open Sans" panose="020B0606030504020204" pitchFamily="34" charset="0"/>
                <a:ea typeface="Open Sans" panose="020B0606030504020204" pitchFamily="34" charset="0"/>
                <a:cs typeface="Open Sans" panose="020B0606030504020204" pitchFamily="34" charset="0"/>
              </a:rPr>
              <a:t>The man asked Jesus if he could leave the region with Him (understandable given the mood of the angry crowd). Jesus asked the man to stay and tell others what God had done for him.</a:t>
            </a:r>
          </a:p>
          <a:p>
            <a:pPr marL="738188" indent="-396875">
              <a:buFont typeface="Arial" panose="020B0604020202020204" pitchFamily="34" charset="0"/>
              <a:buChar char="•"/>
              <a:defRPr/>
            </a:pPr>
            <a:r>
              <a:rPr lang="en-US" sz="2800" dirty="0">
                <a:latin typeface="Open Sans" panose="020B0606030504020204" pitchFamily="34" charset="0"/>
                <a:ea typeface="Open Sans" panose="020B0606030504020204" pitchFamily="34" charset="0"/>
                <a:cs typeface="Open Sans" panose="020B0606030504020204" pitchFamily="34" charset="0"/>
              </a:rPr>
              <a:t>According to Mark 6:53-56 the entire region (the ten cities of the Decapolis) was told about Jesus and was prepared to respond well to the Lord’s teaching when He returned to the area one year later. This man became a powerful witness for Christ.</a:t>
            </a:r>
          </a:p>
          <a:p>
            <a:pPr>
              <a:defRPr/>
            </a:pPr>
            <a:endParaRPr lang="en-US" sz="2800" dirty="0">
              <a:latin typeface="Arial" charset="0"/>
            </a:endParaRPr>
          </a:p>
        </p:txBody>
      </p:sp>
      <p:sp>
        <p:nvSpPr>
          <p:cNvPr id="7" name="Title 2">
            <a:extLst>
              <a:ext uri="{FF2B5EF4-FFF2-40B4-BE49-F238E27FC236}">
                <a16:creationId xmlns:a16="http://schemas.microsoft.com/office/drawing/2014/main" id="{318FFB02-18AF-4FE8-B750-0E4B6D99A33E}"/>
              </a:ext>
            </a:extLst>
          </p:cNvPr>
          <p:cNvSpPr>
            <a:spLocks noGrp="1"/>
          </p:cNvSpPr>
          <p:nvPr>
            <p:ph type="title"/>
          </p:nvPr>
        </p:nvSpPr>
        <p:spPr>
          <a:xfrm>
            <a:off x="0" y="381000"/>
            <a:ext cx="6538119" cy="838200"/>
          </a:xfrm>
          <a:solidFill>
            <a:srgbClr val="A51E22"/>
          </a:solidFill>
        </p:spPr>
        <p:txBody>
          <a:bodyPr>
            <a:normAutofit/>
          </a:bodyPr>
          <a:lstStyle/>
          <a:p>
            <a:r>
              <a:rPr lang="en-US" sz="3200" dirty="0"/>
              <a:t> AUTHORITY OVER DEMONS</a:t>
            </a:r>
            <a:endParaRPr lang="en-US" sz="3400" dirty="0"/>
          </a:p>
        </p:txBody>
      </p:sp>
    </p:spTree>
    <p:extLst>
      <p:ext uri="{BB962C8B-B14F-4D97-AF65-F5344CB8AC3E}">
        <p14:creationId xmlns:p14="http://schemas.microsoft.com/office/powerpoint/2010/main" val="398065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25B7FB9-8DFB-4B07-8F56-1B911BA53459}"/>
              </a:ext>
            </a:extLst>
          </p:cNvPr>
          <p:cNvGrpSpPr>
            <a:grpSpLocks/>
          </p:cNvGrpSpPr>
          <p:nvPr/>
        </p:nvGrpSpPr>
        <p:grpSpPr bwMode="auto">
          <a:xfrm>
            <a:off x="1905000" y="1828800"/>
            <a:ext cx="8290719" cy="3257550"/>
            <a:chOff x="105384600" y="106685442"/>
            <a:chExt cx="4475391" cy="2114550"/>
          </a:xfrm>
        </p:grpSpPr>
        <p:sp>
          <p:nvSpPr>
            <p:cNvPr id="5" name="Text Box 8">
              <a:extLst>
                <a:ext uri="{FF2B5EF4-FFF2-40B4-BE49-F238E27FC236}">
                  <a16:creationId xmlns:a16="http://schemas.microsoft.com/office/drawing/2014/main" id="{AED3B24E-A5A4-4EFB-8268-BBAB12A91D60}"/>
                </a:ext>
              </a:extLst>
            </p:cNvPr>
            <p:cNvSpPr txBox="1">
              <a:spLocks noChangeArrowheads="1"/>
            </p:cNvSpPr>
            <p:nvPr/>
          </p:nvSpPr>
          <p:spPr bwMode="auto">
            <a:xfrm rot="-1771279">
              <a:off x="106588314" y="107870909"/>
              <a:ext cx="894994" cy="775362"/>
            </a:xfrm>
            <a:prstGeom prst="rect">
              <a:avLst/>
            </a:prstGeom>
            <a:solidFill>
              <a:srgbClr val="FFFFFF"/>
            </a:solidFill>
            <a:ln>
              <a:noFill/>
            </a:ln>
            <a:extLst>
              <a:ext uri="{91240B29-F687-4F45-9708-019B960494DF}">
                <a14:hiddenLine xmlns:a14="http://schemas.microsoft.com/office/drawing/2010/main" w="19050"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i="1" dirty="0">
                  <a:solidFill>
                    <a:srgbClr val="000000"/>
                  </a:solidFill>
                  <a:latin typeface="Forte" panose="03060902040502070203" pitchFamily="66" charset="0"/>
                </a:rPr>
                <a:t>of</a:t>
              </a:r>
              <a:endParaRPr lang="en-US" altLang="en-US" sz="3600" dirty="0"/>
            </a:p>
          </p:txBody>
        </p:sp>
        <p:sp>
          <p:nvSpPr>
            <p:cNvPr id="6" name="Text Box 9">
              <a:extLst>
                <a:ext uri="{FF2B5EF4-FFF2-40B4-BE49-F238E27FC236}">
                  <a16:creationId xmlns:a16="http://schemas.microsoft.com/office/drawing/2014/main" id="{C66CE9FC-9EB4-47BB-8AF9-94A33A360BB9}"/>
                </a:ext>
              </a:extLst>
            </p:cNvPr>
            <p:cNvSpPr txBox="1">
              <a:spLocks noChangeArrowheads="1"/>
            </p:cNvSpPr>
            <p:nvPr/>
          </p:nvSpPr>
          <p:spPr bwMode="auto">
            <a:xfrm>
              <a:off x="106545291" y="106708575"/>
              <a:ext cx="3314700" cy="1005567"/>
            </a:xfrm>
            <a:prstGeom prst="rect">
              <a:avLst/>
            </a:prstGeom>
            <a:solidFill>
              <a:srgbClr val="FFFFFF"/>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eaLnBrk="1" hangingPunct="1"/>
              <a:r>
                <a:rPr lang="en-US" altLang="en-US" sz="200" i="1" dirty="0">
                  <a:latin typeface="Arial Black" panose="020B0A04020102020204" pitchFamily="34" charset="0"/>
                </a:rPr>
                <a:t>                                  </a:t>
              </a:r>
            </a:p>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algn="ctr" eaLnBrk="1" hangingPunct="1"/>
              <a:r>
                <a:rPr lang="en-US" altLang="en-US" sz="8000" i="1" dirty="0">
                  <a:latin typeface="Arial Black" panose="020B0A04020102020204" pitchFamily="34" charset="0"/>
                </a:rPr>
                <a:t>Story</a:t>
              </a:r>
              <a:endParaRPr lang="en-US" altLang="en-US" sz="6600" i="1" dirty="0"/>
            </a:p>
          </p:txBody>
        </p:sp>
        <p:sp>
          <p:nvSpPr>
            <p:cNvPr id="7" name="Text Box 10">
              <a:extLst>
                <a:ext uri="{FF2B5EF4-FFF2-40B4-BE49-F238E27FC236}">
                  <a16:creationId xmlns:a16="http://schemas.microsoft.com/office/drawing/2014/main" id="{3F5A1A03-9359-4877-BD01-4F0CD1AF8885}"/>
                </a:ext>
              </a:extLst>
            </p:cNvPr>
            <p:cNvSpPr txBox="1">
              <a:spLocks noChangeArrowheads="1"/>
            </p:cNvSpPr>
            <p:nvPr/>
          </p:nvSpPr>
          <p:spPr bwMode="auto">
            <a:xfrm rot="-5400000">
              <a:off x="104935566" y="107171217"/>
              <a:ext cx="2114550" cy="1143000"/>
            </a:xfrm>
            <a:prstGeom prst="rect">
              <a:avLst/>
            </a:prstGeom>
            <a:solidFill>
              <a:srgbClr val="000000"/>
            </a:solidFill>
            <a:ln>
              <a:noFill/>
            </a:ln>
            <a:extLs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7200" dirty="0">
                  <a:solidFill>
                    <a:srgbClr val="FFFFFF"/>
                  </a:solidFill>
                  <a:latin typeface="Arial Black" panose="020B0A04020102020204" pitchFamily="34" charset="0"/>
                </a:rPr>
                <a:t>THE</a:t>
              </a:r>
              <a:endParaRPr lang="en-US" altLang="en-US" sz="2800" dirty="0"/>
            </a:p>
          </p:txBody>
        </p:sp>
        <p:sp>
          <p:nvSpPr>
            <p:cNvPr id="8" name="Text Box 11">
              <a:extLst>
                <a:ext uri="{FF2B5EF4-FFF2-40B4-BE49-F238E27FC236}">
                  <a16:creationId xmlns:a16="http://schemas.microsoft.com/office/drawing/2014/main" id="{8DB2A103-1468-429F-B010-0F744D6A8316}"/>
                </a:ext>
              </a:extLst>
            </p:cNvPr>
            <p:cNvSpPr txBox="1">
              <a:spLocks noChangeArrowheads="1"/>
            </p:cNvSpPr>
            <p:nvPr/>
          </p:nvSpPr>
          <p:spPr bwMode="auto">
            <a:xfrm>
              <a:off x="107451525" y="107714142"/>
              <a:ext cx="2400300" cy="1085850"/>
            </a:xfrm>
            <a:prstGeom prst="rect">
              <a:avLst/>
            </a:prstGeom>
            <a:solidFill>
              <a:srgbClr val="000000"/>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algn="ctr" eaLnBrk="1" hangingPunct="1"/>
              <a:r>
                <a:rPr lang="en-US" altLang="en-US" sz="6600" dirty="0">
                  <a:solidFill>
                    <a:srgbClr val="FFFFFF"/>
                  </a:solidFill>
                  <a:latin typeface="Arial Black" panose="020B0A04020102020204" pitchFamily="34" charset="0"/>
                </a:rPr>
                <a:t>Jesus</a:t>
              </a:r>
              <a:endParaRPr lang="en-US" altLang="en-US" dirty="0"/>
            </a:p>
          </p:txBody>
        </p:sp>
        <p:sp>
          <p:nvSpPr>
            <p:cNvPr id="9" name="Line 12">
              <a:extLst>
                <a:ext uri="{FF2B5EF4-FFF2-40B4-BE49-F238E27FC236}">
                  <a16:creationId xmlns:a16="http://schemas.microsoft.com/office/drawing/2014/main" id="{A61E2335-F4BF-4124-81F8-0EA02F32FC8F}"/>
                </a:ext>
              </a:extLst>
            </p:cNvPr>
            <p:cNvSpPr>
              <a:spLocks noChangeShapeType="1"/>
            </p:cNvSpPr>
            <p:nvPr/>
          </p:nvSpPr>
          <p:spPr bwMode="auto">
            <a:xfrm>
              <a:off x="105384600" y="108799992"/>
              <a:ext cx="4457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10" name="Rectangle 9">
            <a:extLst>
              <a:ext uri="{FF2B5EF4-FFF2-40B4-BE49-F238E27FC236}">
                <a16:creationId xmlns:a16="http://schemas.microsoft.com/office/drawing/2014/main" id="{0B26C840-C6B6-4C75-969B-5B41854E6650}"/>
              </a:ext>
            </a:extLst>
          </p:cNvPr>
          <p:cNvSpPr/>
          <p:nvPr/>
        </p:nvSpPr>
        <p:spPr>
          <a:xfrm>
            <a:off x="1889919" y="1581169"/>
            <a:ext cx="2590800" cy="247631"/>
          </a:xfrm>
          <a:prstGeom prst="rect">
            <a:avLst/>
          </a:prstGeom>
          <a:solidFill>
            <a:srgbClr val="FFFFFF"/>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53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419600"/>
          </a:xfrm>
        </p:spPr>
        <p:txBody>
          <a:bodyPr>
            <a:normAutofit/>
          </a:bodyPr>
          <a:lstStyle/>
          <a:p>
            <a:pPr marL="292100" indent="-292100" algn="just"/>
            <a:r>
              <a:rPr lang="en-US" sz="3000" b="1" dirty="0">
                <a:latin typeface="Open Sans"/>
              </a:rPr>
              <a:t>The Beatitudes</a:t>
            </a:r>
          </a:p>
          <a:p>
            <a:pPr marL="292100" indent="-292100" algn="just"/>
            <a:endParaRPr lang="en-US" sz="600" dirty="0"/>
          </a:p>
          <a:p>
            <a:pPr marL="803275" indent="-406400">
              <a:spcBef>
                <a:spcPct val="0"/>
              </a:spcBef>
              <a:buFont typeface="Arial" panose="020B0604020202020204" pitchFamily="34" charset="0"/>
              <a:buChar char="•"/>
              <a:defRPr/>
            </a:pPr>
            <a:r>
              <a:rPr lang="en-US" altLang="en-US" sz="2800" dirty="0"/>
              <a:t>A Latin term meaning </a:t>
            </a:r>
            <a:r>
              <a:rPr lang="en-US" altLang="en-US" sz="2800" b="1" dirty="0"/>
              <a:t>blessings</a:t>
            </a:r>
          </a:p>
          <a:p>
            <a:pPr marL="803275" indent="-406400" algn="just">
              <a:spcBef>
                <a:spcPct val="0"/>
              </a:spcBef>
              <a:buFont typeface="Arial" panose="020B0604020202020204" pitchFamily="34" charset="0"/>
              <a:buChar char="•"/>
              <a:defRPr/>
            </a:pPr>
            <a:r>
              <a:rPr lang="en-US" altLang="en-US" sz="2800" dirty="0"/>
              <a:t>There are </a:t>
            </a:r>
            <a:r>
              <a:rPr lang="en-US" altLang="en-US" sz="2800" b="1" dirty="0"/>
              <a:t>eight</a:t>
            </a:r>
            <a:r>
              <a:rPr lang="en-US" altLang="en-US" sz="2800" dirty="0"/>
              <a:t> Beatitudes, but there are nine “</a:t>
            </a:r>
            <a:r>
              <a:rPr lang="en-US" altLang="en-US" sz="2800" dirty="0" err="1"/>
              <a:t>blesseds</a:t>
            </a:r>
            <a:r>
              <a:rPr lang="en-US" altLang="en-US" sz="2800" dirty="0"/>
              <a:t>.” Note that the last line has a distinction: It does not say “blessed are </a:t>
            </a:r>
            <a:r>
              <a:rPr lang="en-US" altLang="en-US" sz="2800" b="1" dirty="0"/>
              <a:t>they</a:t>
            </a:r>
            <a:r>
              <a:rPr lang="en-US" altLang="en-US" sz="2800" dirty="0"/>
              <a:t>” but, “blessed are </a:t>
            </a:r>
            <a:r>
              <a:rPr lang="en-US" altLang="en-US" sz="2800" b="1" dirty="0"/>
              <a:t>you</a:t>
            </a:r>
            <a:r>
              <a:rPr lang="en-US" altLang="en-US" sz="2800" dirty="0"/>
              <a:t>.” </a:t>
            </a:r>
          </a:p>
          <a:p>
            <a:pPr marL="803275" indent="-406400" algn="just">
              <a:spcBef>
                <a:spcPct val="0"/>
              </a:spcBef>
              <a:buFont typeface="Arial" panose="020B0604020202020204" pitchFamily="34" charset="0"/>
              <a:buChar char="•"/>
              <a:defRPr/>
            </a:pPr>
            <a:r>
              <a:rPr lang="en-US" altLang="en-US" sz="2800" dirty="0"/>
              <a:t>The presentation of the Beatitudes represents the fulfillment of a Messianic prophecy (Isaiah 61:1)</a:t>
            </a:r>
            <a:endParaRPr lang="en-US" sz="2800" dirty="0"/>
          </a:p>
          <a:p>
            <a:endParaRPr lang="en-US" dirty="0"/>
          </a:p>
        </p:txBody>
      </p:sp>
      <p:sp>
        <p:nvSpPr>
          <p:cNvPr id="8" name="Title 2">
            <a:extLst>
              <a:ext uri="{FF2B5EF4-FFF2-40B4-BE49-F238E27FC236}">
                <a16:creationId xmlns:a16="http://schemas.microsoft.com/office/drawing/2014/main" id="{650D0517-EBDB-452D-8495-762CE6DC7876}"/>
              </a:ext>
            </a:extLst>
          </p:cNvPr>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200" dirty="0"/>
            </a:br>
            <a:r>
              <a:rPr lang="en-US" sz="3200" dirty="0"/>
              <a:t> </a:t>
            </a:r>
            <a:r>
              <a:rPr lang="en-US" sz="3400" dirty="0"/>
              <a:t>THE SERMON ON THE MOUNT</a:t>
            </a:r>
            <a:br>
              <a:rPr lang="en-US" sz="3400" dirty="0"/>
            </a:br>
            <a:endParaRPr lang="en-US" sz="3400" dirty="0"/>
          </a:p>
        </p:txBody>
      </p:sp>
    </p:spTree>
    <p:extLst>
      <p:ext uri="{BB962C8B-B14F-4D97-AF65-F5344CB8AC3E}">
        <p14:creationId xmlns:p14="http://schemas.microsoft.com/office/powerpoint/2010/main" val="313540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4" end="4"/>
                                            </p:txEl>
                                          </p:spTgt>
                                        </p:tgtEl>
                                        <p:attrNameLst>
                                          <p:attrName>style.visibility</p:attrName>
                                        </p:attrNameLst>
                                      </p:cBhvr>
                                      <p:to>
                                        <p:strVal val="visible"/>
                                      </p:to>
                                    </p:set>
                                    <p:animEffect transition="in" filter="fade">
                                      <p:cBhvr>
                                        <p:cTn id="11" dur="500"/>
                                        <p:tgtEl>
                                          <p:spTgt spid="2">
                                            <p:txEl>
                                              <p:pRg st="4" end="4"/>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marL="292100" indent="-292100" algn="just"/>
            <a:r>
              <a:rPr lang="en-US" sz="3000" b="1" dirty="0">
                <a:latin typeface="Open Sans"/>
              </a:rPr>
              <a:t>The Lord’s Prayer</a:t>
            </a:r>
          </a:p>
          <a:p>
            <a:pPr marL="285750" lvl="0" indent="-285750">
              <a:buFont typeface="Arial" panose="020B0604020202020204" pitchFamily="34" charset="0"/>
              <a:buChar char="•"/>
            </a:pPr>
            <a:endParaRPr lang="en-US" sz="600" dirty="0"/>
          </a:p>
          <a:p>
            <a:pPr marL="803275" indent="-406400" algn="just">
              <a:spcBef>
                <a:spcPct val="0"/>
              </a:spcBef>
              <a:buFont typeface="Arial" panose="020B0604020202020204" pitchFamily="34" charset="0"/>
              <a:buChar char="•"/>
              <a:defRPr/>
            </a:pPr>
            <a:r>
              <a:rPr lang="en-US" altLang="en-US" sz="2800" dirty="0"/>
              <a:t>This is a MODEL prayer—not so much a prayer to be memorized. The prayer in Matthew 6 does not reveal </a:t>
            </a:r>
            <a:r>
              <a:rPr lang="en-US" altLang="en-US" sz="2800" b="1" dirty="0"/>
              <a:t>WHAT</a:t>
            </a:r>
            <a:r>
              <a:rPr lang="en-US" altLang="en-US" sz="2800" dirty="0"/>
              <a:t> to pray, but </a:t>
            </a:r>
            <a:r>
              <a:rPr lang="en-US" altLang="en-US" sz="2800" b="1" dirty="0"/>
              <a:t>HOW</a:t>
            </a:r>
            <a:r>
              <a:rPr lang="en-US" altLang="en-US" sz="2800" dirty="0"/>
              <a:t> to pray.</a:t>
            </a:r>
          </a:p>
          <a:p>
            <a:endParaRPr lang="en-US" dirty="0"/>
          </a:p>
        </p:txBody>
      </p:sp>
      <p:sp>
        <p:nvSpPr>
          <p:cNvPr id="6" name="Title 2">
            <a:extLst>
              <a:ext uri="{FF2B5EF4-FFF2-40B4-BE49-F238E27FC236}">
                <a16:creationId xmlns:a16="http://schemas.microsoft.com/office/drawing/2014/main" id="{ECDC2DE9-5671-43A2-8E3B-1401294A1D47}"/>
              </a:ext>
            </a:extLst>
          </p:cNvPr>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200" dirty="0"/>
            </a:br>
            <a:r>
              <a:rPr lang="en-US" sz="3200" dirty="0"/>
              <a:t> </a:t>
            </a:r>
            <a:r>
              <a:rPr lang="en-US" sz="3400" dirty="0"/>
              <a:t>THE SERMON ON THE MOUNT</a:t>
            </a:r>
            <a:br>
              <a:rPr lang="en-US" sz="3400" dirty="0"/>
            </a:br>
            <a:endParaRPr lang="en-US" sz="3400" dirty="0"/>
          </a:p>
        </p:txBody>
      </p:sp>
    </p:spTree>
    <p:extLst>
      <p:ext uri="{BB962C8B-B14F-4D97-AF65-F5344CB8AC3E}">
        <p14:creationId xmlns:p14="http://schemas.microsoft.com/office/powerpoint/2010/main" val="314897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572000"/>
          </a:xfrm>
        </p:spPr>
        <p:txBody>
          <a:bodyPr>
            <a:normAutofit/>
          </a:bodyPr>
          <a:lstStyle/>
          <a:p>
            <a:pPr marL="292100" indent="-292100" algn="just"/>
            <a:r>
              <a:rPr lang="en-US" sz="3000" b="1" dirty="0">
                <a:latin typeface="Open Sans"/>
              </a:rPr>
              <a:t>Worry</a:t>
            </a:r>
          </a:p>
          <a:p>
            <a:pPr lvl="0"/>
            <a:endParaRPr lang="en-US" sz="600" dirty="0"/>
          </a:p>
          <a:p>
            <a:pPr marL="803275" indent="-406400">
              <a:spcBef>
                <a:spcPct val="0"/>
              </a:spcBef>
              <a:buFont typeface="Arial" panose="020B0604020202020204" pitchFamily="34" charset="0"/>
              <a:buChar char="•"/>
              <a:defRPr/>
            </a:pPr>
            <a:r>
              <a:rPr lang="en-US" altLang="en-US" sz="2800" dirty="0"/>
              <a:t>The Sermon on the Mount closes with a teaching on worry. Matthew 7 notes that believers </a:t>
            </a:r>
            <a:r>
              <a:rPr lang="en-US" altLang="en-US" sz="2800" b="1" dirty="0"/>
              <a:t>should not worry</a:t>
            </a:r>
            <a:r>
              <a:rPr lang="en-US" altLang="en-US" sz="2800" dirty="0"/>
              <a:t>, for to worry is to behave like those who have no hope or faith. Believers are to ask God for help to not be anxious and to trust that He is there, good, and in control.</a:t>
            </a:r>
          </a:p>
          <a:p>
            <a:pPr marL="803275" indent="-406400">
              <a:spcBef>
                <a:spcPct val="0"/>
              </a:spcBef>
              <a:buFont typeface="Arial" panose="020B0604020202020204" pitchFamily="34" charset="0"/>
              <a:buChar char="•"/>
              <a:defRPr/>
            </a:pPr>
            <a:r>
              <a:rPr lang="en-US" altLang="en-US" sz="2800" dirty="0"/>
              <a:t>The Apostle Paul counsels believers to counter anxiety by praying and trusting (Philippians 4:6-7).</a:t>
            </a:r>
          </a:p>
          <a:p>
            <a:endParaRPr lang="en-US" dirty="0"/>
          </a:p>
        </p:txBody>
      </p:sp>
      <p:sp>
        <p:nvSpPr>
          <p:cNvPr id="6" name="Title 2">
            <a:extLst>
              <a:ext uri="{FF2B5EF4-FFF2-40B4-BE49-F238E27FC236}">
                <a16:creationId xmlns:a16="http://schemas.microsoft.com/office/drawing/2014/main" id="{4DCF7371-57AA-421B-A481-932E217CCE55}"/>
              </a:ext>
            </a:extLst>
          </p:cNvPr>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200" dirty="0"/>
            </a:br>
            <a:r>
              <a:rPr lang="en-US" sz="3200" dirty="0"/>
              <a:t> </a:t>
            </a:r>
            <a:r>
              <a:rPr lang="en-US" sz="3400" dirty="0"/>
              <a:t>THE SERMON ON THE MOUNT</a:t>
            </a:r>
            <a:br>
              <a:rPr lang="en-US" sz="3400" dirty="0"/>
            </a:br>
            <a:endParaRPr lang="en-US" sz="3400" dirty="0"/>
          </a:p>
        </p:txBody>
      </p:sp>
    </p:spTree>
    <p:extLst>
      <p:ext uri="{BB962C8B-B14F-4D97-AF65-F5344CB8AC3E}">
        <p14:creationId xmlns:p14="http://schemas.microsoft.com/office/powerpoint/2010/main" val="93124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05400"/>
          </a:xfrm>
        </p:spPr>
        <p:txBody>
          <a:bodyPr>
            <a:normAutofit/>
          </a:bodyPr>
          <a:lstStyle/>
          <a:p>
            <a:pPr marL="117475" algn="just"/>
            <a:r>
              <a:rPr lang="en-US" sz="3000" b="1" dirty="0">
                <a:latin typeface="Open Sans"/>
              </a:rPr>
              <a:t>Leprosy was an untreatable and dreaded disease in Jesus’ day. Religious leaders demanded…</a:t>
            </a:r>
            <a:endParaRPr lang="en-US" sz="3000" dirty="0">
              <a:solidFill>
                <a:schemeClr val="tx1"/>
              </a:solidFill>
              <a:latin typeface="Open Sans"/>
            </a:endParaRPr>
          </a:p>
          <a:p>
            <a:pPr marL="803275" indent="-406400">
              <a:buFont typeface="Arial" pitchFamily="34" charset="0"/>
              <a:buChar char="•"/>
              <a:defRPr/>
            </a:pPr>
            <a:r>
              <a:rPr lang="en-US" sz="2800" b="1" dirty="0">
                <a:latin typeface="Open Sans" panose="020B0606030504020204"/>
              </a:rPr>
              <a:t>Isolation:</a:t>
            </a:r>
            <a:r>
              <a:rPr lang="en-US" sz="2800" dirty="0">
                <a:latin typeface="Open Sans" panose="020B0606030504020204"/>
              </a:rPr>
              <a:t> Lepers lived in small bands (sometimes in pits) on the outskirts of town. Their basic needs were met by the city, and they were forbidden to travel freely among the populace and ordered to yell, “unclean!” when any non-infected person was in view.</a:t>
            </a:r>
          </a:p>
          <a:p>
            <a:pPr marL="803275" indent="-406400">
              <a:buFont typeface="Arial" pitchFamily="34" charset="0"/>
              <a:buChar char="•"/>
              <a:defRPr/>
            </a:pPr>
            <a:r>
              <a:rPr lang="en-US" sz="2800" b="1" dirty="0">
                <a:latin typeface="Open Sans" panose="020B0606030504020204"/>
              </a:rPr>
              <a:t>Spiritual implication: </a:t>
            </a:r>
            <a:r>
              <a:rPr lang="en-US" sz="2800" dirty="0">
                <a:latin typeface="Open Sans" panose="020B0606030504020204"/>
              </a:rPr>
              <a:t>Religious leaders taught that those with leprosy were physically </a:t>
            </a:r>
            <a:r>
              <a:rPr lang="en-US" sz="2800" u="sng" dirty="0">
                <a:latin typeface="Open Sans" panose="020B0606030504020204"/>
              </a:rPr>
              <a:t>and</a:t>
            </a:r>
            <a:r>
              <a:rPr lang="en-US" sz="2800" dirty="0">
                <a:latin typeface="Open Sans"/>
              </a:rPr>
              <a:t> spiritually unclean (cursed and under the judgment of God).</a:t>
            </a: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157119" cy="838200"/>
          </a:xfrm>
          <a:solidFill>
            <a:srgbClr val="A51E22"/>
          </a:solidFill>
        </p:spPr>
        <p:txBody>
          <a:bodyPr>
            <a:normAutofit fontScale="90000"/>
          </a:bodyPr>
          <a:lstStyle/>
          <a:p>
            <a:r>
              <a:rPr lang="en-US" sz="3200" dirty="0"/>
              <a:t>  </a:t>
            </a:r>
            <a:r>
              <a:rPr lang="en-US" sz="3400" dirty="0"/>
              <a:t>THE COMPASSION OF JESUS</a:t>
            </a:r>
            <a:endParaRPr lang="en-US" sz="2700" dirty="0"/>
          </a:p>
        </p:txBody>
      </p:sp>
    </p:spTree>
    <p:extLst>
      <p:ext uri="{BB962C8B-B14F-4D97-AF65-F5344CB8AC3E}">
        <p14:creationId xmlns:p14="http://schemas.microsoft.com/office/powerpoint/2010/main" val="195824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marL="117475" algn="just"/>
            <a:r>
              <a:rPr lang="en-US" sz="3000" b="1" dirty="0">
                <a:latin typeface="Open Sans"/>
              </a:rPr>
              <a:t>The order to “don’t tell anyone.”</a:t>
            </a:r>
            <a:endParaRPr lang="en-US" sz="3000" dirty="0">
              <a:solidFill>
                <a:schemeClr val="tx1"/>
              </a:solidFill>
              <a:latin typeface="Open Sans"/>
            </a:endParaRPr>
          </a:p>
          <a:p>
            <a:pPr marL="803275" indent="-406400">
              <a:buFont typeface="Arial" pitchFamily="34" charset="0"/>
              <a:buChar char="•"/>
              <a:defRPr/>
            </a:pPr>
            <a:r>
              <a:rPr lang="en-US" sz="2800" dirty="0">
                <a:latin typeface="Open Sans"/>
              </a:rPr>
              <a:t>It became increasingly common for crowds to gather in the hope they would see a miracle. Jesus desired to focus on preaching and teaching (which would be difficult if, because of the leper’s testimony, throngs of people came for healing or to see a miracle). </a:t>
            </a: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6" name="Title 2">
            <a:extLst>
              <a:ext uri="{FF2B5EF4-FFF2-40B4-BE49-F238E27FC236}">
                <a16:creationId xmlns:a16="http://schemas.microsoft.com/office/drawing/2014/main" id="{2CE67E8A-C717-4094-9889-6D1BC529BA71}"/>
              </a:ext>
            </a:extLst>
          </p:cNvPr>
          <p:cNvSpPr>
            <a:spLocks noGrp="1"/>
          </p:cNvSpPr>
          <p:nvPr>
            <p:ph type="title"/>
          </p:nvPr>
        </p:nvSpPr>
        <p:spPr>
          <a:xfrm>
            <a:off x="0" y="381000"/>
            <a:ext cx="6157119" cy="838200"/>
          </a:xfrm>
          <a:solidFill>
            <a:srgbClr val="A51E22"/>
          </a:solidFill>
        </p:spPr>
        <p:txBody>
          <a:bodyPr>
            <a:normAutofit fontScale="90000"/>
          </a:bodyPr>
          <a:lstStyle/>
          <a:p>
            <a:r>
              <a:rPr lang="en-US" sz="3200" dirty="0"/>
              <a:t>  </a:t>
            </a:r>
            <a:r>
              <a:rPr lang="en-US" sz="3400" dirty="0"/>
              <a:t>THE COMPASSION OF JESUS</a:t>
            </a:r>
            <a:endParaRPr lang="en-US" sz="2700" dirty="0"/>
          </a:p>
        </p:txBody>
      </p:sp>
    </p:spTree>
    <p:extLst>
      <p:ext uri="{BB962C8B-B14F-4D97-AF65-F5344CB8AC3E}">
        <p14:creationId xmlns:p14="http://schemas.microsoft.com/office/powerpoint/2010/main" val="108700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724400"/>
          </a:xfrm>
        </p:spPr>
        <p:txBody>
          <a:bodyPr>
            <a:normAutofit/>
          </a:bodyPr>
          <a:lstStyle/>
          <a:p>
            <a:pPr algn="just"/>
            <a:r>
              <a:rPr lang="en-US" sz="1800" b="1" dirty="0">
                <a:latin typeface="Open Sans"/>
              </a:rPr>
              <a:t> </a:t>
            </a:r>
            <a:r>
              <a:rPr lang="en-US" sz="3000" b="1" dirty="0">
                <a:latin typeface="Open Sans"/>
              </a:rPr>
              <a:t>The background to Matthew 11</a:t>
            </a:r>
            <a:endParaRPr lang="en-US" sz="3000" dirty="0">
              <a:latin typeface="Open Sans"/>
            </a:endParaRPr>
          </a:p>
          <a:p>
            <a:pPr marL="803275" indent="-341313">
              <a:buFont typeface="Arial" panose="020B0604020202020204" pitchFamily="34" charset="0"/>
              <a:buChar char="•"/>
              <a:defRPr/>
            </a:pPr>
            <a:r>
              <a:rPr lang="en-US" sz="2800" dirty="0">
                <a:latin typeface="Open Sans" panose="020B0606030504020204"/>
              </a:rPr>
              <a:t>John the Baptist had been arrested, seized by King Herod (son of Herod the Great) because he preached against Herod’s sins. John’s death seemed imminent.</a:t>
            </a:r>
          </a:p>
          <a:p>
            <a:pPr marL="339725">
              <a:defRPr/>
            </a:pPr>
            <a:endParaRPr lang="en-US" sz="2800" b="1" i="1" dirty="0">
              <a:latin typeface="Arial" charset="0"/>
            </a:endParaRPr>
          </a:p>
          <a:p>
            <a:pPr marL="58738">
              <a:defRPr/>
            </a:pPr>
            <a:r>
              <a:rPr lang="en-US" sz="2800" b="1" dirty="0">
                <a:latin typeface="Open Sans" panose="020B0606030504020204"/>
              </a:rPr>
              <a:t>  Questions</a:t>
            </a:r>
          </a:p>
          <a:p>
            <a:pPr marL="803275" indent="-341313">
              <a:buFont typeface="Arial" pitchFamily="34" charset="0"/>
              <a:buChar char="•"/>
              <a:defRPr/>
            </a:pPr>
            <a:r>
              <a:rPr lang="en-US" sz="2800" dirty="0">
                <a:latin typeface="Open Sans" panose="020B0606030504020204"/>
              </a:rPr>
              <a:t>John’s disciples come to Jesus, and voice </a:t>
            </a:r>
            <a:r>
              <a:rPr lang="en-US" sz="2800" b="1" dirty="0">
                <a:latin typeface="Open Sans" panose="020B0606030504020204"/>
              </a:rPr>
              <a:t>their</a:t>
            </a:r>
            <a:r>
              <a:rPr lang="en-US" sz="2800" dirty="0">
                <a:latin typeface="Open Sans" panose="020B0606030504020204"/>
              </a:rPr>
              <a:t> concerns and questions.  </a:t>
            </a:r>
          </a:p>
          <a:p>
            <a:endParaRPr lang="en-US" dirty="0"/>
          </a:p>
        </p:txBody>
      </p:sp>
      <p:sp>
        <p:nvSpPr>
          <p:cNvPr id="3" name="Title 2"/>
          <p:cNvSpPr>
            <a:spLocks noGrp="1"/>
          </p:cNvSpPr>
          <p:nvPr>
            <p:ph type="title"/>
          </p:nvPr>
        </p:nvSpPr>
        <p:spPr>
          <a:xfrm>
            <a:off x="0" y="381000"/>
            <a:ext cx="9890919" cy="838200"/>
          </a:xfrm>
          <a:solidFill>
            <a:srgbClr val="A51E22"/>
          </a:solidFill>
        </p:spPr>
        <p:txBody>
          <a:bodyPr>
            <a:normAutofit fontScale="90000"/>
          </a:bodyPr>
          <a:lstStyle/>
          <a:p>
            <a:pPr algn="ctr"/>
            <a:r>
              <a:rPr lang="en-US" sz="3400" dirty="0"/>
              <a:t>AFFIRMING THE MINISTRY OF JOHN THE BAPTIST</a:t>
            </a:r>
            <a:endParaRPr lang="en-US" sz="2700" dirty="0"/>
          </a:p>
        </p:txBody>
      </p:sp>
    </p:spTree>
    <p:extLst>
      <p:ext uri="{BB962C8B-B14F-4D97-AF65-F5344CB8AC3E}">
        <p14:creationId xmlns:p14="http://schemas.microsoft.com/office/powerpoint/2010/main" val="104718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81600"/>
          </a:xfrm>
        </p:spPr>
        <p:txBody>
          <a:bodyPr>
            <a:normAutofit/>
          </a:bodyPr>
          <a:lstStyle/>
          <a:p>
            <a:pPr algn="just"/>
            <a:r>
              <a:rPr lang="en-US" sz="1800" b="1" dirty="0">
                <a:latin typeface="Open Sans"/>
              </a:rPr>
              <a:t> </a:t>
            </a:r>
            <a:r>
              <a:rPr lang="en-US" sz="3000" b="1" dirty="0">
                <a:latin typeface="Open Sans"/>
              </a:rPr>
              <a:t>The affirmation (Matthew 11:6-11)</a:t>
            </a:r>
            <a:endParaRPr lang="en-US" sz="3000" dirty="0">
              <a:latin typeface="Open Sans"/>
            </a:endParaRPr>
          </a:p>
          <a:p>
            <a:pPr marL="803275" indent="-341313">
              <a:buFont typeface="Arial" panose="020B0604020202020204" pitchFamily="34" charset="0"/>
              <a:buChar char="•"/>
              <a:defRPr/>
            </a:pPr>
            <a:r>
              <a:rPr lang="en-US" sz="2800" dirty="0">
                <a:latin typeface="Open Sans" panose="020B0606030504020204"/>
              </a:rPr>
              <a:t>Jesus referred to John as the </a:t>
            </a:r>
            <a:r>
              <a:rPr lang="en-US" sz="2800" i="1" dirty="0">
                <a:latin typeface="Open Sans" panose="020B0606030504020204"/>
              </a:rPr>
              <a:t>“greatest man born of women.” </a:t>
            </a:r>
            <a:r>
              <a:rPr lang="en-US" sz="2800" dirty="0">
                <a:latin typeface="Open Sans" panose="020B0606030504020204"/>
              </a:rPr>
              <a:t>This is an amazing statement considering he was poor, untrained, scorned by religious and political leadership, preached in a rather remote area, and his ministry was less than 12 months long</a:t>
            </a:r>
            <a:r>
              <a:rPr lang="en-US" sz="2800" b="1" dirty="0">
                <a:latin typeface="Open Sans" panose="020B0606030504020204"/>
              </a:rPr>
              <a:t>.</a:t>
            </a:r>
          </a:p>
          <a:p>
            <a:pPr marL="339725">
              <a:defRPr/>
            </a:pPr>
            <a:endParaRPr lang="en-US" sz="2800" b="1" i="1" dirty="0">
              <a:latin typeface="Arial" charset="0"/>
            </a:endParaRPr>
          </a:p>
          <a:p>
            <a:pPr marL="58738">
              <a:defRPr/>
            </a:pPr>
            <a:r>
              <a:rPr lang="en-US" sz="2800" b="1" dirty="0">
                <a:latin typeface="Open Sans" panose="020B0606030504020204"/>
              </a:rPr>
              <a:t>The rebuke (Matthew 11:16-17)</a:t>
            </a:r>
          </a:p>
          <a:p>
            <a:pPr marL="627063" indent="-231775">
              <a:buFont typeface="Arial" pitchFamily="34" charset="0"/>
              <a:buChar char="•"/>
              <a:defRPr/>
            </a:pPr>
            <a:r>
              <a:rPr lang="en-US" sz="2800" dirty="0">
                <a:latin typeface="Open Sans" panose="020B0606030504020204"/>
              </a:rPr>
              <a:t>Jesus rebuked those who doubted John, or thought his imprisonment was a curse of God. </a:t>
            </a:r>
          </a:p>
          <a:p>
            <a:endParaRPr lang="en-US" dirty="0"/>
          </a:p>
        </p:txBody>
      </p:sp>
      <p:sp>
        <p:nvSpPr>
          <p:cNvPr id="6" name="Title 2">
            <a:extLst>
              <a:ext uri="{FF2B5EF4-FFF2-40B4-BE49-F238E27FC236}">
                <a16:creationId xmlns:a16="http://schemas.microsoft.com/office/drawing/2014/main" id="{738958EA-DCBC-44B8-8BB9-7053A51224A2}"/>
              </a:ext>
            </a:extLst>
          </p:cNvPr>
          <p:cNvSpPr>
            <a:spLocks noGrp="1"/>
          </p:cNvSpPr>
          <p:nvPr>
            <p:ph type="title"/>
          </p:nvPr>
        </p:nvSpPr>
        <p:spPr>
          <a:xfrm>
            <a:off x="0" y="381000"/>
            <a:ext cx="9890919" cy="838200"/>
          </a:xfrm>
          <a:solidFill>
            <a:srgbClr val="A51E22"/>
          </a:solidFill>
        </p:spPr>
        <p:txBody>
          <a:bodyPr>
            <a:normAutofit fontScale="90000"/>
          </a:bodyPr>
          <a:lstStyle/>
          <a:p>
            <a:pPr algn="ctr"/>
            <a:r>
              <a:rPr lang="en-US" sz="3400" dirty="0"/>
              <a:t>AFFIRMING THE MINISTRY OF JOHN THE BAPTIST</a:t>
            </a:r>
            <a:endParaRPr lang="en-US" sz="2700" dirty="0"/>
          </a:p>
        </p:txBody>
      </p:sp>
    </p:spTree>
    <p:extLst>
      <p:ext uri="{BB962C8B-B14F-4D97-AF65-F5344CB8AC3E}">
        <p14:creationId xmlns:p14="http://schemas.microsoft.com/office/powerpoint/2010/main" val="312832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3" end="3"/>
                                            </p:txEl>
                                          </p:spTgt>
                                        </p:tgtEl>
                                        <p:attrNameLst>
                                          <p:attrName>style.visibility</p:attrName>
                                        </p:attrNameLst>
                                      </p:cBhvr>
                                      <p:to>
                                        <p:strVal val="visible"/>
                                      </p:to>
                                    </p:set>
                                    <p:animEffect transition="in" filter="fade">
                                      <p:cBhvr>
                                        <p:cTn id="11"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2065</TotalTime>
  <Words>1601</Words>
  <Application>Microsoft Office PowerPoint</Application>
  <PresentationFormat>Custom</PresentationFormat>
  <Paragraphs>179</Paragraphs>
  <Slides>21</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Black</vt:lpstr>
      <vt:lpstr>Calibri</vt:lpstr>
      <vt:lpstr>Forte</vt:lpstr>
      <vt:lpstr>Open Sans</vt:lpstr>
      <vt:lpstr>Office Theme</vt:lpstr>
      <vt:lpstr>PowerPoint Presentation</vt:lpstr>
      <vt:lpstr>    THE SERMON ON THE MOUNT </vt:lpstr>
      <vt:lpstr>    THE SERMON ON THE MOUNT </vt:lpstr>
      <vt:lpstr>    THE SERMON ON THE MOUNT </vt:lpstr>
      <vt:lpstr>    THE SERMON ON THE MOUNT </vt:lpstr>
      <vt:lpstr>  THE COMPASSION OF JESUS</vt:lpstr>
      <vt:lpstr>  THE COMPASSION OF JESUS</vt:lpstr>
      <vt:lpstr>AFFIRMING THE MINISTRY OF JOHN THE BAPTIST</vt:lpstr>
      <vt:lpstr>AFFIRMING THE MINISTRY OF JOHN THE BAPTIST</vt:lpstr>
      <vt:lpstr>  A DINNER AND TEACHING ON FINDING GRACE AND FORGIVENESS</vt:lpstr>
      <vt:lpstr>  A DINNER AND TEACHING ON FINDING GRACE AND FORGIVENESS</vt:lpstr>
      <vt:lpstr>  JESUS TEACHES IN PARABLES</vt:lpstr>
      <vt:lpstr>  JESUS TEACHES IN PARABLES</vt:lpstr>
      <vt:lpstr>  JESUS TEACHES IN PARABLES</vt:lpstr>
      <vt:lpstr>  SUPPORTING JESUS’ MINISTRY</vt:lpstr>
      <vt:lpstr>  AUTHORITY OVER THE ELEMENTS</vt:lpstr>
      <vt:lpstr>  AUTHORITY OVER THE ELEMENTS</vt:lpstr>
      <vt:lpstr> AUTHORITY OVER DEMONS</vt:lpstr>
      <vt:lpstr> AUTHORITY OVER DEMONS</vt:lpstr>
      <vt:lpstr> AUTHORITY OVER DEMONS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Gary Ray</dc:creator>
  <cp:lastModifiedBy>Joe Kerr</cp:lastModifiedBy>
  <cp:revision>96</cp:revision>
  <dcterms:created xsi:type="dcterms:W3CDTF">2018-10-20T17:04:00Z</dcterms:created>
  <dcterms:modified xsi:type="dcterms:W3CDTF">2018-11-14T16:03:40Z</dcterms:modified>
</cp:coreProperties>
</file>