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438" r:id="rId2"/>
    <p:sldId id="388" r:id="rId3"/>
    <p:sldId id="424" r:id="rId4"/>
    <p:sldId id="431" r:id="rId5"/>
    <p:sldId id="432" r:id="rId6"/>
    <p:sldId id="434" r:id="rId7"/>
    <p:sldId id="433" r:id="rId8"/>
    <p:sldId id="435" r:id="rId9"/>
    <p:sldId id="436" r:id="rId10"/>
    <p:sldId id="437" r:id="rId11"/>
    <p:sldId id="430" r:id="rId12"/>
  </p:sldIdLst>
  <p:sldSz cx="12161838"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6F6F9"/>
    <a:srgbClr val="A51E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58" autoAdjust="0"/>
    <p:restoredTop sz="82456" autoAdjust="0"/>
  </p:normalViewPr>
  <p:slideViewPr>
    <p:cSldViewPr>
      <p:cViewPr varScale="1">
        <p:scale>
          <a:sx n="75" d="100"/>
          <a:sy n="75" d="100"/>
        </p:scale>
        <p:origin x="706" y="-10"/>
      </p:cViewPr>
      <p:guideLst>
        <p:guide orient="horz" pos="2160"/>
        <p:guide pos="3831"/>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F9EC3F-562A-426D-9A14-B851EFC4EBDF}" type="datetimeFigureOut">
              <a:rPr lang="en-US" smtClean="0"/>
              <a:t>11/14/2018</a:t>
            </a:fld>
            <a:endParaRPr lang="en-US"/>
          </a:p>
        </p:txBody>
      </p:sp>
      <p:sp>
        <p:nvSpPr>
          <p:cNvPr id="4" name="Marcador de imagen de diapositiva 3"/>
          <p:cNvSpPr>
            <a:spLocks noGrp="1" noRot="1" noChangeAspect="1"/>
          </p:cNvSpPr>
          <p:nvPr>
            <p:ph type="sldImg" idx="2"/>
          </p:nvPr>
        </p:nvSpPr>
        <p:spPr>
          <a:xfrm>
            <a:off x="692150" y="1143000"/>
            <a:ext cx="5473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CC62CB-E735-48FE-A535-AC1036A64D5F}" type="slidenum">
              <a:rPr lang="en-US" smtClean="0"/>
              <a:t>‹#›</a:t>
            </a:fld>
            <a:endParaRPr lang="en-US"/>
          </a:p>
        </p:txBody>
      </p:sp>
    </p:spTree>
    <p:extLst>
      <p:ext uri="{BB962C8B-B14F-4D97-AF65-F5344CB8AC3E}">
        <p14:creationId xmlns:p14="http://schemas.microsoft.com/office/powerpoint/2010/main" val="3035825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a:t>
            </a:fld>
            <a:endParaRPr lang="en-US"/>
          </a:p>
        </p:txBody>
      </p:sp>
    </p:spTree>
    <p:extLst>
      <p:ext uri="{BB962C8B-B14F-4D97-AF65-F5344CB8AC3E}">
        <p14:creationId xmlns:p14="http://schemas.microsoft.com/office/powerpoint/2010/main" val="410479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3</a:t>
            </a:fld>
            <a:endParaRPr lang="en-US"/>
          </a:p>
        </p:txBody>
      </p:sp>
    </p:spTree>
    <p:extLst>
      <p:ext uri="{BB962C8B-B14F-4D97-AF65-F5344CB8AC3E}">
        <p14:creationId xmlns:p14="http://schemas.microsoft.com/office/powerpoint/2010/main" val="2928032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4</a:t>
            </a:fld>
            <a:endParaRPr lang="en-US"/>
          </a:p>
        </p:txBody>
      </p:sp>
    </p:spTree>
    <p:extLst>
      <p:ext uri="{BB962C8B-B14F-4D97-AF65-F5344CB8AC3E}">
        <p14:creationId xmlns:p14="http://schemas.microsoft.com/office/powerpoint/2010/main" val="2839010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Insight on forgiveness: </a:t>
            </a:r>
            <a:r>
              <a:rPr lang="en-US" altLang="en-US" b="0" i="1" dirty="0">
                <a:latin typeface="Arial" panose="020B0604020202020204" pitchFamily="34" charset="0"/>
              </a:rPr>
              <a:t>“When they kept on questioning him [Jesus], he straightened up and said to them [the religious leaders and accusers of a woman caught in the act of adultery], ‘If any one of you is without sin, let him be the first to throw a stone at her.’"   John 8:7</a:t>
            </a:r>
            <a:endParaRPr lang="en-US" altLang="en-US" b="0"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5</a:t>
            </a:fld>
            <a:endParaRPr lang="en-US"/>
          </a:p>
        </p:txBody>
      </p:sp>
    </p:spTree>
    <p:extLst>
      <p:ext uri="{BB962C8B-B14F-4D97-AF65-F5344CB8AC3E}">
        <p14:creationId xmlns:p14="http://schemas.microsoft.com/office/powerpoint/2010/main" val="351070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r>
              <a:rPr lang="en-US" altLang="en-US" dirty="0">
                <a:latin typeface="Arial" panose="020B0604020202020204" pitchFamily="34" charset="0"/>
              </a:rPr>
              <a:t>The  verses below  had a similar impact on the crowds. It is clear that Jesus knew who He was….and that the idea of his having a divine nature was NOT something “church leaders” </a:t>
            </a:r>
            <a:r>
              <a:rPr lang="en-US" altLang="en-US" i="1" dirty="0">
                <a:latin typeface="Arial" panose="020B0604020202020204" pitchFamily="34" charset="0"/>
              </a:rPr>
              <a:t>invented</a:t>
            </a:r>
            <a:r>
              <a:rPr lang="en-US" altLang="en-US" dirty="0">
                <a:latin typeface="Arial" panose="020B0604020202020204" pitchFamily="34" charset="0"/>
              </a:rPr>
              <a:t> after the crucifixion. </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Note Jesus’ words regarding His nature:  </a:t>
            </a:r>
            <a:r>
              <a:rPr lang="en-US" altLang="en-US" i="1" dirty="0">
                <a:latin typeface="Arial" panose="020B0604020202020204" pitchFamily="34" charset="0"/>
              </a:rPr>
              <a:t>“‘I and the Father </a:t>
            </a:r>
            <a:r>
              <a:rPr lang="en-US" altLang="en-US" b="1" i="1" u="sng" dirty="0">
                <a:latin typeface="Arial" panose="020B0604020202020204" pitchFamily="34" charset="0"/>
              </a:rPr>
              <a:t>are one</a:t>
            </a:r>
            <a:r>
              <a:rPr lang="en-US" altLang="en-US" i="1" dirty="0">
                <a:latin typeface="Arial" panose="020B0604020202020204" pitchFamily="34" charset="0"/>
              </a:rPr>
              <a:t>.’</a:t>
            </a:r>
            <a:r>
              <a:rPr lang="en-US" altLang="en-US" b="1" i="1" dirty="0">
                <a:latin typeface="Arial" panose="020B0604020202020204" pitchFamily="34" charset="0"/>
              </a:rPr>
              <a:t> </a:t>
            </a:r>
            <a:r>
              <a:rPr lang="en-US" altLang="en-US" i="1" dirty="0">
                <a:latin typeface="Arial" panose="020B0604020202020204" pitchFamily="34" charset="0"/>
              </a:rPr>
              <a:t>Again the Jews picked up stones to stone him…”  John 10:30-31</a:t>
            </a:r>
          </a:p>
          <a:p>
            <a:pPr eaLnBrk="1" hangingPunct="1"/>
            <a:endParaRPr lang="en-US" altLang="en-US" i="1" dirty="0">
              <a:latin typeface="Arial" panose="020B0604020202020204" pitchFamily="34" charset="0"/>
            </a:endParaRPr>
          </a:p>
          <a:p>
            <a:r>
              <a:rPr lang="en-US" altLang="en-US" i="1" dirty="0">
                <a:latin typeface="Arial" panose="020B0604020202020204" pitchFamily="34" charset="0"/>
              </a:rPr>
              <a:t>“Jesus said to them, ‘I have shown you many great miracles from the Father. For which of these do you stone me?’   ‘We are not stoning you for any of these,’ replied the Jews, ‘but for blasphemy, because you, a mere man, </a:t>
            </a:r>
            <a:r>
              <a:rPr lang="en-US" altLang="en-US" b="1" i="1" dirty="0">
                <a:latin typeface="Arial" panose="020B0604020202020204" pitchFamily="34" charset="0"/>
              </a:rPr>
              <a:t>claim to be God</a:t>
            </a:r>
            <a:r>
              <a:rPr lang="en-US" altLang="en-US" i="1" dirty="0">
                <a:latin typeface="Arial" panose="020B0604020202020204" pitchFamily="34" charset="0"/>
              </a:rPr>
              <a:t>.’"  John 10:32-33   </a:t>
            </a:r>
            <a:endParaRPr lang="en-US" altLang="en-US" dirty="0">
              <a:latin typeface="Arial" panose="020B0604020202020204" pitchFamily="34" charset="0"/>
            </a:endParaRPr>
          </a:p>
          <a:p>
            <a:endParaRPr lang="en-US" dirty="0"/>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6</a:t>
            </a:fld>
            <a:endParaRPr lang="en-US"/>
          </a:p>
        </p:txBody>
      </p:sp>
    </p:spTree>
    <p:extLst>
      <p:ext uri="{BB962C8B-B14F-4D97-AF65-F5344CB8AC3E}">
        <p14:creationId xmlns:p14="http://schemas.microsoft.com/office/powerpoint/2010/main" val="2940353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r>
              <a:rPr lang="en-US" altLang="en-US" b="1" u="sng" dirty="0">
                <a:latin typeface="Arial" panose="020B0604020202020204" pitchFamily="34" charset="0"/>
              </a:rPr>
              <a:t>Tradition</a:t>
            </a:r>
            <a:r>
              <a:rPr lang="en-US" altLang="en-US" dirty="0">
                <a:latin typeface="Arial" panose="020B0604020202020204" pitchFamily="34" charset="0"/>
              </a:rPr>
              <a:t> held that serious illness was generally the result of sin—and that it was possible for the consequences of sin to be inherited (that is, a person could be born blind because of their father’s sin). The disciples are not condemning the man, but see an opportunity to ask about this tradition.</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Jesus rebukes the tradition and focuses on God’s desire to extend grace and blessing, more than punishment</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The religious leaders not only condemned the man, but also Jesus, for they taught that their traditions and regulations were as binding as God’s Law/Scripture.</a:t>
            </a: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7</a:t>
            </a:fld>
            <a:endParaRPr lang="en-US"/>
          </a:p>
        </p:txBody>
      </p:sp>
    </p:spTree>
    <p:extLst>
      <p:ext uri="{BB962C8B-B14F-4D97-AF65-F5344CB8AC3E}">
        <p14:creationId xmlns:p14="http://schemas.microsoft.com/office/powerpoint/2010/main" val="2841364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r>
              <a:rPr lang="en-US" altLang="en-US" dirty="0">
                <a:latin typeface="Arial" panose="020B0604020202020204" pitchFamily="34" charset="0"/>
              </a:rPr>
              <a:t>What an opportunity the man had—</a:t>
            </a:r>
            <a:r>
              <a:rPr lang="en-US" altLang="en-US" i="1" dirty="0">
                <a:latin typeface="Arial" panose="020B0604020202020204" pitchFamily="34" charset="0"/>
              </a:rPr>
              <a:t>to be asked by Jesus to be His follower.</a:t>
            </a:r>
          </a:p>
          <a:p>
            <a:pPr eaLnBrk="1" hangingPunct="1"/>
            <a:r>
              <a:rPr lang="en-US" altLang="en-US" dirty="0">
                <a:latin typeface="Arial" panose="020B0604020202020204" pitchFamily="34" charset="0"/>
              </a:rPr>
              <a:t>The amazing truth is that Jesus now extends that invitation to all of humanity.</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The response of Jesus may seem harsh, but the reality was the man’s father was still living. It was his attempt to defer or justify his decision to not become a devoted follower that prompted a stern reply.</a:t>
            </a:r>
          </a:p>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Matthew 16:24 (noted on the slide above) presents the level of commitment Jesus is looking for from those who identify as followers of Jesus Christ.</a:t>
            </a: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8</a:t>
            </a:fld>
            <a:endParaRPr lang="en-US"/>
          </a:p>
        </p:txBody>
      </p:sp>
    </p:spTree>
    <p:extLst>
      <p:ext uri="{BB962C8B-B14F-4D97-AF65-F5344CB8AC3E}">
        <p14:creationId xmlns:p14="http://schemas.microsoft.com/office/powerpoint/2010/main" val="101730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r>
              <a:rPr lang="en-US" altLang="en-US" dirty="0">
                <a:latin typeface="Arial" panose="020B0604020202020204" pitchFamily="34" charset="0"/>
              </a:rPr>
              <a:t>Regarding the first bullet point: This statement was not difficult to Hebrews to understand as they were familiar with Hebrew history.  The focus of this teaching was not to condemn </a:t>
            </a:r>
            <a:r>
              <a:rPr lang="en-US" altLang="en-US" dirty="0" err="1">
                <a:latin typeface="Arial" panose="020B0604020202020204" pitchFamily="34" charset="0"/>
              </a:rPr>
              <a:t>Tyre</a:t>
            </a:r>
            <a:r>
              <a:rPr lang="en-US" altLang="en-US" dirty="0">
                <a:latin typeface="Arial" panose="020B0604020202020204" pitchFamily="34" charset="0"/>
              </a:rPr>
              <a:t> and Sidon, but to note that those who are exposed to spiritual truth are then accountable to respond to it.</a:t>
            </a: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9</a:t>
            </a:fld>
            <a:endParaRPr lang="en-US"/>
          </a:p>
        </p:txBody>
      </p:sp>
    </p:spTree>
    <p:extLst>
      <p:ext uri="{BB962C8B-B14F-4D97-AF65-F5344CB8AC3E}">
        <p14:creationId xmlns:p14="http://schemas.microsoft.com/office/powerpoint/2010/main" val="1115754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altLang="en-US" b="0" dirty="0">
                <a:latin typeface="Arial" panose="020B0604020202020204" pitchFamily="34" charset="0"/>
              </a:rPr>
              <a:t>God holds individuals and nations accountable to respond to the amount of spiritual insight available to them. The ancient pagan cities of </a:t>
            </a:r>
            <a:r>
              <a:rPr lang="en-US" altLang="en-US" b="0" dirty="0" err="1">
                <a:latin typeface="Arial" panose="020B0604020202020204" pitchFamily="34" charset="0"/>
              </a:rPr>
              <a:t>Tyre</a:t>
            </a:r>
            <a:r>
              <a:rPr lang="en-US" altLang="en-US" b="0" dirty="0">
                <a:latin typeface="Arial" panose="020B0604020202020204" pitchFamily="34" charset="0"/>
              </a:rPr>
              <a:t> and Sidon were judged by God in centuries past, but will be judged less harshly at the final judgment than the cities of </a:t>
            </a:r>
            <a:r>
              <a:rPr lang="en-US" altLang="en-US" b="0" dirty="0" err="1">
                <a:latin typeface="Arial" panose="020B0604020202020204" pitchFamily="34" charset="0"/>
              </a:rPr>
              <a:t>Korazin</a:t>
            </a:r>
            <a:r>
              <a:rPr lang="en-US" altLang="en-US" b="0" dirty="0">
                <a:latin typeface="Arial" panose="020B0604020202020204" pitchFamily="34" charset="0"/>
              </a:rPr>
              <a:t> and Bethsaida—</a:t>
            </a:r>
            <a:r>
              <a:rPr lang="en-US" altLang="en-US" b="0" i="1" dirty="0">
                <a:latin typeface="Arial" panose="020B0604020202020204" pitchFamily="34" charset="0"/>
              </a:rPr>
              <a:t>because Jesus had ministered there but the residents rejected Him. </a:t>
            </a:r>
            <a:r>
              <a:rPr lang="en-US" altLang="en-US" b="0" dirty="0">
                <a:latin typeface="Arial" panose="020B0604020202020204" pitchFamily="34" charset="0"/>
              </a:rPr>
              <a:t>Nations such as America will also be judged harshly at the final judgment as there is freedom to worship, the opportunity to learn and witness, and ample exposure to the Gospel message. “To whom much is given, much is required.”</a:t>
            </a:r>
          </a:p>
          <a:p>
            <a:pPr eaLnBrk="1" hangingPunct="1"/>
            <a:endParaRPr lang="en-US" altLang="en-US" b="0" dirty="0">
              <a:latin typeface="Arial" panose="020B0604020202020204" pitchFamily="34" charset="0"/>
            </a:endParaRPr>
          </a:p>
          <a:p>
            <a:pPr eaLnBrk="1" hangingPunct="1"/>
            <a:r>
              <a:rPr lang="en-US" altLang="en-US" b="0" dirty="0">
                <a:latin typeface="Arial" panose="020B0604020202020204" pitchFamily="34" charset="0"/>
              </a:rPr>
              <a:t>Persecution is promised, evil is on the rise and judgments will come: Our calling is to live in readiness to meet our Lord:</a:t>
            </a:r>
          </a:p>
          <a:p>
            <a:pPr eaLnBrk="1" hangingPunct="1"/>
            <a:endParaRPr lang="en-US" altLang="en-US" b="0" dirty="0">
              <a:latin typeface="Arial" panose="020B0604020202020204" pitchFamily="34" charset="0"/>
            </a:endParaRPr>
          </a:p>
          <a:p>
            <a:endParaRPr lang="en-US" b="0"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10</a:t>
            </a:fld>
            <a:endParaRPr lang="en-US"/>
          </a:p>
        </p:txBody>
      </p:sp>
    </p:spTree>
    <p:extLst>
      <p:ext uri="{BB962C8B-B14F-4D97-AF65-F5344CB8AC3E}">
        <p14:creationId xmlns:p14="http://schemas.microsoft.com/office/powerpoint/2010/main" val="274828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9" name="Slide Number Placeholder 5"/>
          <p:cNvSpPr>
            <a:spLocks noGrp="1"/>
          </p:cNvSpPr>
          <p:nvPr>
            <p:ph type="sldNum" sz="quarter" idx="12"/>
          </p:nvPr>
        </p:nvSpPr>
        <p:spPr>
          <a:xfrm>
            <a:off x="8715984" y="6356351"/>
            <a:ext cx="2837762" cy="365125"/>
          </a:xfrm>
        </p:spPr>
        <p:txBody>
          <a:bodyPr/>
          <a:lstStyle/>
          <a:p>
            <a:fld id="{AAB69A7C-9294-4877-8B41-AC1D53B1EEF1}" type="slidenum">
              <a:rPr lang="en-US" smtClean="0"/>
              <a:t>‹#›</a:t>
            </a:fld>
            <a:endParaRPr lang="en-US" dirty="0"/>
          </a:p>
        </p:txBody>
      </p:sp>
      <p:sp>
        <p:nvSpPr>
          <p:cNvPr id="2057" name="Rectangle 9"/>
          <p:cNvSpPr>
            <a:spLocks noChangeArrowheads="1"/>
          </p:cNvSpPr>
          <p:nvPr userDrawn="1"/>
        </p:nvSpPr>
        <p:spPr bwMode="auto">
          <a:xfrm>
            <a:off x="5668963" y="6378575"/>
            <a:ext cx="965200" cy="298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939598"/>
                </a:solidFill>
                <a:effectLst/>
                <a:latin typeface="Open Sans" pitchFamily="34" charset="0"/>
                <a:cs typeface="Arial" pitchFamily="34" charset="0"/>
              </a:rPr>
              <a:t>Page no: 2</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8" name="Rectangle 6"/>
          <p:cNvSpPr>
            <a:spLocks noChangeArrowheads="1"/>
          </p:cNvSpPr>
          <p:nvPr userDrawn="1"/>
        </p:nvSpPr>
        <p:spPr bwMode="auto">
          <a:xfrm>
            <a:off x="0" y="0"/>
            <a:ext cx="12190413" cy="6858000"/>
          </a:xfrm>
          <a:prstGeom prst="rect">
            <a:avLst/>
          </a:prstGeom>
          <a:solidFill>
            <a:srgbClr val="F6F6F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7"/>
          <p:cNvSpPr>
            <a:spLocks noChangeArrowheads="1"/>
          </p:cNvSpPr>
          <p:nvPr userDrawn="1"/>
        </p:nvSpPr>
        <p:spPr bwMode="auto">
          <a:xfrm>
            <a:off x="0" y="381000"/>
            <a:ext cx="4632325" cy="787400"/>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Subtitle 2"/>
          <p:cNvSpPr>
            <a:spLocks noGrp="1"/>
          </p:cNvSpPr>
          <p:nvPr>
            <p:ph type="subTitle" idx="1"/>
          </p:nvPr>
        </p:nvSpPr>
        <p:spPr>
          <a:xfrm>
            <a:off x="1204119" y="1524000"/>
            <a:ext cx="10439400" cy="4572000"/>
          </a:xfrm>
        </p:spPr>
        <p:txBody>
          <a:bodyPr>
            <a:normAutofit/>
          </a:bodyPr>
          <a:lstStyle>
            <a:lvl1pPr marL="0" indent="0" algn="l">
              <a:buNone/>
              <a:defRPr sz="1500">
                <a:solidFill>
                  <a:schemeClr val="tx1"/>
                </a:solidFill>
                <a:latin typeface="Open Sans" pitchFamily="34" charset="0"/>
                <a:ea typeface="Open Sans" pitchFamily="34" charset="0"/>
                <a:cs typeface="Open San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062" name="Rectangle 14"/>
          <p:cNvSpPr>
            <a:spLocks noChangeArrowheads="1"/>
          </p:cNvSpPr>
          <p:nvPr userDrawn="1"/>
        </p:nvSpPr>
        <p:spPr bwMode="auto">
          <a:xfrm>
            <a:off x="869950" y="1541463"/>
            <a:ext cx="49213" cy="4519613"/>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Title 1"/>
          <p:cNvSpPr>
            <a:spLocks noGrp="1"/>
          </p:cNvSpPr>
          <p:nvPr>
            <p:ph type="title"/>
          </p:nvPr>
        </p:nvSpPr>
        <p:spPr>
          <a:xfrm>
            <a:off x="88265" y="381000"/>
            <a:ext cx="10945654" cy="762000"/>
          </a:xfrm>
        </p:spPr>
        <p:txBody>
          <a:bodyPr>
            <a:normAutofit/>
          </a:bodyPr>
          <a:lstStyle>
            <a:lvl1pPr algn="l">
              <a:defRPr sz="3800" b="1">
                <a:solidFill>
                  <a:schemeClr val="bg1"/>
                </a:solidFill>
                <a:latin typeface="Open Sans" pitchFamily="34" charset="0"/>
                <a:ea typeface="Open Sans" pitchFamily="34" charset="0"/>
                <a:cs typeface="Open Sans" pitchFamily="34" charset="0"/>
              </a:defRPr>
            </a:lvl1pPr>
          </a:lstStyle>
          <a:p>
            <a:r>
              <a:rPr lang="en-US" dirty="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28995" y="274639"/>
            <a:ext cx="3637994"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8678" y="274639"/>
            <a:ext cx="1071762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0702" y="4406901"/>
            <a:ext cx="10337562"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0702" y="2906713"/>
            <a:ext cx="1033756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8678" y="1600201"/>
            <a:ext cx="7176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188126" y="1600201"/>
            <a:ext cx="717886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8092" y="274638"/>
            <a:ext cx="10945654"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8092" y="1535113"/>
            <a:ext cx="537359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8092" y="2174875"/>
            <a:ext cx="5373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8046" y="1535113"/>
            <a:ext cx="537570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8046" y="2174875"/>
            <a:ext cx="537570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1E8BE1-5DC1-4081-AC8F-B0FBA61B2BCA}" type="datetimeFigureOut">
              <a:rPr lang="en-US" smtClean="0"/>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1E8BE1-5DC1-4081-AC8F-B0FBA61B2BCA}" type="datetimeFigureOut">
              <a:rPr lang="en-US" smtClean="0"/>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E8BE1-5DC1-4081-AC8F-B0FBA61B2BCA}" type="datetimeFigureOut">
              <a:rPr lang="en-US" smtClean="0"/>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093" y="273050"/>
            <a:ext cx="4001161"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54941" y="273051"/>
            <a:ext cx="679880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8093" y="1435101"/>
            <a:ext cx="400116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3805" y="4800600"/>
            <a:ext cx="7297103"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3805" y="612775"/>
            <a:ext cx="729710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3805" y="5367338"/>
            <a:ext cx="729710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092" y="274638"/>
            <a:ext cx="10945654"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8092" y="1600201"/>
            <a:ext cx="10945654"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8092" y="6356351"/>
            <a:ext cx="283776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E8BE1-5DC1-4081-AC8F-B0FBA61B2BCA}" type="datetimeFigureOut">
              <a:rPr lang="en-US" smtClean="0"/>
              <a:t>11/14/2018</a:t>
            </a:fld>
            <a:endParaRPr lang="en-US"/>
          </a:p>
        </p:txBody>
      </p:sp>
      <p:sp>
        <p:nvSpPr>
          <p:cNvPr id="5" name="Footer Placeholder 4"/>
          <p:cNvSpPr>
            <a:spLocks noGrp="1"/>
          </p:cNvSpPr>
          <p:nvPr>
            <p:ph type="ftr" sz="quarter" idx="3"/>
          </p:nvPr>
        </p:nvSpPr>
        <p:spPr>
          <a:xfrm>
            <a:off x="4155295" y="6356351"/>
            <a:ext cx="385124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15984" y="6356351"/>
            <a:ext cx="28377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69A7C-9294-4877-8B41-AC1D53B1EEF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B5341-9FE4-4538-A387-67A288C49A16}"/>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9AF4B8F3-0AE8-4FE0-86D9-9C0B084E04C9}"/>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 y="0"/>
            <a:ext cx="12166689" cy="7010400"/>
          </a:xfrm>
        </p:spPr>
      </p:pic>
    </p:spTree>
    <p:extLst>
      <p:ext uri="{BB962C8B-B14F-4D97-AF65-F5344CB8AC3E}">
        <p14:creationId xmlns:p14="http://schemas.microsoft.com/office/powerpoint/2010/main" val="1645399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10200"/>
          </a:xfrm>
        </p:spPr>
        <p:txBody>
          <a:bodyPr>
            <a:normAutofit/>
          </a:bodyPr>
          <a:lstStyle/>
          <a:p>
            <a:pPr algn="just"/>
            <a:r>
              <a:rPr lang="en-US" sz="2000" b="1" dirty="0">
                <a:latin typeface="Open Sans"/>
              </a:rPr>
              <a:t> </a:t>
            </a:r>
            <a:r>
              <a:rPr lang="en-US" sz="3000" b="1" dirty="0">
                <a:latin typeface="Open Sans"/>
              </a:rPr>
              <a:t>Regarding expectations and judgment</a:t>
            </a:r>
            <a:endParaRPr lang="en-US" sz="3000" dirty="0">
              <a:solidFill>
                <a:schemeClr val="tx1"/>
              </a:solidFill>
              <a:latin typeface="Open Sans"/>
            </a:endParaRPr>
          </a:p>
          <a:p>
            <a:pPr marL="914400" indent="-393700" algn="just">
              <a:buFont typeface="Arial" panose="020B0604020202020204" pitchFamily="34" charset="0"/>
              <a:buChar char="•"/>
              <a:tabLst>
                <a:tab pos="914400" algn="l"/>
              </a:tabLst>
              <a:defRPr/>
            </a:pPr>
            <a:r>
              <a:rPr lang="en-US" sz="2800" i="1" dirty="0">
                <a:latin typeface="Open Sans"/>
              </a:rPr>
              <a:t>“Now there were some present at that time who told Jesus about the Galileans whose blood Pilate had mixed with their sacrifices.  Jesus answered, ‘Do you think that these Galileans were worse sinners than all the other Galileans because they suffered this way? I tell you, no! But unless you repent, you too will all perish.’”  </a:t>
            </a:r>
            <a:r>
              <a:rPr lang="en-US" sz="2800" dirty="0">
                <a:latin typeface="Open Sans"/>
              </a:rPr>
              <a:t>(Luke 13:1-3)</a:t>
            </a:r>
          </a:p>
          <a:p>
            <a:pPr marL="914400" indent="-393700" algn="just">
              <a:buFont typeface="Arial" panose="020B0604020202020204" pitchFamily="34" charset="0"/>
              <a:buChar char="•"/>
              <a:tabLst>
                <a:tab pos="914400" algn="l"/>
              </a:tabLst>
              <a:defRPr/>
            </a:pPr>
            <a:r>
              <a:rPr lang="en-US" sz="2800" i="1" dirty="0">
                <a:latin typeface="Open Sans"/>
              </a:rPr>
              <a:t>“That ye may be the children of your Father which is in heaven: for He </a:t>
            </a:r>
            <a:r>
              <a:rPr lang="en-US" sz="2800" i="1" dirty="0" err="1">
                <a:latin typeface="Open Sans"/>
              </a:rPr>
              <a:t>maketh</a:t>
            </a:r>
            <a:r>
              <a:rPr lang="en-US" sz="2800" i="1" dirty="0">
                <a:latin typeface="Open Sans"/>
              </a:rPr>
              <a:t> His sun to rise on the evil and on the good, and </a:t>
            </a:r>
            <a:r>
              <a:rPr lang="en-US" sz="2800" i="1" dirty="0" err="1">
                <a:latin typeface="Open Sans"/>
              </a:rPr>
              <a:t>sendeth</a:t>
            </a:r>
            <a:r>
              <a:rPr lang="en-US" sz="2800" i="1" dirty="0">
                <a:latin typeface="Open Sans"/>
              </a:rPr>
              <a:t> rain on the just and on the unjust.”    </a:t>
            </a:r>
            <a:r>
              <a:rPr lang="en-US" sz="2800" dirty="0">
                <a:latin typeface="Open Sans"/>
              </a:rPr>
              <a:t>Matthew 5:45 (KJV)</a:t>
            </a:r>
          </a:p>
          <a:p>
            <a:pPr marL="914400" indent="-393700" algn="just">
              <a:buFont typeface="Arial" panose="020B0604020202020204" pitchFamily="34" charset="0"/>
              <a:buChar char="•"/>
              <a:tabLst>
                <a:tab pos="914400" algn="l"/>
              </a:tabLst>
              <a:defRPr/>
            </a:pPr>
            <a:endParaRPr lang="en-US" altLang="en-US" sz="2800" dirty="0"/>
          </a:p>
          <a:p>
            <a:pPr marL="914400" indent="-393700" algn="just">
              <a:buFont typeface="Arial" panose="020B0604020202020204" pitchFamily="34" charset="0"/>
              <a:buChar char="•"/>
              <a:tabLst>
                <a:tab pos="914400" algn="l"/>
              </a:tabLst>
              <a:defRPr/>
            </a:pPr>
            <a:endParaRPr lang="en-US" altLang="en-US" sz="2800" dirty="0"/>
          </a:p>
          <a:p>
            <a:pPr marL="914400" indent="-393700" algn="just">
              <a:buFont typeface="Arial" panose="020B0604020202020204" pitchFamily="34" charset="0"/>
              <a:buChar char="•"/>
              <a:tabLst>
                <a:tab pos="914400" algn="l"/>
              </a:tabLst>
              <a:defRPr/>
            </a:pPr>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BB3E17C2-5DF2-43D8-B1E9-5B614A245056}"/>
              </a:ext>
            </a:extLst>
          </p:cNvPr>
          <p:cNvSpPr>
            <a:spLocks noGrp="1"/>
          </p:cNvSpPr>
          <p:nvPr>
            <p:ph type="title"/>
          </p:nvPr>
        </p:nvSpPr>
        <p:spPr/>
        <p:txBody>
          <a:bodyPr/>
          <a:lstStyle/>
          <a:p>
            <a:endParaRPr lang="en-US"/>
          </a:p>
        </p:txBody>
      </p:sp>
      <p:sp>
        <p:nvSpPr>
          <p:cNvPr id="6" name="Title 2">
            <a:extLst>
              <a:ext uri="{FF2B5EF4-FFF2-40B4-BE49-F238E27FC236}">
                <a16:creationId xmlns:a16="http://schemas.microsoft.com/office/drawing/2014/main" id="{CAFFF9A5-804B-457B-9484-3B1395CBC3C6}"/>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a:t>  </a:t>
            </a:r>
            <a:r>
              <a:rPr lang="en-US" sz="3400"/>
              <a:t>THE THIRD YEAR OF MINISTRY</a:t>
            </a:r>
            <a:endParaRPr lang="en-US" sz="3400" dirty="0"/>
          </a:p>
        </p:txBody>
      </p:sp>
    </p:spTree>
    <p:extLst>
      <p:ext uri="{BB962C8B-B14F-4D97-AF65-F5344CB8AC3E}">
        <p14:creationId xmlns:p14="http://schemas.microsoft.com/office/powerpoint/2010/main" val="1250836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025B7FB9-8DFB-4B07-8F56-1B911BA53459}"/>
              </a:ext>
            </a:extLst>
          </p:cNvPr>
          <p:cNvGrpSpPr>
            <a:grpSpLocks/>
          </p:cNvGrpSpPr>
          <p:nvPr/>
        </p:nvGrpSpPr>
        <p:grpSpPr bwMode="auto">
          <a:xfrm>
            <a:off x="1905000" y="1828800"/>
            <a:ext cx="8290719" cy="3257550"/>
            <a:chOff x="105384600" y="106685442"/>
            <a:chExt cx="4475391" cy="2114550"/>
          </a:xfrm>
        </p:grpSpPr>
        <p:sp>
          <p:nvSpPr>
            <p:cNvPr id="5" name="Text Box 8">
              <a:extLst>
                <a:ext uri="{FF2B5EF4-FFF2-40B4-BE49-F238E27FC236}">
                  <a16:creationId xmlns:a16="http://schemas.microsoft.com/office/drawing/2014/main" id="{AED3B24E-A5A4-4EFB-8268-BBAB12A91D60}"/>
                </a:ext>
              </a:extLst>
            </p:cNvPr>
            <p:cNvSpPr txBox="1">
              <a:spLocks noChangeArrowheads="1"/>
            </p:cNvSpPr>
            <p:nvPr/>
          </p:nvSpPr>
          <p:spPr bwMode="auto">
            <a:xfrm rot="-1771279">
              <a:off x="106588314" y="107870909"/>
              <a:ext cx="894994" cy="775362"/>
            </a:xfrm>
            <a:prstGeom prst="rect">
              <a:avLst/>
            </a:prstGeom>
            <a:solidFill>
              <a:srgbClr val="FFFFFF"/>
            </a:solidFill>
            <a:ln>
              <a:noFill/>
            </a:ln>
            <a:extLst>
              <a:ext uri="{91240B29-F687-4F45-9708-019B960494DF}">
                <a14:hiddenLine xmlns:a14="http://schemas.microsoft.com/office/drawing/2010/main" w="19050"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i="1" dirty="0">
                  <a:solidFill>
                    <a:srgbClr val="000000"/>
                  </a:solidFill>
                  <a:latin typeface="Forte" panose="03060902040502070203" pitchFamily="66" charset="0"/>
                </a:rPr>
                <a:t>of</a:t>
              </a:r>
              <a:endParaRPr lang="en-US" altLang="en-US" sz="3600" dirty="0"/>
            </a:p>
          </p:txBody>
        </p:sp>
        <p:sp>
          <p:nvSpPr>
            <p:cNvPr id="6" name="Text Box 9">
              <a:extLst>
                <a:ext uri="{FF2B5EF4-FFF2-40B4-BE49-F238E27FC236}">
                  <a16:creationId xmlns:a16="http://schemas.microsoft.com/office/drawing/2014/main" id="{C66CE9FC-9EB4-47BB-8AF9-94A33A360BB9}"/>
                </a:ext>
              </a:extLst>
            </p:cNvPr>
            <p:cNvSpPr txBox="1">
              <a:spLocks noChangeArrowheads="1"/>
            </p:cNvSpPr>
            <p:nvPr/>
          </p:nvSpPr>
          <p:spPr bwMode="auto">
            <a:xfrm>
              <a:off x="106545291" y="106708575"/>
              <a:ext cx="3314700" cy="1005567"/>
            </a:xfrm>
            <a:prstGeom prst="rect">
              <a:avLst/>
            </a:prstGeom>
            <a:solidFill>
              <a:srgbClr val="FFFFFF"/>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eaLnBrk="1" hangingPunct="1"/>
              <a:r>
                <a:rPr lang="en-US" altLang="en-US" sz="200" i="1" dirty="0">
                  <a:latin typeface="Arial Black" panose="020B0A04020102020204" pitchFamily="34" charset="0"/>
                </a:rPr>
                <a:t>                                  </a:t>
              </a:r>
            </a:p>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algn="ctr" eaLnBrk="1" hangingPunct="1"/>
              <a:r>
                <a:rPr lang="en-US" altLang="en-US" sz="8000" i="1" dirty="0">
                  <a:latin typeface="Arial Black" panose="020B0A04020102020204" pitchFamily="34" charset="0"/>
                </a:rPr>
                <a:t>Story</a:t>
              </a:r>
              <a:endParaRPr lang="en-US" altLang="en-US" sz="6600" i="1" dirty="0"/>
            </a:p>
          </p:txBody>
        </p:sp>
        <p:sp>
          <p:nvSpPr>
            <p:cNvPr id="7" name="Text Box 10">
              <a:extLst>
                <a:ext uri="{FF2B5EF4-FFF2-40B4-BE49-F238E27FC236}">
                  <a16:creationId xmlns:a16="http://schemas.microsoft.com/office/drawing/2014/main" id="{3F5A1A03-9359-4877-BD01-4F0CD1AF8885}"/>
                </a:ext>
              </a:extLst>
            </p:cNvPr>
            <p:cNvSpPr txBox="1">
              <a:spLocks noChangeArrowheads="1"/>
            </p:cNvSpPr>
            <p:nvPr/>
          </p:nvSpPr>
          <p:spPr bwMode="auto">
            <a:xfrm rot="-5400000">
              <a:off x="104935566" y="107171217"/>
              <a:ext cx="2114550" cy="1143000"/>
            </a:xfrm>
            <a:prstGeom prst="rect">
              <a:avLst/>
            </a:prstGeom>
            <a:solidFill>
              <a:srgbClr val="000000"/>
            </a:solidFill>
            <a:ln>
              <a:noFill/>
            </a:ln>
            <a:extLst>
              <a:ext uri="{91240B29-F687-4F45-9708-019B960494DF}">
                <a14:hiddenLine xmlns:a14="http://schemas.microsoft.com/office/drawing/2010/main" w="9525"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7200" dirty="0">
                  <a:solidFill>
                    <a:srgbClr val="FFFFFF"/>
                  </a:solidFill>
                  <a:latin typeface="Arial Black" panose="020B0A04020102020204" pitchFamily="34" charset="0"/>
                </a:rPr>
                <a:t>THE</a:t>
              </a:r>
              <a:endParaRPr lang="en-US" altLang="en-US" sz="2800" dirty="0"/>
            </a:p>
          </p:txBody>
        </p:sp>
        <p:sp>
          <p:nvSpPr>
            <p:cNvPr id="8" name="Text Box 11">
              <a:extLst>
                <a:ext uri="{FF2B5EF4-FFF2-40B4-BE49-F238E27FC236}">
                  <a16:creationId xmlns:a16="http://schemas.microsoft.com/office/drawing/2014/main" id="{8DB2A103-1468-429F-B010-0F744D6A8316}"/>
                </a:ext>
              </a:extLst>
            </p:cNvPr>
            <p:cNvSpPr txBox="1">
              <a:spLocks noChangeArrowheads="1"/>
            </p:cNvSpPr>
            <p:nvPr/>
          </p:nvSpPr>
          <p:spPr bwMode="auto">
            <a:xfrm>
              <a:off x="107451525" y="107714142"/>
              <a:ext cx="2400300" cy="1085850"/>
            </a:xfrm>
            <a:prstGeom prst="rect">
              <a:avLst/>
            </a:prstGeom>
            <a:solidFill>
              <a:srgbClr val="000000"/>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algn="ctr" eaLnBrk="1" hangingPunct="1"/>
              <a:r>
                <a:rPr lang="en-US" altLang="en-US" sz="6600" dirty="0">
                  <a:solidFill>
                    <a:srgbClr val="FFFFFF"/>
                  </a:solidFill>
                  <a:latin typeface="Arial Black" panose="020B0A04020102020204" pitchFamily="34" charset="0"/>
                </a:rPr>
                <a:t>Jesus</a:t>
              </a:r>
              <a:endParaRPr lang="en-US" altLang="en-US" dirty="0"/>
            </a:p>
          </p:txBody>
        </p:sp>
        <p:sp>
          <p:nvSpPr>
            <p:cNvPr id="9" name="Line 12">
              <a:extLst>
                <a:ext uri="{FF2B5EF4-FFF2-40B4-BE49-F238E27FC236}">
                  <a16:creationId xmlns:a16="http://schemas.microsoft.com/office/drawing/2014/main" id="{A61E2335-F4BF-4124-81F8-0EA02F32FC8F}"/>
                </a:ext>
              </a:extLst>
            </p:cNvPr>
            <p:cNvSpPr>
              <a:spLocks noChangeShapeType="1"/>
            </p:cNvSpPr>
            <p:nvPr/>
          </p:nvSpPr>
          <p:spPr bwMode="auto">
            <a:xfrm>
              <a:off x="105384600" y="108799992"/>
              <a:ext cx="44577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10" name="Rectangle 9">
            <a:extLst>
              <a:ext uri="{FF2B5EF4-FFF2-40B4-BE49-F238E27FC236}">
                <a16:creationId xmlns:a16="http://schemas.microsoft.com/office/drawing/2014/main" id="{0B26C840-C6B6-4C75-969B-5B41854E6650}"/>
              </a:ext>
            </a:extLst>
          </p:cNvPr>
          <p:cNvSpPr/>
          <p:nvPr/>
        </p:nvSpPr>
        <p:spPr>
          <a:xfrm>
            <a:off x="1889919" y="1581169"/>
            <a:ext cx="2590800" cy="247631"/>
          </a:xfrm>
          <a:prstGeom prst="rect">
            <a:avLst/>
          </a:prstGeom>
          <a:solidFill>
            <a:srgbClr val="FFFFFF"/>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3530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3000" b="1" dirty="0">
                <a:latin typeface="Open Sans"/>
              </a:rPr>
              <a:t> Hard sayings</a:t>
            </a:r>
            <a:endParaRPr lang="en-US" sz="3000" dirty="0">
              <a:latin typeface="Open Sans"/>
            </a:endParaRPr>
          </a:p>
          <a:p>
            <a:pPr marL="914400" indent="-393700" algn="just">
              <a:buFont typeface="Arial" panose="020B0604020202020204" pitchFamily="34" charset="0"/>
              <a:buChar char="•"/>
            </a:pPr>
            <a:r>
              <a:rPr lang="en-US" sz="2800" i="1" dirty="0">
                <a:latin typeface="Open Sans"/>
              </a:rPr>
              <a:t>“If your hand or your foot causes you to sin, cut it off and throw it away. It is better for you to enter life maimed or crippled than to have two hands or two feet and be thrown into eternal fire. And if your eye causes you to sin, gouge it out and throw it away. It is better for you to enter life with one eye than to have two eyes and be thrown into the fire of hell.”  </a:t>
            </a:r>
            <a:r>
              <a:rPr lang="en-US" sz="2800" dirty="0">
                <a:latin typeface="Open Sans"/>
              </a:rPr>
              <a:t>(Matthew 18:8-9)</a:t>
            </a:r>
          </a:p>
          <a:p>
            <a:pPr marL="576262" lvl="1" algn="just"/>
            <a:endParaRPr lang="en-US" dirty="0">
              <a:solidFill>
                <a:schemeClr val="tx1"/>
              </a:solidFill>
              <a:latin typeface="Open Sans"/>
            </a:endParaRPr>
          </a:p>
          <a:p>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7223919" cy="838200"/>
          </a:xfrm>
          <a:solidFill>
            <a:srgbClr val="A51E22"/>
          </a:solidFill>
        </p:spPr>
        <p:txBody>
          <a:bodyPr>
            <a:normAutofit/>
          </a:bodyPr>
          <a:lstStyle/>
          <a:p>
            <a:r>
              <a:rPr lang="en-US" sz="3200" dirty="0"/>
              <a:t>  </a:t>
            </a:r>
            <a:r>
              <a:rPr lang="en-US" sz="3400" dirty="0"/>
              <a:t>THE THIRD YEAR OF MINISTRY</a:t>
            </a:r>
          </a:p>
        </p:txBody>
      </p:sp>
    </p:spTree>
    <p:extLst>
      <p:ext uri="{BB962C8B-B14F-4D97-AF65-F5344CB8AC3E}">
        <p14:creationId xmlns:p14="http://schemas.microsoft.com/office/powerpoint/2010/main" val="113871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2000" b="1" dirty="0">
                <a:latin typeface="Open Sans"/>
              </a:rPr>
              <a:t> </a:t>
            </a:r>
            <a:r>
              <a:rPr lang="en-US" sz="3000" b="1" dirty="0">
                <a:latin typeface="Open Sans"/>
              </a:rPr>
              <a:t>What Jesus is NOT saying</a:t>
            </a:r>
            <a:endParaRPr lang="en-US" sz="3000" dirty="0">
              <a:solidFill>
                <a:schemeClr val="tx1"/>
              </a:solidFill>
              <a:latin typeface="Open Sans"/>
            </a:endParaRPr>
          </a:p>
          <a:p>
            <a:pPr marL="914400" indent="-393700">
              <a:buFont typeface="Arial" panose="020B0604020202020204" pitchFamily="34" charset="0"/>
              <a:buChar char="•"/>
              <a:tabLst>
                <a:tab pos="914400" algn="l"/>
              </a:tabLst>
              <a:defRPr/>
            </a:pPr>
            <a:r>
              <a:rPr lang="en-US" sz="2800" dirty="0">
                <a:latin typeface="Open Sans"/>
              </a:rPr>
              <a:t>Harming oneself is acceptable. </a:t>
            </a:r>
          </a:p>
          <a:p>
            <a:pPr marL="914400" indent="-393700">
              <a:buFont typeface="Arial" panose="020B0604020202020204" pitchFamily="34" charset="0"/>
              <a:buChar char="•"/>
              <a:tabLst>
                <a:tab pos="914400" algn="l"/>
              </a:tabLst>
              <a:defRPr/>
            </a:pPr>
            <a:r>
              <a:rPr lang="en-US" sz="2800" dirty="0">
                <a:latin typeface="Open Sans"/>
              </a:rPr>
              <a:t>Infirmities will follow us into heaven. </a:t>
            </a:r>
          </a:p>
          <a:p>
            <a:pPr marL="914400" indent="-393700">
              <a:buFont typeface="Arial" panose="020B0604020202020204" pitchFamily="34" charset="0"/>
              <a:buChar char="•"/>
              <a:tabLst>
                <a:tab pos="914400" algn="l"/>
              </a:tabLst>
              <a:defRPr/>
            </a:pPr>
            <a:r>
              <a:rPr lang="en-US" sz="2800" dirty="0">
                <a:latin typeface="Open Sans"/>
              </a:rPr>
              <a:t>Someone, or something, can cause us to sin.</a:t>
            </a:r>
          </a:p>
          <a:p>
            <a:pPr marL="914400" indent="-393700">
              <a:buFont typeface="Arial" panose="020B0604020202020204" pitchFamily="34" charset="0"/>
              <a:buChar char="•"/>
              <a:tabLst>
                <a:tab pos="914400" algn="l"/>
              </a:tabLst>
              <a:defRPr/>
            </a:pPr>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51A691E6-D679-47FE-8C8A-0F0061E10F7C}"/>
              </a:ext>
            </a:extLst>
          </p:cNvPr>
          <p:cNvSpPr>
            <a:spLocks noGrp="1"/>
          </p:cNvSpPr>
          <p:nvPr>
            <p:ph type="title"/>
          </p:nvPr>
        </p:nvSpPr>
        <p:spPr/>
        <p:txBody>
          <a:bodyPr/>
          <a:lstStyle/>
          <a:p>
            <a:endParaRPr lang="en-US"/>
          </a:p>
        </p:txBody>
      </p:sp>
      <p:sp>
        <p:nvSpPr>
          <p:cNvPr id="6" name="Title 2">
            <a:extLst>
              <a:ext uri="{FF2B5EF4-FFF2-40B4-BE49-F238E27FC236}">
                <a16:creationId xmlns:a16="http://schemas.microsoft.com/office/drawing/2014/main" id="{5960CF69-186B-4BB7-9674-11D4E272ACC3}"/>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a:t>  </a:t>
            </a:r>
            <a:r>
              <a:rPr lang="en-US" sz="3400"/>
              <a:t>THE THIRD YEAR OF MINISTRY</a:t>
            </a:r>
            <a:endParaRPr lang="en-US" sz="3400" dirty="0"/>
          </a:p>
        </p:txBody>
      </p:sp>
    </p:spTree>
    <p:extLst>
      <p:ext uri="{BB962C8B-B14F-4D97-AF65-F5344CB8AC3E}">
        <p14:creationId xmlns:p14="http://schemas.microsoft.com/office/powerpoint/2010/main" val="195824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2000" b="1" dirty="0">
                <a:latin typeface="Open Sans"/>
              </a:rPr>
              <a:t> </a:t>
            </a:r>
            <a:r>
              <a:rPr lang="en-US" sz="3000" b="1" dirty="0">
                <a:latin typeface="Open Sans"/>
              </a:rPr>
              <a:t>What Jesus IS saying</a:t>
            </a:r>
            <a:endParaRPr lang="en-US" sz="3000" dirty="0">
              <a:solidFill>
                <a:schemeClr val="tx1"/>
              </a:solidFill>
              <a:latin typeface="Open Sans"/>
            </a:endParaRPr>
          </a:p>
          <a:p>
            <a:pPr marL="914400" indent="-393700" algn="just">
              <a:buFont typeface="Arial" panose="020B0604020202020204" pitchFamily="34" charset="0"/>
              <a:buChar char="•"/>
              <a:tabLst>
                <a:tab pos="914400" algn="l"/>
              </a:tabLst>
              <a:defRPr/>
            </a:pPr>
            <a:r>
              <a:rPr lang="en-US" sz="2800" dirty="0">
                <a:latin typeface="Open Sans"/>
              </a:rPr>
              <a:t>Be tenacious in removing from your life any and all hindrances to your spiritual walk.</a:t>
            </a:r>
          </a:p>
          <a:p>
            <a:pPr marL="914400" indent="-393700" algn="just">
              <a:buFont typeface="Arial" panose="020B0604020202020204" pitchFamily="34" charset="0"/>
              <a:buChar char="•"/>
              <a:tabLst>
                <a:tab pos="914400" algn="l"/>
              </a:tabLst>
              <a:defRPr/>
            </a:pPr>
            <a:r>
              <a:rPr lang="en-US" sz="2800" dirty="0">
                <a:latin typeface="Open Sans"/>
              </a:rPr>
              <a:t>When considering making sacrifices for the cause of Christ, reflect on the eternal reward and not the short term challenge.</a:t>
            </a:r>
          </a:p>
          <a:p>
            <a:pPr marL="914400" indent="-393700">
              <a:buFont typeface="Arial" panose="020B0604020202020204" pitchFamily="34" charset="0"/>
              <a:buChar char="•"/>
              <a:tabLst>
                <a:tab pos="914400" algn="l"/>
              </a:tabLst>
              <a:defRPr/>
            </a:pPr>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EC50EECD-FC5B-4671-9CFA-6F7786BDDEB1}"/>
              </a:ext>
            </a:extLst>
          </p:cNvPr>
          <p:cNvSpPr>
            <a:spLocks noGrp="1"/>
          </p:cNvSpPr>
          <p:nvPr>
            <p:ph type="title"/>
          </p:nvPr>
        </p:nvSpPr>
        <p:spPr/>
        <p:txBody>
          <a:bodyPr/>
          <a:lstStyle/>
          <a:p>
            <a:endParaRPr lang="en-US"/>
          </a:p>
        </p:txBody>
      </p:sp>
      <p:sp>
        <p:nvSpPr>
          <p:cNvPr id="6" name="Title 2">
            <a:extLst>
              <a:ext uri="{FF2B5EF4-FFF2-40B4-BE49-F238E27FC236}">
                <a16:creationId xmlns:a16="http://schemas.microsoft.com/office/drawing/2014/main" id="{B042C46B-1D0E-4E87-ACB7-EAAC9D497E49}"/>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a:t>  </a:t>
            </a:r>
            <a:r>
              <a:rPr lang="en-US" sz="3400"/>
              <a:t>THE THIRD YEAR OF MINISTRY</a:t>
            </a:r>
            <a:endParaRPr lang="en-US" sz="3400" dirty="0"/>
          </a:p>
        </p:txBody>
      </p:sp>
    </p:spTree>
    <p:extLst>
      <p:ext uri="{BB962C8B-B14F-4D97-AF65-F5344CB8AC3E}">
        <p14:creationId xmlns:p14="http://schemas.microsoft.com/office/powerpoint/2010/main" val="1537972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2000" b="1" dirty="0">
                <a:latin typeface="Open Sans"/>
              </a:rPr>
              <a:t> </a:t>
            </a:r>
            <a:r>
              <a:rPr lang="en-US" sz="3000" b="1" dirty="0">
                <a:latin typeface="Open Sans"/>
              </a:rPr>
              <a:t>Regarding Forgiveness</a:t>
            </a:r>
            <a:endParaRPr lang="en-US" sz="3000" dirty="0">
              <a:solidFill>
                <a:schemeClr val="tx1"/>
              </a:solidFill>
              <a:latin typeface="Open Sans"/>
            </a:endParaRPr>
          </a:p>
          <a:p>
            <a:pPr marL="914400" indent="-393700" algn="just">
              <a:buFont typeface="Arial" panose="020B0604020202020204" pitchFamily="34" charset="0"/>
              <a:buChar char="•"/>
              <a:tabLst>
                <a:tab pos="914400" algn="l"/>
              </a:tabLst>
              <a:defRPr/>
            </a:pPr>
            <a:r>
              <a:rPr lang="en-US" altLang="en-US" sz="2800" i="1" dirty="0"/>
              <a:t>“Then Peter came to Jesus and asked, "Lord, how many times shall I forgive my brother when he sins against me? Up to seven times?" Jesus answered, "I tell you, not seven times, but seventy-seven times.”</a:t>
            </a:r>
            <a:r>
              <a:rPr lang="en-US" altLang="en-US" sz="2800" dirty="0"/>
              <a:t> (Matthew 18:21-22)</a:t>
            </a:r>
          </a:p>
          <a:p>
            <a:pPr marL="914400" indent="-393700" algn="just">
              <a:buFont typeface="Arial" panose="020B0604020202020204" pitchFamily="34" charset="0"/>
              <a:buChar char="•"/>
              <a:tabLst>
                <a:tab pos="914400" algn="l"/>
              </a:tabLst>
              <a:defRPr/>
            </a:pPr>
            <a:r>
              <a:rPr lang="en-US" sz="2800" dirty="0">
                <a:latin typeface="Open Sans"/>
              </a:rPr>
              <a:t>By tradition, Jews were obliged to forgive other Jews (not Gentiles), and only when forgiveness was requested, and only up to three times.</a:t>
            </a:r>
          </a:p>
          <a:p>
            <a:pPr marL="914400" indent="-393700" algn="just">
              <a:buFont typeface="Arial" panose="020B0604020202020204" pitchFamily="34" charset="0"/>
              <a:buChar char="•"/>
              <a:tabLst>
                <a:tab pos="914400" algn="l"/>
              </a:tabLst>
              <a:defRPr/>
            </a:pPr>
            <a:endParaRPr lang="en-US" altLang="en-US" sz="2800" dirty="0"/>
          </a:p>
          <a:p>
            <a:pPr marL="914400" indent="-393700" algn="just">
              <a:buFont typeface="Arial" panose="020B0604020202020204" pitchFamily="34" charset="0"/>
              <a:buChar char="•"/>
              <a:tabLst>
                <a:tab pos="914400" algn="l"/>
              </a:tabLst>
              <a:defRPr/>
            </a:pPr>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BB3E17C2-5DF2-43D8-B1E9-5B614A245056}"/>
              </a:ext>
            </a:extLst>
          </p:cNvPr>
          <p:cNvSpPr>
            <a:spLocks noGrp="1"/>
          </p:cNvSpPr>
          <p:nvPr>
            <p:ph type="title"/>
          </p:nvPr>
        </p:nvSpPr>
        <p:spPr/>
        <p:txBody>
          <a:bodyPr/>
          <a:lstStyle/>
          <a:p>
            <a:endParaRPr lang="en-US"/>
          </a:p>
        </p:txBody>
      </p:sp>
      <p:sp>
        <p:nvSpPr>
          <p:cNvPr id="6" name="Title 2">
            <a:extLst>
              <a:ext uri="{FF2B5EF4-FFF2-40B4-BE49-F238E27FC236}">
                <a16:creationId xmlns:a16="http://schemas.microsoft.com/office/drawing/2014/main" id="{CAFFF9A5-804B-457B-9484-3B1395CBC3C6}"/>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a:t>  </a:t>
            </a:r>
            <a:r>
              <a:rPr lang="en-US" sz="3400"/>
              <a:t>THE THIRD YEAR OF MINISTRY</a:t>
            </a:r>
            <a:endParaRPr lang="en-US" sz="3400" dirty="0"/>
          </a:p>
        </p:txBody>
      </p:sp>
    </p:spTree>
    <p:extLst>
      <p:ext uri="{BB962C8B-B14F-4D97-AF65-F5344CB8AC3E}">
        <p14:creationId xmlns:p14="http://schemas.microsoft.com/office/powerpoint/2010/main" val="3544309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a:bodyPr>
          <a:lstStyle/>
          <a:p>
            <a:pPr algn="just"/>
            <a:r>
              <a:rPr lang="en-US" sz="2000" b="1" dirty="0">
                <a:latin typeface="Open Sans"/>
              </a:rPr>
              <a:t> </a:t>
            </a:r>
            <a:r>
              <a:rPr lang="en-US" sz="3000" b="1" dirty="0">
                <a:latin typeface="Open Sans"/>
              </a:rPr>
              <a:t>Regarding the nature of Jesus</a:t>
            </a:r>
            <a:endParaRPr lang="en-US" sz="3000" dirty="0">
              <a:solidFill>
                <a:schemeClr val="tx1"/>
              </a:solidFill>
              <a:latin typeface="Open Sans"/>
            </a:endParaRPr>
          </a:p>
          <a:p>
            <a:pPr marL="914400" indent="-393700" algn="just">
              <a:buFont typeface="Arial" panose="020B0604020202020204" pitchFamily="34" charset="0"/>
              <a:buChar char="•"/>
              <a:tabLst>
                <a:tab pos="914400" algn="l"/>
              </a:tabLst>
              <a:defRPr/>
            </a:pPr>
            <a:r>
              <a:rPr lang="en-US" altLang="en-US" sz="2800" i="1" dirty="0"/>
              <a:t>"I tell you the truth," Jesus answered, "before Abraham was born, I am!"  At this, they picked up stones to stone Him.”  </a:t>
            </a:r>
            <a:r>
              <a:rPr lang="en-US" altLang="en-US" sz="2800" dirty="0"/>
              <a:t>(John 8:58-59)   </a:t>
            </a:r>
          </a:p>
          <a:p>
            <a:pPr marL="914400" indent="-393700" algn="just">
              <a:buFont typeface="Arial" panose="020B0604020202020204" pitchFamily="34" charset="0"/>
              <a:buChar char="•"/>
              <a:tabLst>
                <a:tab pos="914400" algn="l"/>
              </a:tabLst>
              <a:defRPr/>
            </a:pPr>
            <a:r>
              <a:rPr lang="en-US" altLang="en-US" sz="2800" i="1" dirty="0"/>
              <a:t>The phrase “I Am” is linked to God </a:t>
            </a:r>
            <a:r>
              <a:rPr lang="en-US" altLang="en-US" sz="2800" dirty="0"/>
              <a:t>(see Exodus 3:13-15). </a:t>
            </a:r>
            <a:r>
              <a:rPr lang="en-US" altLang="en-US" sz="2800" i="1" dirty="0"/>
              <a:t>The religious leaders recognized that this was a deity statement and immediately became hostile. </a:t>
            </a:r>
          </a:p>
          <a:p>
            <a:pPr marL="1549400" lvl="1" indent="-571500" algn="just">
              <a:buFont typeface="Wingdings" panose="05000000000000000000" pitchFamily="2" charset="2"/>
              <a:buChar char="Ø"/>
              <a:tabLst>
                <a:tab pos="914400" algn="l"/>
              </a:tabLst>
              <a:defRPr/>
            </a:pPr>
            <a:r>
              <a:rPr lang="en-US" altLang="en-US" i="1" dirty="0">
                <a:solidFill>
                  <a:schemeClr val="tx1"/>
                </a:solidFill>
                <a:latin typeface="Open Sans"/>
              </a:rPr>
              <a:t>“…We are not stoning you for any of these,’ replied the Jews, ‘but for blasphemy, because you, a mere man, claim to be God.’”  </a:t>
            </a:r>
            <a:r>
              <a:rPr lang="en-US" altLang="en-US" dirty="0">
                <a:solidFill>
                  <a:schemeClr val="tx1"/>
                </a:solidFill>
                <a:latin typeface="Open Sans"/>
              </a:rPr>
              <a:t>(John 10:32-33)</a:t>
            </a:r>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BB3E17C2-5DF2-43D8-B1E9-5B614A245056}"/>
              </a:ext>
            </a:extLst>
          </p:cNvPr>
          <p:cNvSpPr>
            <a:spLocks noGrp="1"/>
          </p:cNvSpPr>
          <p:nvPr>
            <p:ph type="title"/>
          </p:nvPr>
        </p:nvSpPr>
        <p:spPr/>
        <p:txBody>
          <a:bodyPr/>
          <a:lstStyle/>
          <a:p>
            <a:endParaRPr lang="en-US"/>
          </a:p>
        </p:txBody>
      </p:sp>
      <p:sp>
        <p:nvSpPr>
          <p:cNvPr id="6" name="Title 2">
            <a:extLst>
              <a:ext uri="{FF2B5EF4-FFF2-40B4-BE49-F238E27FC236}">
                <a16:creationId xmlns:a16="http://schemas.microsoft.com/office/drawing/2014/main" id="{CAFFF9A5-804B-457B-9484-3B1395CBC3C6}"/>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a:t>  </a:t>
            </a:r>
            <a:r>
              <a:rPr lang="en-US" sz="3400"/>
              <a:t>THE THIRD YEAR OF MINISTRY</a:t>
            </a:r>
            <a:endParaRPr lang="en-US" sz="3400" dirty="0"/>
          </a:p>
        </p:txBody>
      </p:sp>
    </p:spTree>
    <p:extLst>
      <p:ext uri="{BB962C8B-B14F-4D97-AF65-F5344CB8AC3E}">
        <p14:creationId xmlns:p14="http://schemas.microsoft.com/office/powerpoint/2010/main" val="4223776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800600"/>
          </a:xfrm>
        </p:spPr>
        <p:txBody>
          <a:bodyPr>
            <a:normAutofit/>
          </a:bodyPr>
          <a:lstStyle/>
          <a:p>
            <a:pPr algn="just"/>
            <a:r>
              <a:rPr lang="en-US" sz="2000" b="1" dirty="0">
                <a:latin typeface="Open Sans"/>
              </a:rPr>
              <a:t> </a:t>
            </a:r>
            <a:r>
              <a:rPr lang="en-US" sz="3000" b="1" dirty="0">
                <a:latin typeface="Open Sans"/>
              </a:rPr>
              <a:t>Regarding sin and God’s judgment</a:t>
            </a:r>
            <a:endParaRPr lang="en-US" sz="3000" dirty="0">
              <a:solidFill>
                <a:schemeClr val="tx1"/>
              </a:solidFill>
              <a:latin typeface="Open Sans"/>
            </a:endParaRPr>
          </a:p>
          <a:p>
            <a:pPr marL="914400" indent="-393700" algn="just">
              <a:buFont typeface="Arial" panose="020B0604020202020204" pitchFamily="34" charset="0"/>
              <a:buChar char="•"/>
              <a:tabLst>
                <a:tab pos="914400" algn="l"/>
              </a:tabLst>
              <a:defRPr/>
            </a:pPr>
            <a:r>
              <a:rPr lang="en-US" altLang="en-US" sz="2800" i="1" dirty="0"/>
              <a:t>“His disciples asked him, ‘Rabbi, who sinned, this man or his parents, that he was born blind?’ ‘Neither this man nor his parents sinned,’ said Jesus, ‘but this happened so that the work of God might be displayed in his life.’” </a:t>
            </a:r>
            <a:r>
              <a:rPr lang="en-US" altLang="en-US" sz="2800" dirty="0"/>
              <a:t>(John 9:2-3)</a:t>
            </a:r>
          </a:p>
          <a:p>
            <a:pPr marL="914400" indent="-393700" algn="just">
              <a:buFont typeface="Arial" panose="020B0604020202020204" pitchFamily="34" charset="0"/>
              <a:buChar char="•"/>
              <a:tabLst>
                <a:tab pos="914400" algn="l"/>
              </a:tabLst>
              <a:defRPr/>
            </a:pPr>
            <a:r>
              <a:rPr lang="en-US" altLang="en-US" sz="2800" i="1" dirty="0"/>
              <a:t>“To this they replied, ‘You were steeped in sin at birth; how dare you lecture us!’ And they threw him out</a:t>
            </a:r>
            <a:r>
              <a:rPr lang="en-US" altLang="en-US" sz="2800" dirty="0"/>
              <a:t>.”  (John 9:34)</a:t>
            </a:r>
          </a:p>
          <a:p>
            <a:pPr marL="914400" indent="-393700" algn="just">
              <a:buFont typeface="Arial" panose="020B0604020202020204" pitchFamily="34" charset="0"/>
              <a:buChar char="•"/>
              <a:tabLst>
                <a:tab pos="914400" algn="l"/>
              </a:tabLst>
              <a:defRPr/>
            </a:pPr>
            <a:endParaRPr lang="en-US" altLang="en-US" sz="2800" dirty="0"/>
          </a:p>
          <a:p>
            <a:pPr marL="914400" indent="-393700" algn="just">
              <a:buFont typeface="Arial" panose="020B0604020202020204" pitchFamily="34" charset="0"/>
              <a:buChar char="•"/>
              <a:tabLst>
                <a:tab pos="914400" algn="l"/>
              </a:tabLst>
              <a:defRPr/>
            </a:pPr>
            <a:endParaRPr lang="en-US" altLang="en-US" sz="2800" dirty="0"/>
          </a:p>
          <a:p>
            <a:pPr marL="914400" indent="-393700" algn="just">
              <a:buFont typeface="Arial" panose="020B0604020202020204" pitchFamily="34" charset="0"/>
              <a:buChar char="•"/>
              <a:tabLst>
                <a:tab pos="914400" algn="l"/>
              </a:tabLst>
              <a:defRPr/>
            </a:pPr>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BB3E17C2-5DF2-43D8-B1E9-5B614A245056}"/>
              </a:ext>
            </a:extLst>
          </p:cNvPr>
          <p:cNvSpPr>
            <a:spLocks noGrp="1"/>
          </p:cNvSpPr>
          <p:nvPr>
            <p:ph type="title"/>
          </p:nvPr>
        </p:nvSpPr>
        <p:spPr/>
        <p:txBody>
          <a:bodyPr/>
          <a:lstStyle/>
          <a:p>
            <a:endParaRPr lang="en-US"/>
          </a:p>
        </p:txBody>
      </p:sp>
      <p:sp>
        <p:nvSpPr>
          <p:cNvPr id="6" name="Title 2">
            <a:extLst>
              <a:ext uri="{FF2B5EF4-FFF2-40B4-BE49-F238E27FC236}">
                <a16:creationId xmlns:a16="http://schemas.microsoft.com/office/drawing/2014/main" id="{CAFFF9A5-804B-457B-9484-3B1395CBC3C6}"/>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a:t>  </a:t>
            </a:r>
            <a:r>
              <a:rPr lang="en-US" sz="3400"/>
              <a:t>THE THIRD YEAR OF MINISTRY</a:t>
            </a:r>
            <a:endParaRPr lang="en-US" sz="3400" dirty="0"/>
          </a:p>
        </p:txBody>
      </p:sp>
    </p:spTree>
    <p:extLst>
      <p:ext uri="{BB962C8B-B14F-4D97-AF65-F5344CB8AC3E}">
        <p14:creationId xmlns:p14="http://schemas.microsoft.com/office/powerpoint/2010/main" val="1438189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r>
              <a:rPr lang="en-US" sz="2000" b="1" dirty="0">
                <a:latin typeface="Open Sans"/>
              </a:rPr>
              <a:t> </a:t>
            </a:r>
            <a:r>
              <a:rPr lang="en-US" sz="3000" b="1" dirty="0">
                <a:latin typeface="Open Sans"/>
              </a:rPr>
              <a:t>Regarding excuses and following the Lord</a:t>
            </a:r>
            <a:endParaRPr lang="en-US" sz="3000" dirty="0">
              <a:solidFill>
                <a:schemeClr val="tx1"/>
              </a:solidFill>
              <a:latin typeface="Open Sans"/>
            </a:endParaRPr>
          </a:p>
          <a:p>
            <a:pPr marL="914400" indent="-393700" algn="just">
              <a:buFont typeface="Arial" panose="020B0604020202020204" pitchFamily="34" charset="0"/>
              <a:buChar char="•"/>
              <a:tabLst>
                <a:tab pos="914400" algn="l"/>
              </a:tabLst>
              <a:defRPr/>
            </a:pPr>
            <a:r>
              <a:rPr lang="en-US" altLang="en-US" sz="2800" dirty="0"/>
              <a:t>[Jesus] </a:t>
            </a:r>
            <a:r>
              <a:rPr lang="en-US" altLang="en-US" sz="2800" i="1" dirty="0"/>
              <a:t>“….said to another man, ‘Follow me.’ But the man replied, ‘Lord, first let me go and bury my father.’ Jesus said to him,  ‘Let the dead bury their own dead, but you go and proclaim the kingdom of God.’"  </a:t>
            </a:r>
            <a:r>
              <a:rPr lang="en-US" altLang="en-US" sz="2800" dirty="0"/>
              <a:t>(Luke 9:59-60)</a:t>
            </a:r>
          </a:p>
          <a:p>
            <a:pPr marL="914400" indent="-393700" algn="just">
              <a:buFont typeface="Arial" panose="020B0604020202020204" pitchFamily="34" charset="0"/>
              <a:buChar char="•"/>
              <a:tabLst>
                <a:tab pos="914400" algn="l"/>
              </a:tabLst>
              <a:defRPr/>
            </a:pPr>
            <a:r>
              <a:rPr lang="en-US" sz="2800" i="1" dirty="0">
                <a:latin typeface="Open Sans"/>
              </a:rPr>
              <a:t>“Then Jesus said to his disciples, ‘If anyone would come after me, he must deny himself and take up his cross and follow me.’”  </a:t>
            </a:r>
            <a:r>
              <a:rPr lang="en-US" sz="2800" dirty="0">
                <a:latin typeface="Open Sans"/>
              </a:rPr>
              <a:t>(Matthew 16:24)</a:t>
            </a:r>
          </a:p>
          <a:p>
            <a:pPr marL="914400" indent="-393700" algn="just">
              <a:buFont typeface="Arial" panose="020B0604020202020204" pitchFamily="34" charset="0"/>
              <a:buChar char="•"/>
              <a:tabLst>
                <a:tab pos="914400" algn="l"/>
              </a:tabLst>
              <a:defRPr/>
            </a:pPr>
            <a:endParaRPr lang="en-US" altLang="en-US" sz="2800" dirty="0"/>
          </a:p>
          <a:p>
            <a:pPr marL="914400" indent="-393700" algn="just">
              <a:buFont typeface="Arial" panose="020B0604020202020204" pitchFamily="34" charset="0"/>
              <a:buChar char="•"/>
              <a:tabLst>
                <a:tab pos="914400" algn="l"/>
              </a:tabLst>
              <a:defRPr/>
            </a:pPr>
            <a:endParaRPr lang="en-US" altLang="en-US" sz="2800" dirty="0"/>
          </a:p>
          <a:p>
            <a:pPr marL="914400" indent="-393700" algn="just">
              <a:buFont typeface="Arial" panose="020B0604020202020204" pitchFamily="34" charset="0"/>
              <a:buChar char="•"/>
              <a:tabLst>
                <a:tab pos="914400" algn="l"/>
              </a:tabLst>
              <a:defRPr/>
            </a:pPr>
            <a:endParaRPr lang="en-US" altLang="en-US" sz="2800" dirty="0"/>
          </a:p>
          <a:p>
            <a:pPr marL="914400" indent="-393700" algn="just">
              <a:buFont typeface="Arial" panose="020B0604020202020204" pitchFamily="34" charset="0"/>
              <a:buChar char="•"/>
              <a:tabLst>
                <a:tab pos="914400" algn="l"/>
              </a:tabLst>
              <a:defRPr/>
            </a:pPr>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BB3E17C2-5DF2-43D8-B1E9-5B614A245056}"/>
              </a:ext>
            </a:extLst>
          </p:cNvPr>
          <p:cNvSpPr>
            <a:spLocks noGrp="1"/>
          </p:cNvSpPr>
          <p:nvPr>
            <p:ph type="title"/>
          </p:nvPr>
        </p:nvSpPr>
        <p:spPr/>
        <p:txBody>
          <a:bodyPr/>
          <a:lstStyle/>
          <a:p>
            <a:endParaRPr lang="en-US"/>
          </a:p>
        </p:txBody>
      </p:sp>
      <p:sp>
        <p:nvSpPr>
          <p:cNvPr id="6" name="Title 2">
            <a:extLst>
              <a:ext uri="{FF2B5EF4-FFF2-40B4-BE49-F238E27FC236}">
                <a16:creationId xmlns:a16="http://schemas.microsoft.com/office/drawing/2014/main" id="{CAFFF9A5-804B-457B-9484-3B1395CBC3C6}"/>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a:t>  </a:t>
            </a:r>
            <a:r>
              <a:rPr lang="en-US" sz="3400"/>
              <a:t>THE THIRD YEAR OF MINISTRY</a:t>
            </a:r>
            <a:endParaRPr lang="en-US" sz="3400" dirty="0"/>
          </a:p>
        </p:txBody>
      </p:sp>
    </p:spTree>
    <p:extLst>
      <p:ext uri="{BB962C8B-B14F-4D97-AF65-F5344CB8AC3E}">
        <p14:creationId xmlns:p14="http://schemas.microsoft.com/office/powerpoint/2010/main" val="3313288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876800"/>
          </a:xfrm>
        </p:spPr>
        <p:txBody>
          <a:bodyPr>
            <a:normAutofit/>
          </a:bodyPr>
          <a:lstStyle/>
          <a:p>
            <a:pPr algn="just"/>
            <a:r>
              <a:rPr lang="en-US" sz="2000" b="1" dirty="0">
                <a:latin typeface="Open Sans"/>
              </a:rPr>
              <a:t> </a:t>
            </a:r>
            <a:r>
              <a:rPr lang="en-US" sz="3000" b="1" dirty="0">
                <a:latin typeface="Open Sans"/>
              </a:rPr>
              <a:t>Regarding expectations and judgment</a:t>
            </a:r>
            <a:endParaRPr lang="en-US" sz="3000" dirty="0">
              <a:solidFill>
                <a:schemeClr val="tx1"/>
              </a:solidFill>
              <a:latin typeface="Open Sans"/>
            </a:endParaRPr>
          </a:p>
          <a:p>
            <a:pPr marL="914400" indent="-393700" algn="just">
              <a:buFont typeface="Arial" panose="020B0604020202020204" pitchFamily="34" charset="0"/>
              <a:buChar char="•"/>
              <a:tabLst>
                <a:tab pos="914400" algn="l"/>
              </a:tabLst>
              <a:defRPr/>
            </a:pPr>
            <a:r>
              <a:rPr lang="en-US" sz="2800" i="1" dirty="0">
                <a:latin typeface="Open Sans"/>
              </a:rPr>
              <a:t>“But I tell you, it will be more bearable for </a:t>
            </a:r>
            <a:r>
              <a:rPr lang="en-US" sz="2800" i="1" dirty="0" err="1">
                <a:latin typeface="Open Sans"/>
              </a:rPr>
              <a:t>Tyre</a:t>
            </a:r>
            <a:r>
              <a:rPr lang="en-US" sz="2800" i="1" dirty="0">
                <a:latin typeface="Open Sans"/>
              </a:rPr>
              <a:t> and Sidon on the day of judgment than for you.”  </a:t>
            </a:r>
            <a:r>
              <a:rPr lang="en-US" sz="2800" dirty="0">
                <a:latin typeface="Open Sans"/>
              </a:rPr>
              <a:t>(Matthew 11:22)</a:t>
            </a:r>
          </a:p>
          <a:p>
            <a:pPr marL="914400" indent="-393700" algn="just">
              <a:buFont typeface="Arial" panose="020B0604020202020204" pitchFamily="34" charset="0"/>
              <a:buChar char="•"/>
              <a:tabLst>
                <a:tab pos="914400" algn="l"/>
              </a:tabLst>
              <a:defRPr/>
            </a:pPr>
            <a:r>
              <a:rPr lang="en-US" sz="2800" i="1" dirty="0">
                <a:latin typeface="Open Sans"/>
              </a:rPr>
              <a:t>“…I urge you to live a life worthy of the calling you have received.” </a:t>
            </a:r>
            <a:r>
              <a:rPr lang="en-US" sz="2800" dirty="0">
                <a:latin typeface="Open Sans"/>
              </a:rPr>
              <a:t> (Ephesians 4:1b)</a:t>
            </a:r>
          </a:p>
          <a:p>
            <a:pPr marL="914400" indent="-393700" algn="just">
              <a:buFont typeface="Arial" panose="020B0604020202020204" pitchFamily="34" charset="0"/>
              <a:buChar char="•"/>
              <a:tabLst>
                <a:tab pos="914400" algn="l"/>
              </a:tabLst>
              <a:defRPr/>
            </a:pPr>
            <a:endParaRPr lang="en-US" altLang="en-US" sz="2800" dirty="0"/>
          </a:p>
          <a:p>
            <a:pPr marL="914400" indent="-393700" algn="just">
              <a:buFont typeface="Arial" panose="020B0604020202020204" pitchFamily="34" charset="0"/>
              <a:buChar char="•"/>
              <a:tabLst>
                <a:tab pos="914400" algn="l"/>
              </a:tabLst>
              <a:defRPr/>
            </a:pPr>
            <a:endParaRPr lang="en-US" altLang="en-US" sz="2800" dirty="0"/>
          </a:p>
          <a:p>
            <a:pPr marL="914400" indent="-393700" algn="just">
              <a:buFont typeface="Arial" panose="020B0604020202020204" pitchFamily="34" charset="0"/>
              <a:buChar char="•"/>
              <a:tabLst>
                <a:tab pos="914400" algn="l"/>
              </a:tabLst>
              <a:defRPr/>
            </a:pPr>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5" name="Title 4">
            <a:extLst>
              <a:ext uri="{FF2B5EF4-FFF2-40B4-BE49-F238E27FC236}">
                <a16:creationId xmlns:a16="http://schemas.microsoft.com/office/drawing/2014/main" id="{BB3E17C2-5DF2-43D8-B1E9-5B614A245056}"/>
              </a:ext>
            </a:extLst>
          </p:cNvPr>
          <p:cNvSpPr>
            <a:spLocks noGrp="1"/>
          </p:cNvSpPr>
          <p:nvPr>
            <p:ph type="title"/>
          </p:nvPr>
        </p:nvSpPr>
        <p:spPr/>
        <p:txBody>
          <a:bodyPr/>
          <a:lstStyle/>
          <a:p>
            <a:endParaRPr lang="en-US"/>
          </a:p>
        </p:txBody>
      </p:sp>
      <p:sp>
        <p:nvSpPr>
          <p:cNvPr id="6" name="Title 2">
            <a:extLst>
              <a:ext uri="{FF2B5EF4-FFF2-40B4-BE49-F238E27FC236}">
                <a16:creationId xmlns:a16="http://schemas.microsoft.com/office/drawing/2014/main" id="{CAFFF9A5-804B-457B-9484-3B1395CBC3C6}"/>
              </a:ext>
            </a:extLst>
          </p:cNvPr>
          <p:cNvSpPr txBox="1">
            <a:spLocks/>
          </p:cNvSpPr>
          <p:nvPr/>
        </p:nvSpPr>
        <p:spPr>
          <a:xfrm>
            <a:off x="0" y="381000"/>
            <a:ext cx="7223919" cy="838200"/>
          </a:xfrm>
          <a:prstGeom prst="rect">
            <a:avLst/>
          </a:prstGeom>
          <a:solidFill>
            <a:srgbClr val="A51E22"/>
          </a:solidFill>
        </p:spPr>
        <p:txBody>
          <a:bodyPr vert="horz" lIns="91440" tIns="45720" rIns="91440" bIns="45720" rtlCol="0" anchor="ctr">
            <a:normAutofit/>
          </a:bodyPr>
          <a:lstStyle>
            <a:lvl1pPr algn="l" defTabSz="914400" rtl="0" eaLnBrk="1" latinLnBrk="0" hangingPunct="1">
              <a:spcBef>
                <a:spcPct val="0"/>
              </a:spcBef>
              <a:buNone/>
              <a:defRPr sz="3800" b="1" kern="1200">
                <a:solidFill>
                  <a:schemeClr val="bg1"/>
                </a:solidFill>
                <a:latin typeface="Open Sans" pitchFamily="34" charset="0"/>
                <a:ea typeface="Open Sans" pitchFamily="34" charset="0"/>
                <a:cs typeface="Open Sans" pitchFamily="34" charset="0"/>
              </a:defRPr>
            </a:lvl1pPr>
          </a:lstStyle>
          <a:p>
            <a:r>
              <a:rPr lang="en-US" sz="3200"/>
              <a:t>  </a:t>
            </a:r>
            <a:r>
              <a:rPr lang="en-US" sz="3400"/>
              <a:t>THE THIRD YEAR OF MINISTRY</a:t>
            </a:r>
            <a:endParaRPr lang="en-US" sz="3400" dirty="0"/>
          </a:p>
        </p:txBody>
      </p:sp>
    </p:spTree>
    <p:extLst>
      <p:ext uri="{BB962C8B-B14F-4D97-AF65-F5344CB8AC3E}">
        <p14:creationId xmlns:p14="http://schemas.microsoft.com/office/powerpoint/2010/main" val="3874800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2548</TotalTime>
  <Words>1383</Words>
  <Application>Microsoft Office PowerPoint</Application>
  <PresentationFormat>Custom</PresentationFormat>
  <Paragraphs>137</Paragraphs>
  <Slides>11</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 Black</vt:lpstr>
      <vt:lpstr>Calibri</vt:lpstr>
      <vt:lpstr>Forte</vt:lpstr>
      <vt:lpstr>Open Sans</vt:lpstr>
      <vt:lpstr>Wingdings</vt:lpstr>
      <vt:lpstr>Office Theme</vt:lpstr>
      <vt:lpstr>PowerPoint Presentation</vt:lpstr>
      <vt:lpstr>  THE THIRD YEAR OF MINISTRY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Gary Ray</dc:creator>
  <cp:lastModifiedBy>Joe Kerr</cp:lastModifiedBy>
  <cp:revision>87</cp:revision>
  <dcterms:created xsi:type="dcterms:W3CDTF">2018-10-20T17:04:00Z</dcterms:created>
  <dcterms:modified xsi:type="dcterms:W3CDTF">2018-11-14T17:04:30Z</dcterms:modified>
</cp:coreProperties>
</file>