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49" r:id="rId2"/>
    <p:sldId id="435" r:id="rId3"/>
    <p:sldId id="436" r:id="rId4"/>
    <p:sldId id="431" r:id="rId5"/>
    <p:sldId id="450" r:id="rId6"/>
    <p:sldId id="451" r:id="rId7"/>
    <p:sldId id="453" r:id="rId8"/>
    <p:sldId id="452" r:id="rId9"/>
    <p:sldId id="454" r:id="rId10"/>
    <p:sldId id="455" r:id="rId11"/>
    <p:sldId id="456" r:id="rId12"/>
    <p:sldId id="457" r:id="rId13"/>
    <p:sldId id="430" r:id="rId14"/>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85" autoAdjust="0"/>
    <p:restoredTop sz="74844" autoAdjust="0"/>
  </p:normalViewPr>
  <p:slideViewPr>
    <p:cSldViewPr>
      <p:cViewPr varScale="1">
        <p:scale>
          <a:sx n="68" d="100"/>
          <a:sy n="68" d="100"/>
        </p:scale>
        <p:origin x="878" y="62"/>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The focus is on THAT He is coming, not WHEN He is coming. The focus is not on the specifics of what will happen, but that He knows what will happen and will use all for His glory.</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1786741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dirty="0">
                <a:latin typeface="Arial" panose="020B0604020202020204" pitchFamily="34" charset="0"/>
              </a:rPr>
              <a:t>See teaching videos posted at </a:t>
            </a:r>
            <a:r>
              <a:rPr lang="en-US" altLang="en-US" b="1" dirty="0">
                <a:latin typeface="Arial" panose="020B0604020202020204" pitchFamily="34" charset="0"/>
              </a:rPr>
              <a:t>Vimeo.com/</a:t>
            </a:r>
            <a:r>
              <a:rPr lang="en-US" altLang="en-US" b="1" dirty="0" err="1">
                <a:latin typeface="Arial" panose="020B0604020202020204" pitchFamily="34" charset="0"/>
              </a:rPr>
              <a:t>IAmAWatchman</a:t>
            </a:r>
            <a:r>
              <a:rPr lang="en-US" altLang="en-US" b="1" dirty="0">
                <a:latin typeface="Arial" panose="020B0604020202020204" pitchFamily="34" charset="0"/>
              </a:rPr>
              <a:t> </a:t>
            </a:r>
            <a:r>
              <a:rPr lang="en-US" altLang="en-US" dirty="0">
                <a:latin typeface="Arial" panose="020B0604020202020204" pitchFamily="34" charset="0"/>
              </a:rPr>
              <a:t>, and the 200 and 300 series Teaching Kits posted at </a:t>
            </a:r>
            <a:r>
              <a:rPr lang="en-US" altLang="en-US" b="1" dirty="0">
                <a:latin typeface="Arial" panose="020B0604020202020204" pitchFamily="34" charset="0"/>
              </a:rPr>
              <a:t>IAmAWatchman.com  </a:t>
            </a:r>
            <a:r>
              <a:rPr lang="en-US" altLang="en-US" dirty="0">
                <a:latin typeface="Arial" panose="020B0604020202020204" pitchFamily="34" charset="0"/>
              </a:rPr>
              <a:t>for additional information on last days events.</a:t>
            </a: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1114884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2562696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1003535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passage above profiles what would happen to the king of Babylon, what has happened to Satan, and what will happen to the enemies of Christ at the end of the Tribulation period. </a:t>
            </a:r>
          </a:p>
          <a:p>
            <a:endParaRPr lang="en-US" dirty="0"/>
          </a:p>
        </p:txBody>
      </p:sp>
      <p:sp>
        <p:nvSpPr>
          <p:cNvPr id="4" name="Slide Number Placeholder 3"/>
          <p:cNvSpPr>
            <a:spLocks noGrp="1"/>
          </p:cNvSpPr>
          <p:nvPr>
            <p:ph type="sldNum" sz="quarter" idx="5"/>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2319837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b="1" dirty="0">
                <a:latin typeface="Arial" panose="020B0604020202020204" pitchFamily="34" charset="0"/>
              </a:rPr>
              <a:t>Three</a:t>
            </a:r>
            <a:r>
              <a:rPr lang="en-US" altLang="en-US" dirty="0">
                <a:latin typeface="Arial" panose="020B0604020202020204" pitchFamily="34" charset="0"/>
              </a:rPr>
              <a:t> Roman Emperors threatened war against Jerusalem in the 40 years following the cross. These were </a:t>
            </a:r>
            <a:r>
              <a:rPr lang="en-US" altLang="en-US" b="1" dirty="0">
                <a:latin typeface="Arial" panose="020B0604020202020204" pitchFamily="34" charset="0"/>
              </a:rPr>
              <a:t>Caligula, Claudius, and Nero.</a:t>
            </a:r>
            <a:r>
              <a:rPr lang="en-US" altLang="en-US" dirty="0">
                <a:latin typeface="Arial" panose="020B0604020202020204" pitchFamily="34" charset="0"/>
              </a:rPr>
              <a:t> </a:t>
            </a:r>
          </a:p>
          <a:p>
            <a:pPr eaLnBrk="1" hangingPunct="1"/>
            <a:endParaRPr lang="en-US" altLang="en-US" b="1" dirty="0">
              <a:latin typeface="Arial" panose="020B0604020202020204" pitchFamily="34" charset="0"/>
            </a:endParaRPr>
          </a:p>
          <a:p>
            <a:pPr eaLnBrk="1" hangingPunct="1"/>
            <a:r>
              <a:rPr lang="en-US" altLang="en-US" b="1" dirty="0">
                <a:latin typeface="Arial" panose="020B0604020202020204" pitchFamily="34" charset="0"/>
              </a:rPr>
              <a:t>Agabus</a:t>
            </a:r>
            <a:r>
              <a:rPr lang="en-US" altLang="en-US" dirty="0">
                <a:latin typeface="Arial" panose="020B0604020202020204" pitchFamily="34" charset="0"/>
              </a:rPr>
              <a:t> predicted a great famine in Acts 11:28 (about 44 AD).  Other documented famines took place in the years 46,51,60,62.</a:t>
            </a:r>
          </a:p>
          <a:p>
            <a:pPr eaLnBrk="1" hangingPunct="1"/>
            <a:endParaRPr lang="en-US" altLang="en-US" dirty="0">
              <a:latin typeface="Arial" panose="020B0604020202020204" pitchFamily="34" charset="0"/>
            </a:endParaRP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365179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dirty="0">
                <a:latin typeface="Arial" panose="020B0604020202020204" pitchFamily="34" charset="0"/>
              </a:rPr>
              <a:t>The attack on Jerusalem began in 66AD with Roman troops being led by General </a:t>
            </a:r>
            <a:r>
              <a:rPr lang="en-US" altLang="en-US" dirty="0" err="1">
                <a:latin typeface="Arial" panose="020B0604020202020204" pitchFamily="34" charset="0"/>
              </a:rPr>
              <a:t>Cestius</a:t>
            </a:r>
            <a:r>
              <a:rPr lang="en-US" altLang="en-US" dirty="0">
                <a:latin typeface="Arial" panose="020B0604020202020204" pitchFamily="34" charset="0"/>
              </a:rPr>
              <a:t>. Jesus promised there would be an opportunity to flee (Matt. 24:16-18  vs. Matt. 24:39-42). The attack was halted for a time, and resumed under Roman</a:t>
            </a:r>
            <a:r>
              <a:rPr lang="en-US" altLang="en-US" b="1" dirty="0">
                <a:latin typeface="Arial" panose="020B0604020202020204" pitchFamily="34" charset="0"/>
              </a:rPr>
              <a:t> </a:t>
            </a:r>
            <a:r>
              <a:rPr lang="en-US" altLang="en-US" dirty="0">
                <a:latin typeface="Arial" panose="020B0604020202020204" pitchFamily="34" charset="0"/>
              </a:rPr>
              <a:t>Emperor </a:t>
            </a:r>
            <a:r>
              <a:rPr lang="en-US" altLang="en-US" b="1" dirty="0">
                <a:latin typeface="Arial" panose="020B0604020202020204" pitchFamily="34" charset="0"/>
              </a:rPr>
              <a:t>Caligula</a:t>
            </a:r>
            <a:r>
              <a:rPr lang="en-US" altLang="en-US" dirty="0">
                <a:latin typeface="Arial" panose="020B0604020202020204" pitchFamily="34" charset="0"/>
              </a:rPr>
              <a:t> and General Titus in (</a:t>
            </a:r>
            <a:r>
              <a:rPr lang="en-US" altLang="en-US" b="1" dirty="0">
                <a:latin typeface="Arial" panose="020B0604020202020204" pitchFamily="34" charset="0"/>
              </a:rPr>
              <a:t>70</a:t>
            </a:r>
            <a:r>
              <a:rPr lang="en-US" altLang="en-US" dirty="0">
                <a:latin typeface="Arial" panose="020B0604020202020204" pitchFamily="34" charset="0"/>
              </a:rPr>
              <a:t>AD).</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Signs in the heavens:  </a:t>
            </a:r>
            <a:r>
              <a:rPr lang="en-US" altLang="en-US" i="1" dirty="0">
                <a:latin typeface="Arial" panose="020B0604020202020204" pitchFamily="34" charset="0"/>
              </a:rPr>
              <a:t>Anomalies in planetary activity in our solar system (i.e., storms on Jupiter), changes in weather patterns, blood moons, solar activity, fireball sightings, etc.</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109535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346642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False Prophet: He will arise during the Tribulation Period, will deceive many with signs and wonders, and will force people to worship the Antichrist.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Antichrist:  He is a man who will be indwelt by Satan during the last half of the Tribulation. He is the ‘abomination that causes desolation' spoken of by Jesus and Daniel (Dan. 9:26-27, 2 Thess. 2:4). He will proclaim himself to be God, stand (and have a statue/idol set-up) in the rebuilt Temple, and force all to worship him. He will initiate a 7 year peace agreement with Israel (this event initiates the 7 year Tribulation period), and become the leader of global economic, government and religious systems</a:t>
            </a:r>
            <a:endParaRPr lang="en-US" altLang="en-US" dirty="0">
              <a:latin typeface="Arial" panose="020B0604020202020204" pitchFamily="34" charset="0"/>
            </a:endParaRP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546017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1542870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382503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4589C-B238-4FA2-AE2A-AEAE6286D04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7FF7374-596D-4A48-B879-A9E6AAAEAB8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12181393" cy="6858000"/>
          </a:xfrm>
        </p:spPr>
      </p:pic>
    </p:spTree>
    <p:extLst>
      <p:ext uri="{BB962C8B-B14F-4D97-AF65-F5344CB8AC3E}">
        <p14:creationId xmlns:p14="http://schemas.microsoft.com/office/powerpoint/2010/main" val="1943993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Remember (Matthew 24:44-46)</a:t>
            </a:r>
            <a:endParaRPr lang="en-US" sz="2800" dirty="0"/>
          </a:p>
          <a:p>
            <a:pPr marL="914400" indent="-393700" algn="just">
              <a:buFont typeface="Arial" panose="020B0604020202020204" pitchFamily="34" charset="0"/>
              <a:buChar char="•"/>
            </a:pPr>
            <a:r>
              <a:rPr lang="en-US" altLang="en-US" sz="2800" i="1" dirty="0">
                <a:solidFill>
                  <a:schemeClr val="tx1"/>
                </a:solidFill>
                <a:latin typeface="Open Sans"/>
              </a:rPr>
              <a:t>“No one knows the </a:t>
            </a:r>
            <a:r>
              <a:rPr lang="en-US" altLang="en-US" sz="2800" b="1" i="1" dirty="0">
                <a:solidFill>
                  <a:schemeClr val="tx1"/>
                </a:solidFill>
                <a:latin typeface="Open Sans"/>
              </a:rPr>
              <a:t>day or the hour</a:t>
            </a:r>
            <a:r>
              <a:rPr lang="en-US" altLang="en-US" sz="2800" i="1" dirty="0">
                <a:solidFill>
                  <a:schemeClr val="tx1"/>
                </a:solidFill>
                <a:latin typeface="Open Sans"/>
              </a:rPr>
              <a:t>…” </a:t>
            </a:r>
            <a:r>
              <a:rPr lang="en-US" altLang="en-US" sz="2800" dirty="0">
                <a:solidFill>
                  <a:schemeClr val="tx1"/>
                </a:solidFill>
                <a:latin typeface="Open Sans"/>
              </a:rPr>
              <a:t>(V.36) </a:t>
            </a:r>
          </a:p>
          <a:p>
            <a:pPr marL="977900" indent="-457200" algn="just">
              <a:buFont typeface="Arial" panose="020B0604020202020204" pitchFamily="34" charset="0"/>
              <a:buChar char="•"/>
            </a:pPr>
            <a:r>
              <a:rPr lang="en-US" altLang="en-US" sz="2800" dirty="0">
                <a:solidFill>
                  <a:schemeClr val="tx1"/>
                </a:solidFill>
                <a:latin typeface="Open Sans"/>
              </a:rPr>
              <a:t>Believers are to </a:t>
            </a:r>
            <a:r>
              <a:rPr lang="en-US" altLang="en-US" sz="2800" b="1" dirty="0">
                <a:solidFill>
                  <a:schemeClr val="tx1"/>
                </a:solidFill>
                <a:latin typeface="Open Sans"/>
              </a:rPr>
              <a:t>expect</a:t>
            </a:r>
            <a:r>
              <a:rPr lang="en-US" altLang="en-US" sz="2800" dirty="0">
                <a:solidFill>
                  <a:schemeClr val="tx1"/>
                </a:solidFill>
                <a:latin typeface="Open Sans"/>
              </a:rPr>
              <a:t> and be ready for the return of the Lord. Verses 39-41 note the sudden nature of his return: </a:t>
            </a:r>
            <a:r>
              <a:rPr lang="en-US" altLang="en-US" sz="2800" i="1" dirty="0">
                <a:solidFill>
                  <a:schemeClr val="tx1"/>
                </a:solidFill>
                <a:latin typeface="Open Sans"/>
              </a:rPr>
              <a:t>“Two will be in the field, and one will be left…”</a:t>
            </a:r>
            <a:r>
              <a:rPr lang="en-US" altLang="en-US" sz="2800" dirty="0">
                <a:solidFill>
                  <a:schemeClr val="tx1"/>
                </a:solidFill>
                <a:latin typeface="Open Sans"/>
              </a:rPr>
              <a:t> (VV.39-41).</a:t>
            </a:r>
          </a:p>
          <a:p>
            <a:pPr marL="977900" indent="-457200" algn="just">
              <a:buFont typeface="Arial" panose="020B0604020202020204" pitchFamily="34" charset="0"/>
              <a:buChar char="•"/>
            </a:pPr>
            <a:r>
              <a:rPr lang="en-US" sz="2800" dirty="0">
                <a:latin typeface="Open Sans"/>
              </a:rPr>
              <a:t>A judgment will follow the end of the Tribulation period</a:t>
            </a:r>
          </a:p>
          <a:p>
            <a:pPr marL="977900" indent="-457200" algn="just">
              <a:buFont typeface="Arial" panose="020B0604020202020204" pitchFamily="34" charset="0"/>
              <a:buChar char="•"/>
            </a:pPr>
            <a:r>
              <a:rPr lang="en-US" sz="2800" dirty="0">
                <a:solidFill>
                  <a:schemeClr val="tx1"/>
                </a:solidFill>
                <a:latin typeface="Open Sans"/>
              </a:rPr>
              <a:t>Jesus</a:t>
            </a:r>
            <a:r>
              <a:rPr lang="en-US" sz="2800" b="1" dirty="0">
                <a:solidFill>
                  <a:schemeClr val="tx1"/>
                </a:solidFill>
                <a:latin typeface="Open Sans"/>
              </a:rPr>
              <a:t> </a:t>
            </a:r>
            <a:r>
              <a:rPr lang="en-US" sz="2800" dirty="0">
                <a:solidFill>
                  <a:schemeClr val="tx1"/>
                </a:solidFill>
                <a:latin typeface="Open Sans"/>
              </a:rPr>
              <a:t> will serve as judge (Revelation 21).</a:t>
            </a:r>
          </a:p>
          <a:p>
            <a:pPr marL="977900" indent="-457200" algn="just">
              <a:buFont typeface="Arial" panose="020B0604020202020204" pitchFamily="34" charset="0"/>
              <a:buChar char="•"/>
            </a:pPr>
            <a:r>
              <a:rPr lang="en-US" sz="2800" dirty="0">
                <a:solidFill>
                  <a:schemeClr val="tx1"/>
                </a:solidFill>
                <a:latin typeface="Open Sans"/>
              </a:rPr>
              <a:t>There will be a separation of </a:t>
            </a:r>
            <a:r>
              <a:rPr lang="en-US" sz="2800" b="1" dirty="0">
                <a:solidFill>
                  <a:schemeClr val="tx1"/>
                </a:solidFill>
                <a:latin typeface="Open Sans"/>
              </a:rPr>
              <a:t>sheep </a:t>
            </a:r>
            <a:r>
              <a:rPr lang="en-US" sz="2800" dirty="0">
                <a:solidFill>
                  <a:schemeClr val="tx1"/>
                </a:solidFill>
                <a:latin typeface="Open Sans"/>
              </a:rPr>
              <a:t>and </a:t>
            </a:r>
            <a:r>
              <a:rPr lang="en-US" sz="2800" b="1" dirty="0">
                <a:solidFill>
                  <a:schemeClr val="tx1"/>
                </a:solidFill>
                <a:latin typeface="Open Sans"/>
              </a:rPr>
              <a:t>goats</a:t>
            </a:r>
            <a:r>
              <a:rPr lang="en-US" sz="2800" dirty="0">
                <a:solidFill>
                  <a:schemeClr val="tx1"/>
                </a:solidFill>
                <a:latin typeface="Open Sans"/>
              </a:rPr>
              <a:t> (V.46).</a:t>
            </a:r>
          </a:p>
          <a:p>
            <a:pPr marL="977900" indent="-457200" algn="just">
              <a:buFont typeface="Arial" panose="020B0604020202020204" pitchFamily="34" charset="0"/>
              <a:buChar char="•"/>
            </a:pPr>
            <a:r>
              <a:rPr lang="en-US" sz="2800" dirty="0">
                <a:latin typeface="Open Sans"/>
              </a:rPr>
              <a:t>Believers will be with Christ during His Millennial Reign, which will be followed by the final judgment.</a:t>
            </a:r>
            <a:endParaRPr lang="en-US" sz="2800" dirty="0">
              <a:solidFill>
                <a:schemeClr val="tx1"/>
              </a:solidFill>
              <a:latin typeface="Open Sans"/>
            </a:endParaRPr>
          </a:p>
          <a:p>
            <a:pPr marL="520700" algn="just"/>
            <a:endParaRPr lang="en-US" altLang="en-US" sz="2800"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297565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A judgment is coming, but so is a rescue</a:t>
            </a:r>
            <a:endParaRPr lang="en-US" sz="2800" dirty="0">
              <a:latin typeface="Open Sans"/>
            </a:endParaRPr>
          </a:p>
          <a:p>
            <a:pPr marL="914400" indent="-393700" algn="just">
              <a:buFont typeface="Arial" panose="020B0604020202020204" pitchFamily="34" charset="0"/>
              <a:buChar char="•"/>
            </a:pPr>
            <a:r>
              <a:rPr lang="en-US" altLang="en-US" sz="2800" dirty="0">
                <a:latin typeface="Open Sans"/>
              </a:rPr>
              <a:t>The Rapture</a:t>
            </a:r>
            <a:r>
              <a:rPr lang="en-US" altLang="en-US" sz="2800" dirty="0">
                <a:solidFill>
                  <a:schemeClr val="tx1"/>
                </a:solidFill>
                <a:latin typeface="Open Sans"/>
              </a:rPr>
              <a:t> </a:t>
            </a:r>
          </a:p>
          <a:p>
            <a:pPr marL="914400" indent="-393700" algn="just">
              <a:buFont typeface="Arial" panose="020B0604020202020204" pitchFamily="34" charset="0"/>
              <a:buChar char="•"/>
            </a:pPr>
            <a:r>
              <a:rPr lang="en-US" sz="2800" i="1" dirty="0">
                <a:latin typeface="Open Sans"/>
              </a:rPr>
              <a:t>“Listen, I tell you a mystery: We will not all sleep, but we will all be changed—in a flash, in the twinkling of an eye, at the last trumpet. </a:t>
            </a:r>
            <a:r>
              <a:rPr lang="en-US" sz="2800" b="1" i="1" dirty="0">
                <a:latin typeface="Open Sans"/>
              </a:rPr>
              <a:t>For the trumpet will sound</a:t>
            </a:r>
            <a:r>
              <a:rPr lang="en-US" sz="2800" i="1" dirty="0">
                <a:latin typeface="Open Sans"/>
              </a:rPr>
              <a:t>, the dead will be raised imperishable, and we will be changed.”   								   </a:t>
            </a:r>
            <a:r>
              <a:rPr lang="en-US" sz="2800" dirty="0">
                <a:latin typeface="Open Sans"/>
              </a:rPr>
              <a:t>(1 Cor. 15:51-52)</a:t>
            </a:r>
          </a:p>
          <a:p>
            <a:pPr marL="520700" algn="just"/>
            <a:endParaRPr lang="en-US" altLang="en-US" sz="2800"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10297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268E7-08C7-4EBD-B2B3-52ADCE4FC60C}"/>
              </a:ext>
            </a:extLst>
          </p:cNvPr>
          <p:cNvSpPr>
            <a:spLocks noGrp="1"/>
          </p:cNvSpPr>
          <p:nvPr>
            <p:ph idx="1"/>
          </p:nvPr>
        </p:nvSpPr>
        <p:spPr>
          <a:xfrm>
            <a:off x="608092" y="2057400"/>
            <a:ext cx="10945654" cy="3459164"/>
          </a:xfrm>
        </p:spPr>
        <p:txBody>
          <a:bodyPr>
            <a:normAutofit/>
          </a:bodyPr>
          <a:lstStyle/>
          <a:p>
            <a:pPr algn="ctr">
              <a:spcBef>
                <a:spcPct val="0"/>
              </a:spcBef>
              <a:buNone/>
            </a:pPr>
            <a:r>
              <a:rPr lang="en-US" i="1" dirty="0">
                <a:latin typeface="Open Sans"/>
              </a:rPr>
              <a:t>“Then you will call on Me and come and pray to Me, and                         I will listen to you. You will seek Me and find Me when              you </a:t>
            </a:r>
            <a:r>
              <a:rPr lang="en-US" i="1">
                <a:latin typeface="Open Sans"/>
              </a:rPr>
              <a:t>seek Me </a:t>
            </a:r>
            <a:r>
              <a:rPr lang="en-US" i="1" dirty="0">
                <a:latin typeface="Open Sans"/>
              </a:rPr>
              <a:t>with all your heart.”</a:t>
            </a:r>
          </a:p>
          <a:p>
            <a:pPr algn="ctr">
              <a:spcBef>
                <a:spcPct val="0"/>
              </a:spcBef>
              <a:buNone/>
            </a:pPr>
            <a:r>
              <a:rPr lang="en-US" dirty="0">
                <a:latin typeface="Open Sans"/>
              </a:rPr>
              <a:t> (Jeremiah 29:12-13) </a:t>
            </a:r>
            <a:endParaRPr lang="en-US" altLang="en-US" dirty="0">
              <a:latin typeface="Open Sans"/>
            </a:endParaRPr>
          </a:p>
        </p:txBody>
      </p:sp>
    </p:spTree>
    <p:extLst>
      <p:ext uri="{BB962C8B-B14F-4D97-AF65-F5344CB8AC3E}">
        <p14:creationId xmlns:p14="http://schemas.microsoft.com/office/powerpoint/2010/main" val="2383340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AN OVERVIEW</a:t>
            </a:r>
            <a:endParaRPr lang="en-US" sz="3000" dirty="0">
              <a:latin typeface="Open Sans"/>
            </a:endParaRPr>
          </a:p>
          <a:p>
            <a:pPr marL="914400" lvl="1" indent="-457200" algn="l">
              <a:buFont typeface="Arial" panose="020B0604020202020204" pitchFamily="34" charset="0"/>
              <a:buChar char="•"/>
              <a:defRPr/>
            </a:pPr>
            <a:r>
              <a:rPr lang="en-US" dirty="0">
                <a:solidFill>
                  <a:schemeClr val="tx1"/>
                </a:solidFill>
                <a:latin typeface="Open Sans"/>
              </a:rPr>
              <a:t>Matthew 24-25/Luke 21 is a response to the discussion in </a:t>
            </a:r>
            <a:r>
              <a:rPr lang="en-US" b="1" dirty="0">
                <a:solidFill>
                  <a:schemeClr val="tx1"/>
                </a:solidFill>
                <a:latin typeface="Open Sans"/>
              </a:rPr>
              <a:t>Matthew 23</a:t>
            </a:r>
            <a:r>
              <a:rPr lang="en-US" dirty="0">
                <a:solidFill>
                  <a:schemeClr val="tx1"/>
                </a:solidFill>
                <a:latin typeface="Open Sans"/>
              </a:rPr>
              <a:t>. Chapters 24-25 address the questions: </a:t>
            </a:r>
          </a:p>
          <a:p>
            <a:pPr marL="1824038" indent="-514350">
              <a:buFont typeface="+mj-lt"/>
              <a:buAutoNum type="arabicPeriod"/>
              <a:defRPr/>
            </a:pPr>
            <a:r>
              <a:rPr lang="en-US" sz="2800" i="1" dirty="0">
                <a:latin typeface="Open Sans"/>
              </a:rPr>
              <a:t>"‘Tell us,’ they said, ‘when will this happen</a:t>
            </a:r>
            <a:r>
              <a:rPr lang="en-US" sz="2800" dirty="0">
                <a:latin typeface="Open Sans"/>
              </a:rPr>
              <a:t>, </a:t>
            </a:r>
            <a:r>
              <a:rPr lang="en-US" sz="2800" i="1" dirty="0">
                <a:latin typeface="Open Sans"/>
              </a:rPr>
              <a:t>and</a:t>
            </a:r>
          </a:p>
          <a:p>
            <a:pPr marL="1824038" indent="-514350">
              <a:buFont typeface="+mj-lt"/>
              <a:buAutoNum type="arabicPeriod"/>
              <a:defRPr/>
            </a:pPr>
            <a:r>
              <a:rPr lang="en-US" sz="2800" i="1" dirty="0">
                <a:latin typeface="Open Sans"/>
              </a:rPr>
              <a:t>What will be the sign of your coming  and </a:t>
            </a:r>
          </a:p>
          <a:p>
            <a:pPr marL="1824038" indent="-514350">
              <a:buFont typeface="+mj-lt"/>
              <a:buAutoNum type="arabicPeriod"/>
              <a:defRPr/>
            </a:pPr>
            <a:r>
              <a:rPr lang="en-US" sz="2800" i="1" dirty="0">
                <a:latin typeface="Open Sans"/>
              </a:rPr>
              <a:t>What will be the sign of the end of the age?’" </a:t>
            </a:r>
          </a:p>
          <a:p>
            <a:pPr>
              <a:defRPr/>
            </a:pPr>
            <a:r>
              <a:rPr lang="en-US" sz="2800" dirty="0">
                <a:latin typeface="Open Sans"/>
              </a:rPr>
              <a:t>                                                                                 (Matt. 24:3)</a:t>
            </a: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E94010E0-D8D9-471C-B263-FB567C636D61}"/>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027C3D68-C67C-400C-BA26-0A82040996EB}"/>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284929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algn="just"/>
            <a:r>
              <a:rPr lang="en-US" sz="3000" b="1" dirty="0">
                <a:latin typeface="Open Sans"/>
              </a:rPr>
              <a:t> The information in Matthew 24-25/Luke 21 is…</a:t>
            </a:r>
            <a:endParaRPr lang="en-US" sz="3000" dirty="0">
              <a:latin typeface="Open Sans"/>
            </a:endParaRPr>
          </a:p>
          <a:p>
            <a:pPr marL="914400" indent="-393700" algn="just">
              <a:buFont typeface="Arial" panose="020B0604020202020204" pitchFamily="34" charset="0"/>
              <a:buChar char="•"/>
            </a:pPr>
            <a:r>
              <a:rPr lang="en-US" sz="2800" dirty="0"/>
              <a:t>Not presented in chronological</a:t>
            </a:r>
          </a:p>
          <a:p>
            <a:pPr marL="514350">
              <a:defRPr/>
            </a:pPr>
            <a:r>
              <a:rPr lang="en-US" sz="2800" i="1" dirty="0">
                <a:latin typeface="Arial" charset="0"/>
              </a:rPr>
              <a:t>      -  (Cf. Luke 21:20 follows Luke 21:6)</a:t>
            </a:r>
          </a:p>
          <a:p>
            <a:pPr marL="514350">
              <a:defRPr/>
            </a:pPr>
            <a:endParaRPr lang="en-US" sz="2800" i="1" dirty="0">
              <a:latin typeface="Arial" charset="0"/>
            </a:endParaRPr>
          </a:p>
          <a:p>
            <a:pPr marL="857250" indent="-342900">
              <a:buFont typeface="Arial" pitchFamily="34" charset="0"/>
              <a:buChar char="•"/>
              <a:defRPr/>
            </a:pPr>
            <a:r>
              <a:rPr lang="en-US" sz="2800" dirty="0">
                <a:latin typeface="Arial" charset="0"/>
              </a:rPr>
              <a:t>Has a layered meaning   </a:t>
            </a:r>
          </a:p>
          <a:p>
            <a:pPr marL="577850" indent="-295275">
              <a:defRPr/>
            </a:pPr>
            <a:r>
              <a:rPr lang="en-US" sz="2800" i="1" dirty="0">
                <a:latin typeface="Arial" charset="0"/>
              </a:rPr>
              <a:t>          -  Primary and secondary focus points</a:t>
            </a:r>
          </a:p>
          <a:p>
            <a:pPr marL="1657350" indent="-400050">
              <a:defRPr/>
            </a:pPr>
            <a:r>
              <a:rPr lang="en-US" sz="2800" dirty="0">
                <a:latin typeface="Arial" charset="0"/>
              </a:rPr>
              <a:t>        (Isaiah 14:5-15; Ezekiel 28:1-17)</a:t>
            </a: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166581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268E7-08C7-4EBD-B2B3-52ADCE4FC60C}"/>
              </a:ext>
            </a:extLst>
          </p:cNvPr>
          <p:cNvSpPr>
            <a:spLocks noGrp="1"/>
          </p:cNvSpPr>
          <p:nvPr>
            <p:ph idx="1"/>
          </p:nvPr>
        </p:nvSpPr>
        <p:spPr>
          <a:xfrm>
            <a:off x="518319" y="1676400"/>
            <a:ext cx="10945654" cy="3840164"/>
          </a:xfrm>
        </p:spPr>
        <p:txBody>
          <a:bodyPr>
            <a:normAutofit/>
          </a:bodyPr>
          <a:lstStyle/>
          <a:p>
            <a:pPr algn="ctr">
              <a:spcBef>
                <a:spcPct val="0"/>
              </a:spcBef>
              <a:buNone/>
            </a:pPr>
            <a:r>
              <a:rPr lang="en-US" sz="2800" i="1" dirty="0">
                <a:latin typeface="Open Sans"/>
              </a:rPr>
              <a:t>“</a:t>
            </a:r>
            <a:r>
              <a:rPr lang="en-US" altLang="en-US" sz="2800" i="1" dirty="0">
                <a:latin typeface="Open Sans"/>
              </a:rPr>
              <a:t>How you have fallen from heaven, morning star, son of the dawn! You have been cast down to the earth, you who once laid low the nations! </a:t>
            </a:r>
            <a:r>
              <a:rPr lang="en-US" altLang="en-US" sz="2800" i="1" baseline="30000" dirty="0">
                <a:latin typeface="Open Sans"/>
              </a:rPr>
              <a:t>13 </a:t>
            </a:r>
            <a:r>
              <a:rPr lang="en-US" altLang="en-US" sz="2800" i="1" dirty="0">
                <a:latin typeface="Open Sans"/>
              </a:rPr>
              <a:t>You said in your heart, “I will ascend to the heavens; I will raise my throne above the stars of God; I will sit enthroned on the mount of assembly…I will ascend [and]…make myself like the Most High.” But you are brought down to the realm of the dead, to the depths of the pit.”</a:t>
            </a:r>
          </a:p>
          <a:p>
            <a:pPr algn="ctr">
              <a:spcBef>
                <a:spcPct val="0"/>
              </a:spcBef>
              <a:buNone/>
            </a:pPr>
            <a:r>
              <a:rPr lang="en-US" altLang="en-US" sz="2800" dirty="0">
                <a:latin typeface="Open Sans"/>
              </a:rPr>
              <a:t>(Isaiah 14:12-15)</a:t>
            </a:r>
          </a:p>
        </p:txBody>
      </p:sp>
    </p:spTree>
    <p:extLst>
      <p:ext uri="{BB962C8B-B14F-4D97-AF65-F5344CB8AC3E}">
        <p14:creationId xmlns:p14="http://schemas.microsoft.com/office/powerpoint/2010/main" val="2597832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Prophesied happenings</a:t>
            </a:r>
            <a:endParaRPr lang="en-US" sz="3000" dirty="0">
              <a:latin typeface="Open Sans"/>
            </a:endParaRPr>
          </a:p>
          <a:p>
            <a:pPr marL="914400" indent="-393700" algn="just">
              <a:buFont typeface="Arial" panose="020B0604020202020204" pitchFamily="34" charset="0"/>
              <a:buChar char="•"/>
            </a:pPr>
            <a:r>
              <a:rPr lang="en-US" sz="2800" b="1" dirty="0">
                <a:latin typeface="Open Sans"/>
              </a:rPr>
              <a:t>False Messiahs will arise:</a:t>
            </a:r>
            <a:r>
              <a:rPr lang="en-US" sz="2800" dirty="0">
                <a:latin typeface="Open Sans"/>
              </a:rPr>
              <a:t> Acts 5:36,37 notes several (</a:t>
            </a:r>
            <a:r>
              <a:rPr lang="en-US" sz="2800" b="1" dirty="0" err="1">
                <a:latin typeface="Open Sans"/>
              </a:rPr>
              <a:t>Theudas</a:t>
            </a:r>
            <a:r>
              <a:rPr lang="en-US" sz="2800" b="1" dirty="0">
                <a:latin typeface="Open Sans"/>
              </a:rPr>
              <a:t> and Judas)</a:t>
            </a:r>
            <a:r>
              <a:rPr lang="en-US" sz="2800" dirty="0">
                <a:latin typeface="Open Sans"/>
              </a:rPr>
              <a:t>. Acts 21:38 notes “</a:t>
            </a:r>
            <a:r>
              <a:rPr lang="en-US" sz="2800" b="1" dirty="0">
                <a:latin typeface="Open Sans"/>
              </a:rPr>
              <a:t>The Egyptian.</a:t>
            </a:r>
            <a:r>
              <a:rPr lang="en-US" sz="2800" dirty="0">
                <a:latin typeface="Open Sans"/>
              </a:rPr>
              <a:t>”</a:t>
            </a:r>
          </a:p>
          <a:p>
            <a:pPr marL="914400" indent="-393700" algn="just">
              <a:buFont typeface="Arial" panose="020B0604020202020204" pitchFamily="34" charset="0"/>
              <a:buChar char="•"/>
            </a:pPr>
            <a:r>
              <a:rPr lang="en-US" sz="2800" b="1" dirty="0">
                <a:latin typeface="Open Sans"/>
              </a:rPr>
              <a:t>Wars and rumors of wars:</a:t>
            </a:r>
            <a:r>
              <a:rPr lang="en-US" sz="2800" dirty="0">
                <a:latin typeface="Open Sans"/>
              </a:rPr>
              <a:t> </a:t>
            </a:r>
            <a:r>
              <a:rPr lang="en-US" sz="2800" b="1" dirty="0">
                <a:latin typeface="Open Sans"/>
              </a:rPr>
              <a:t>Three</a:t>
            </a:r>
            <a:r>
              <a:rPr lang="en-US" sz="2800" dirty="0">
                <a:latin typeface="Open Sans"/>
              </a:rPr>
              <a:t> different emperors (</a:t>
            </a:r>
            <a:r>
              <a:rPr lang="en-US" sz="2800" b="1" dirty="0">
                <a:latin typeface="Open Sans"/>
              </a:rPr>
              <a:t>Caligula, Claudius, and Nero)</a:t>
            </a:r>
            <a:r>
              <a:rPr lang="en-US" sz="2800" dirty="0">
                <a:latin typeface="Open Sans"/>
              </a:rPr>
              <a:t> threatened or waged war against Jerusalem in the 40 years following the resurrection of Jesus.</a:t>
            </a:r>
          </a:p>
          <a:p>
            <a:pPr marL="914400" indent="-393700" algn="just">
              <a:buFont typeface="Arial" panose="020B0604020202020204" pitchFamily="34" charset="0"/>
              <a:buChar char="•"/>
            </a:pPr>
            <a:r>
              <a:rPr lang="en-US" sz="2800" b="1" dirty="0">
                <a:latin typeface="Open Sans"/>
              </a:rPr>
              <a:t>Famines: Agabus</a:t>
            </a:r>
            <a:r>
              <a:rPr lang="en-US" sz="2800" dirty="0">
                <a:latin typeface="Open Sans"/>
              </a:rPr>
              <a:t> predicted a great famine in Acts 11:28 (about 44 AD).   </a:t>
            </a:r>
          </a:p>
          <a:p>
            <a:pPr marL="914400" indent="-393700" algn="just">
              <a:buFont typeface="Arial" panose="020B0604020202020204" pitchFamily="34" charset="0"/>
              <a:buChar char="•"/>
            </a:pPr>
            <a:r>
              <a:rPr lang="en-US" sz="2800" i="1" dirty="0">
                <a:latin typeface="Open Sans"/>
              </a:rPr>
              <a:t>These prophecies have dual fulfillments. That is, they were fulfilled in the first century, and will be fulfilled in the last.</a:t>
            </a:r>
            <a:endParaRPr lang="en-US" sz="2800" dirty="0">
              <a:latin typeface="Open Sans"/>
            </a:endParaRPr>
          </a:p>
          <a:p>
            <a:pPr marL="914400" indent="-393700" algn="just">
              <a:buFont typeface="Arial" panose="020B0604020202020204" pitchFamily="34" charset="0"/>
              <a:buChar char="•"/>
            </a:pPr>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228997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algn="just"/>
            <a:r>
              <a:rPr lang="en-US" sz="3000" b="1" dirty="0">
                <a:latin typeface="Open Sans"/>
              </a:rPr>
              <a:t> Prophesied happenings</a:t>
            </a:r>
            <a:endParaRPr lang="en-US" sz="3000" dirty="0">
              <a:latin typeface="Open Sans"/>
            </a:endParaRPr>
          </a:p>
          <a:p>
            <a:pPr marL="914400" indent="-393700" algn="just">
              <a:buFont typeface="Arial" panose="020B0604020202020204" pitchFamily="34" charset="0"/>
              <a:buChar char="•"/>
            </a:pPr>
            <a:r>
              <a:rPr lang="en-US" sz="2800" b="1" dirty="0">
                <a:latin typeface="Arial" charset="0"/>
              </a:rPr>
              <a:t>The destruction of the Temple: </a:t>
            </a:r>
            <a:r>
              <a:rPr lang="en-US" sz="2800" dirty="0">
                <a:latin typeface="Arial" charset="0"/>
              </a:rPr>
              <a:t>The</a:t>
            </a:r>
            <a:r>
              <a:rPr lang="en-US" sz="2800" b="1" dirty="0">
                <a:latin typeface="Arial" charset="0"/>
              </a:rPr>
              <a:t> </a:t>
            </a:r>
            <a:r>
              <a:rPr lang="en-US" sz="2800" dirty="0">
                <a:latin typeface="Arial" charset="0"/>
              </a:rPr>
              <a:t>Temple was destroyed during the reign of Emperor </a:t>
            </a:r>
            <a:r>
              <a:rPr lang="en-US" sz="2800" b="1" dirty="0">
                <a:latin typeface="Arial" charset="0"/>
              </a:rPr>
              <a:t>Caligula </a:t>
            </a:r>
            <a:r>
              <a:rPr lang="en-US" sz="2800" dirty="0">
                <a:latin typeface="Arial" charset="0"/>
              </a:rPr>
              <a:t>and by General Titus (</a:t>
            </a:r>
            <a:r>
              <a:rPr lang="en-US" sz="2800" b="1" dirty="0">
                <a:latin typeface="Arial" charset="0"/>
              </a:rPr>
              <a:t>70</a:t>
            </a:r>
            <a:r>
              <a:rPr lang="en-US" sz="2800" dirty="0">
                <a:latin typeface="Arial" charset="0"/>
              </a:rPr>
              <a:t>AD).</a:t>
            </a:r>
          </a:p>
          <a:p>
            <a:pPr marL="914400" indent="-393700" algn="just">
              <a:buFont typeface="Arial" panose="020B0604020202020204" pitchFamily="34" charset="0"/>
              <a:buChar char="•"/>
            </a:pPr>
            <a:r>
              <a:rPr lang="en-US" sz="2800" dirty="0"/>
              <a:t>The</a:t>
            </a:r>
            <a:r>
              <a:rPr lang="en-US" sz="2800" b="1" dirty="0"/>
              <a:t> </a:t>
            </a:r>
            <a:r>
              <a:rPr lang="en-US" sz="2800" i="1" dirty="0"/>
              <a:t>“this generation will not pass away…” </a:t>
            </a:r>
            <a:r>
              <a:rPr lang="en-US" sz="2800" dirty="0"/>
              <a:t>phrase (V.34) refers to the destruction of the </a:t>
            </a:r>
            <a:r>
              <a:rPr lang="en-US" sz="2800" u="sng" dirty="0"/>
              <a:t>second Temple</a:t>
            </a:r>
            <a:r>
              <a:rPr lang="en-US" sz="2800" dirty="0"/>
              <a:t> (an event that took place in 70 AD),</a:t>
            </a:r>
            <a:r>
              <a:rPr lang="en-US" sz="2800" b="1" dirty="0"/>
              <a:t> </a:t>
            </a:r>
            <a:r>
              <a:rPr lang="en-US" sz="2800" b="1" i="1" u="sng" dirty="0"/>
              <a:t>and</a:t>
            </a:r>
            <a:r>
              <a:rPr lang="en-US" sz="2800" b="1" i="1" dirty="0"/>
              <a:t> </a:t>
            </a:r>
            <a:r>
              <a:rPr lang="en-US" sz="2800" dirty="0"/>
              <a:t>the generation that sees Israel reborn as a nation (this event took place in 1948).</a:t>
            </a:r>
          </a:p>
          <a:p>
            <a:pPr marL="914400" indent="-393700" algn="just">
              <a:buFont typeface="Arial" panose="020B0604020202020204" pitchFamily="34" charset="0"/>
              <a:buChar char="•"/>
            </a:pPr>
            <a:r>
              <a:rPr lang="en-US" sz="2800" b="1" dirty="0"/>
              <a:t>Signs in the heavens: </a:t>
            </a:r>
            <a:r>
              <a:rPr lang="en-US" sz="2800" dirty="0"/>
              <a:t> Luke 21:25 notes that there will be unusual </a:t>
            </a:r>
            <a:r>
              <a:rPr lang="en-US" sz="2800" b="1" u="sng" dirty="0"/>
              <a:t>signs</a:t>
            </a:r>
            <a:r>
              <a:rPr lang="en-US" sz="2800" dirty="0"/>
              <a:t> in the heavens. </a:t>
            </a:r>
          </a:p>
          <a:p>
            <a:pPr marL="914400" indent="-393700" algn="just">
              <a:buFont typeface="Arial" panose="020B0604020202020204" pitchFamily="34" charset="0"/>
              <a:buChar char="•"/>
            </a:pPr>
            <a:endParaRPr lang="en-US" sz="2800" dirty="0"/>
          </a:p>
          <a:p>
            <a:pPr marL="914400" indent="-393700" algn="just">
              <a:buFont typeface="Arial" panose="020B0604020202020204" pitchFamily="34" charset="0"/>
              <a:buChar char="•"/>
            </a:pPr>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309053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 Fulfilled prophecies in recent decades</a:t>
            </a:r>
            <a:endParaRPr lang="en-US" sz="3000" dirty="0">
              <a:latin typeface="Open Sans"/>
            </a:endParaRPr>
          </a:p>
          <a:p>
            <a:pPr marL="914400" indent="-393700" algn="just">
              <a:buFont typeface="Arial" panose="020B0604020202020204" pitchFamily="34" charset="0"/>
              <a:buChar char="•"/>
            </a:pPr>
            <a:r>
              <a:rPr lang="en-US" sz="2800" b="1" dirty="0"/>
              <a:t>False Messiahs:</a:t>
            </a:r>
            <a:r>
              <a:rPr lang="en-US" sz="2800" dirty="0"/>
              <a:t> There were more than </a:t>
            </a:r>
            <a:r>
              <a:rPr lang="en-US" sz="2800" b="1" dirty="0"/>
              <a:t>1200</a:t>
            </a:r>
            <a:r>
              <a:rPr lang="en-US" sz="2800" dirty="0"/>
              <a:t> such claims in the 20</a:t>
            </a:r>
            <a:r>
              <a:rPr lang="en-US" sz="2800" baseline="30000" dirty="0"/>
              <a:t>th</a:t>
            </a:r>
            <a:r>
              <a:rPr lang="en-US" sz="2800" dirty="0"/>
              <a:t> century.</a:t>
            </a:r>
          </a:p>
          <a:p>
            <a:pPr marL="914400" indent="-393700" algn="just">
              <a:buFont typeface="Arial" panose="020B0604020202020204" pitchFamily="34" charset="0"/>
              <a:buChar char="•"/>
            </a:pPr>
            <a:r>
              <a:rPr lang="en-US" sz="2800" b="1" dirty="0"/>
              <a:t>Wars:</a:t>
            </a:r>
            <a:r>
              <a:rPr lang="en-US" sz="2800" dirty="0"/>
              <a:t> There were more than </a:t>
            </a:r>
            <a:r>
              <a:rPr lang="en-US" sz="2800" b="1" dirty="0"/>
              <a:t>one hundred million</a:t>
            </a:r>
            <a:r>
              <a:rPr lang="en-US" sz="2800" dirty="0"/>
              <a:t> war-related deaths in the 20</a:t>
            </a:r>
            <a:r>
              <a:rPr lang="en-US" sz="2800" baseline="30000" dirty="0"/>
              <a:t>th</a:t>
            </a:r>
            <a:r>
              <a:rPr lang="en-US" sz="2800" dirty="0"/>
              <a:t> century.</a:t>
            </a:r>
          </a:p>
          <a:p>
            <a:pPr marL="914400" indent="-393700" algn="just">
              <a:buFont typeface="Arial" panose="020B0604020202020204" pitchFamily="34" charset="0"/>
              <a:buChar char="•"/>
            </a:pPr>
            <a:r>
              <a:rPr lang="en-US" sz="2800" b="1" dirty="0"/>
              <a:t>Famines: </a:t>
            </a:r>
            <a:r>
              <a:rPr lang="en-US" sz="2800" dirty="0"/>
              <a:t>One </a:t>
            </a:r>
            <a:r>
              <a:rPr lang="en-US" sz="2800" b="1" dirty="0"/>
              <a:t>billion</a:t>
            </a:r>
            <a:r>
              <a:rPr lang="en-US" sz="2800" dirty="0"/>
              <a:t> will go to bed hungry today.</a:t>
            </a:r>
          </a:p>
          <a:p>
            <a:pPr marL="914400" indent="-393700" algn="just">
              <a:buFont typeface="Arial" panose="020B0604020202020204" pitchFamily="34" charset="0"/>
              <a:buChar char="•"/>
            </a:pPr>
            <a:r>
              <a:rPr lang="en-US" sz="2800" b="1" dirty="0"/>
              <a:t>Persecution:</a:t>
            </a:r>
            <a:r>
              <a:rPr lang="en-US" sz="2800" dirty="0"/>
              <a:t> Several international humanitarian agencies list Christianity as the #</a:t>
            </a:r>
            <a:r>
              <a:rPr lang="en-US" sz="2800" b="1" dirty="0"/>
              <a:t>1 </a:t>
            </a:r>
            <a:r>
              <a:rPr lang="en-US" sz="2800" dirty="0"/>
              <a:t>persecuted people group in recent decades.</a:t>
            </a:r>
          </a:p>
          <a:p>
            <a:pPr marL="914400" indent="-393700" algn="just">
              <a:buFont typeface="Arial" panose="020B0604020202020204" pitchFamily="34" charset="0"/>
              <a:buChar char="•"/>
            </a:pPr>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163998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Prophecies concerning the time of ‘birth pains’ and Tribulation period</a:t>
            </a:r>
            <a:endParaRPr lang="en-US" sz="3000" dirty="0">
              <a:latin typeface="Open Sans"/>
            </a:endParaRPr>
          </a:p>
          <a:p>
            <a:pPr marL="914400" indent="-393700" algn="just">
              <a:buFont typeface="Arial" panose="020B0604020202020204" pitchFamily="34" charset="0"/>
              <a:buChar char="•"/>
            </a:pPr>
            <a:r>
              <a:rPr lang="en-US" sz="2800" dirty="0"/>
              <a:t>Jesus will return and rescue His people from the coming Tribulation period</a:t>
            </a:r>
            <a:r>
              <a:rPr lang="en-US" sz="2400" dirty="0"/>
              <a:t> </a:t>
            </a:r>
            <a:r>
              <a:rPr lang="en-US" sz="2800" dirty="0"/>
              <a:t>(1 Thess. 4:16; 1 Cor. 15:51-52).</a:t>
            </a:r>
          </a:p>
          <a:p>
            <a:pPr marL="914400" indent="-393700" algn="just">
              <a:buFont typeface="Arial" panose="020B0604020202020204" pitchFamily="34" charset="0"/>
              <a:buChar char="•"/>
            </a:pPr>
            <a:r>
              <a:rPr lang="en-US" sz="2800" dirty="0"/>
              <a:t>The Rapture will</a:t>
            </a:r>
            <a:r>
              <a:rPr lang="en-US" sz="2800" b="1" dirty="0"/>
              <a:t> precede</a:t>
            </a:r>
            <a:r>
              <a:rPr lang="en-US" sz="2800" dirty="0"/>
              <a:t> the Tribulation period—and is different than the ‘Glorious Appearing’ of Christ, which will take place at the end of the 7 year Tribulation period.</a:t>
            </a:r>
          </a:p>
          <a:p>
            <a:pPr marL="914400" indent="-393700" algn="just">
              <a:buFont typeface="Arial" panose="020B0604020202020204" pitchFamily="34" charset="0"/>
              <a:buChar char="•"/>
            </a:pPr>
            <a:r>
              <a:rPr lang="en-US" sz="2800" dirty="0"/>
              <a:t>There will be </a:t>
            </a:r>
            <a:r>
              <a:rPr lang="en-US" sz="2800" b="1" dirty="0"/>
              <a:t>great</a:t>
            </a:r>
            <a:r>
              <a:rPr lang="en-US" sz="2800" dirty="0"/>
              <a:t> distress, without</a:t>
            </a:r>
            <a:r>
              <a:rPr lang="en-US" sz="2800" b="1" dirty="0"/>
              <a:t> equal </a:t>
            </a:r>
            <a:r>
              <a:rPr lang="en-US" sz="2800" dirty="0"/>
              <a:t>(V.21-22).</a:t>
            </a:r>
          </a:p>
          <a:p>
            <a:pPr marL="914400" indent="-393700" algn="just">
              <a:buFont typeface="Arial" panose="020B0604020202020204" pitchFamily="34" charset="0"/>
              <a:buChar char="•"/>
            </a:pPr>
            <a:r>
              <a:rPr lang="en-US" sz="2800" dirty="0"/>
              <a:t>False Christ will deceive with </a:t>
            </a:r>
            <a:r>
              <a:rPr lang="en-US" sz="2800" b="1" dirty="0"/>
              <a:t>signs and wonders                 </a:t>
            </a:r>
            <a:r>
              <a:rPr lang="en-US" sz="2800" dirty="0"/>
              <a:t>(2 Thess. 2:9-10).</a:t>
            </a: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3780333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Admonitions (Matthew 24:44-46)</a:t>
            </a:r>
            <a:endParaRPr lang="en-US" sz="2800" dirty="0"/>
          </a:p>
          <a:p>
            <a:pPr marL="914400" indent="-393700" algn="just">
              <a:buFont typeface="Arial" panose="020B0604020202020204" pitchFamily="34" charset="0"/>
              <a:buChar char="•"/>
            </a:pPr>
            <a:r>
              <a:rPr lang="en-US" sz="2800" dirty="0">
                <a:latin typeface="Open Sans"/>
              </a:rPr>
              <a:t>Be watchful, wise and ready</a:t>
            </a:r>
          </a:p>
          <a:p>
            <a:pPr marL="1371600" lvl="1" indent="-393700" algn="just">
              <a:buFont typeface="Arial" panose="020B0604020202020204" pitchFamily="34" charset="0"/>
              <a:buChar char="•"/>
            </a:pPr>
            <a:r>
              <a:rPr lang="en-US" dirty="0">
                <a:solidFill>
                  <a:schemeClr val="tx1"/>
                </a:solidFill>
                <a:latin typeface="Open Sans"/>
              </a:rPr>
              <a:t>Matthew 25:1-13</a:t>
            </a:r>
          </a:p>
          <a:p>
            <a:pPr marL="1371600" lvl="1" indent="-393700" algn="just">
              <a:buFont typeface="Arial" panose="020B0604020202020204" pitchFamily="34" charset="0"/>
              <a:buChar char="•"/>
            </a:pPr>
            <a:r>
              <a:rPr lang="en-US" dirty="0">
                <a:solidFill>
                  <a:schemeClr val="tx1"/>
                </a:solidFill>
                <a:latin typeface="Open Sans"/>
              </a:rPr>
              <a:t>Matthew 25:14-30</a:t>
            </a: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OLIVET DISCOURSE</a:t>
            </a:r>
            <a:endParaRPr lang="en-US" sz="3400" dirty="0"/>
          </a:p>
        </p:txBody>
      </p:sp>
    </p:spTree>
    <p:extLst>
      <p:ext uri="{BB962C8B-B14F-4D97-AF65-F5344CB8AC3E}">
        <p14:creationId xmlns:p14="http://schemas.microsoft.com/office/powerpoint/2010/main" val="345214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10097</TotalTime>
  <Words>1151</Words>
  <Application>Microsoft Office PowerPoint</Application>
  <PresentationFormat>Custom</PresentationFormat>
  <Paragraphs>127</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Forte</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147</cp:revision>
  <dcterms:created xsi:type="dcterms:W3CDTF">2018-10-20T17:04:00Z</dcterms:created>
  <dcterms:modified xsi:type="dcterms:W3CDTF">2018-11-14T17:24:14Z</dcterms:modified>
</cp:coreProperties>
</file>