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448" r:id="rId2"/>
    <p:sldId id="435" r:id="rId3"/>
    <p:sldId id="436" r:id="rId4"/>
    <p:sldId id="437" r:id="rId5"/>
    <p:sldId id="438" r:id="rId6"/>
    <p:sldId id="439" r:id="rId7"/>
    <p:sldId id="440" r:id="rId8"/>
    <p:sldId id="441" r:id="rId9"/>
    <p:sldId id="442" r:id="rId10"/>
    <p:sldId id="445" r:id="rId11"/>
    <p:sldId id="446" r:id="rId12"/>
    <p:sldId id="431" r:id="rId13"/>
    <p:sldId id="430" r:id="rId14"/>
  </p:sldIdLst>
  <p:sldSz cx="12161838"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6F6F9"/>
    <a:srgbClr val="A51E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85" autoAdjust="0"/>
    <p:restoredTop sz="75443" autoAdjust="0"/>
  </p:normalViewPr>
  <p:slideViewPr>
    <p:cSldViewPr>
      <p:cViewPr varScale="1">
        <p:scale>
          <a:sx n="69" d="100"/>
          <a:sy n="69" d="100"/>
        </p:scale>
        <p:origin x="845" y="58"/>
      </p:cViewPr>
      <p:guideLst>
        <p:guide orient="horz" pos="2160"/>
        <p:guide pos="3831"/>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F9EC3F-562A-426D-9A14-B851EFC4EBDF}" type="datetimeFigureOut">
              <a:rPr lang="en-US" smtClean="0"/>
              <a:t>11/14/2018</a:t>
            </a:fld>
            <a:endParaRPr lang="en-US"/>
          </a:p>
        </p:txBody>
      </p:sp>
      <p:sp>
        <p:nvSpPr>
          <p:cNvPr id="4" name="Marcador de imagen de diapositiva 3"/>
          <p:cNvSpPr>
            <a:spLocks noGrp="1" noRot="1" noChangeAspect="1"/>
          </p:cNvSpPr>
          <p:nvPr>
            <p:ph type="sldImg" idx="2"/>
          </p:nvPr>
        </p:nvSpPr>
        <p:spPr>
          <a:xfrm>
            <a:off x="692150" y="1143000"/>
            <a:ext cx="5473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CC62CB-E735-48FE-A535-AC1036A64D5F}" type="slidenum">
              <a:rPr lang="en-US" smtClean="0"/>
              <a:t>‹#›</a:t>
            </a:fld>
            <a:endParaRPr lang="en-US"/>
          </a:p>
        </p:txBody>
      </p:sp>
    </p:spTree>
    <p:extLst>
      <p:ext uri="{BB962C8B-B14F-4D97-AF65-F5344CB8AC3E}">
        <p14:creationId xmlns:p14="http://schemas.microsoft.com/office/powerpoint/2010/main" val="3035825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a:t>
            </a:fld>
            <a:endParaRPr lang="en-US"/>
          </a:p>
        </p:txBody>
      </p:sp>
    </p:spTree>
    <p:extLst>
      <p:ext uri="{BB962C8B-B14F-4D97-AF65-F5344CB8AC3E}">
        <p14:creationId xmlns:p14="http://schemas.microsoft.com/office/powerpoint/2010/main" val="1786741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11</a:t>
            </a:fld>
            <a:endParaRPr lang="en-US"/>
          </a:p>
        </p:txBody>
      </p:sp>
    </p:spTree>
    <p:extLst>
      <p:ext uri="{BB962C8B-B14F-4D97-AF65-F5344CB8AC3E}">
        <p14:creationId xmlns:p14="http://schemas.microsoft.com/office/powerpoint/2010/main" val="2185269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Jesus knew what was going to happen (John 18:4).</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Jesus had power to escape if he wished (John 18:6)</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The scene was chaotic, but Jesus was at peace.</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What happened was not a mistake, but the fulfillment of Scripture (Matthew 26:54)</a:t>
            </a: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3</a:t>
            </a:fld>
            <a:endParaRPr lang="en-US"/>
          </a:p>
        </p:txBody>
      </p:sp>
    </p:spTree>
    <p:extLst>
      <p:ext uri="{BB962C8B-B14F-4D97-AF65-F5344CB8AC3E}">
        <p14:creationId xmlns:p14="http://schemas.microsoft.com/office/powerpoint/2010/main" val="1003535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4</a:t>
            </a:fld>
            <a:endParaRPr lang="en-US"/>
          </a:p>
        </p:txBody>
      </p:sp>
    </p:spTree>
    <p:extLst>
      <p:ext uri="{BB962C8B-B14F-4D97-AF65-F5344CB8AC3E}">
        <p14:creationId xmlns:p14="http://schemas.microsoft.com/office/powerpoint/2010/main" val="925052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r>
              <a:rPr lang="en-US" dirty="0"/>
              <a:t>Continued on next slide</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5</a:t>
            </a:fld>
            <a:endParaRPr lang="en-US"/>
          </a:p>
        </p:txBody>
      </p:sp>
    </p:spTree>
    <p:extLst>
      <p:ext uri="{BB962C8B-B14F-4D97-AF65-F5344CB8AC3E}">
        <p14:creationId xmlns:p14="http://schemas.microsoft.com/office/powerpoint/2010/main" val="179126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6</a:t>
            </a:fld>
            <a:endParaRPr lang="en-US"/>
          </a:p>
        </p:txBody>
      </p:sp>
    </p:spTree>
    <p:extLst>
      <p:ext uri="{BB962C8B-B14F-4D97-AF65-F5344CB8AC3E}">
        <p14:creationId xmlns:p14="http://schemas.microsoft.com/office/powerpoint/2010/main" val="3387279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r>
              <a:rPr lang="en-US" dirty="0"/>
              <a:t>Continued on next slide</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7</a:t>
            </a:fld>
            <a:endParaRPr lang="en-US"/>
          </a:p>
        </p:txBody>
      </p:sp>
    </p:spTree>
    <p:extLst>
      <p:ext uri="{BB962C8B-B14F-4D97-AF65-F5344CB8AC3E}">
        <p14:creationId xmlns:p14="http://schemas.microsoft.com/office/powerpoint/2010/main" val="6611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Though many aspects of the trial were illegal (according to</a:t>
            </a:r>
          </a:p>
          <a:p>
            <a:r>
              <a:rPr lang="en-US" sz="1200" b="0" i="0" u="none" strike="noStrike" kern="1200" baseline="0" dirty="0">
                <a:solidFill>
                  <a:schemeClr val="tx1"/>
                </a:solidFill>
                <a:latin typeface="+mn-lt"/>
                <a:ea typeface="+mn-ea"/>
                <a:cs typeface="+mn-cs"/>
              </a:rPr>
              <a:t>Jewish law and custom), no charge could be substantiated,</a:t>
            </a:r>
          </a:p>
          <a:p>
            <a:r>
              <a:rPr lang="en-US" sz="1200" b="0" i="0" u="none" strike="noStrike" kern="1200" baseline="0" dirty="0">
                <a:solidFill>
                  <a:schemeClr val="tx1"/>
                </a:solidFill>
                <a:latin typeface="+mn-lt"/>
                <a:ea typeface="+mn-ea"/>
                <a:cs typeface="+mn-cs"/>
              </a:rPr>
              <a:t>and both Herod and Pilate could find no fault in Him. Still,</a:t>
            </a:r>
          </a:p>
          <a:p>
            <a:r>
              <a:rPr lang="en-US" sz="1200" b="0" i="0" u="none" strike="noStrike" kern="1200" baseline="0" dirty="0">
                <a:solidFill>
                  <a:schemeClr val="tx1"/>
                </a:solidFill>
                <a:latin typeface="+mn-lt"/>
                <a:ea typeface="+mn-ea"/>
                <a:cs typeface="+mn-cs"/>
              </a:rPr>
              <a:t>the religious leaders pressured Pilate to move forward with</a:t>
            </a:r>
          </a:p>
          <a:p>
            <a:r>
              <a:rPr lang="en-US" sz="1200" b="0" i="0" u="none" strike="noStrike" kern="1200" baseline="0" dirty="0">
                <a:solidFill>
                  <a:schemeClr val="tx1"/>
                </a:solidFill>
                <a:latin typeface="+mn-lt"/>
                <a:ea typeface="+mn-ea"/>
                <a:cs typeface="+mn-cs"/>
              </a:rPr>
              <a:t>the crucifixion. The trial was a sham, and served only to</a:t>
            </a:r>
          </a:p>
          <a:p>
            <a:r>
              <a:rPr lang="en-US" sz="1200" b="0" i="0" u="none" strike="noStrike" kern="1200" baseline="0" dirty="0">
                <a:solidFill>
                  <a:schemeClr val="tx1"/>
                </a:solidFill>
                <a:latin typeface="+mn-lt"/>
                <a:ea typeface="+mn-ea"/>
                <a:cs typeface="+mn-cs"/>
              </a:rPr>
              <a:t>highlight the innocence of Jesus.</a:t>
            </a: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8</a:t>
            </a:fld>
            <a:endParaRPr lang="en-US"/>
          </a:p>
        </p:txBody>
      </p:sp>
    </p:spTree>
    <p:extLst>
      <p:ext uri="{BB962C8B-B14F-4D97-AF65-F5344CB8AC3E}">
        <p14:creationId xmlns:p14="http://schemas.microsoft.com/office/powerpoint/2010/main" val="4220406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Continued on next slide</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9</a:t>
            </a:fld>
            <a:endParaRPr lang="en-US"/>
          </a:p>
        </p:txBody>
      </p:sp>
    </p:spTree>
    <p:extLst>
      <p:ext uri="{BB962C8B-B14F-4D97-AF65-F5344CB8AC3E}">
        <p14:creationId xmlns:p14="http://schemas.microsoft.com/office/powerpoint/2010/main" val="1407482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10</a:t>
            </a:fld>
            <a:endParaRPr lang="en-US"/>
          </a:p>
        </p:txBody>
      </p:sp>
    </p:spTree>
    <p:extLst>
      <p:ext uri="{BB962C8B-B14F-4D97-AF65-F5344CB8AC3E}">
        <p14:creationId xmlns:p14="http://schemas.microsoft.com/office/powerpoint/2010/main" val="64722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9" name="Slide Number Placeholder 5"/>
          <p:cNvSpPr>
            <a:spLocks noGrp="1"/>
          </p:cNvSpPr>
          <p:nvPr>
            <p:ph type="sldNum" sz="quarter" idx="12"/>
          </p:nvPr>
        </p:nvSpPr>
        <p:spPr>
          <a:xfrm>
            <a:off x="8715984" y="6356351"/>
            <a:ext cx="2837762" cy="365125"/>
          </a:xfrm>
        </p:spPr>
        <p:txBody>
          <a:bodyPr/>
          <a:lstStyle/>
          <a:p>
            <a:fld id="{AAB69A7C-9294-4877-8B41-AC1D53B1EEF1}" type="slidenum">
              <a:rPr lang="en-US" smtClean="0"/>
              <a:t>‹#›</a:t>
            </a:fld>
            <a:endParaRPr lang="en-US" dirty="0"/>
          </a:p>
        </p:txBody>
      </p:sp>
      <p:sp>
        <p:nvSpPr>
          <p:cNvPr id="2057" name="Rectangle 9"/>
          <p:cNvSpPr>
            <a:spLocks noChangeArrowheads="1"/>
          </p:cNvSpPr>
          <p:nvPr userDrawn="1"/>
        </p:nvSpPr>
        <p:spPr bwMode="auto">
          <a:xfrm>
            <a:off x="5668963" y="6378575"/>
            <a:ext cx="965200" cy="298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939598"/>
                </a:solidFill>
                <a:effectLst/>
                <a:latin typeface="Open Sans" pitchFamily="34" charset="0"/>
                <a:cs typeface="Arial" pitchFamily="34" charset="0"/>
              </a:rPr>
              <a:t>Page no: 2</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8" name="Rectangle 6"/>
          <p:cNvSpPr>
            <a:spLocks noChangeArrowheads="1"/>
          </p:cNvSpPr>
          <p:nvPr userDrawn="1"/>
        </p:nvSpPr>
        <p:spPr bwMode="auto">
          <a:xfrm>
            <a:off x="0" y="0"/>
            <a:ext cx="12190413" cy="6858000"/>
          </a:xfrm>
          <a:prstGeom prst="rect">
            <a:avLst/>
          </a:prstGeom>
          <a:solidFill>
            <a:srgbClr val="F6F6F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7"/>
          <p:cNvSpPr>
            <a:spLocks noChangeArrowheads="1"/>
          </p:cNvSpPr>
          <p:nvPr userDrawn="1"/>
        </p:nvSpPr>
        <p:spPr bwMode="auto">
          <a:xfrm>
            <a:off x="0" y="381000"/>
            <a:ext cx="4632325" cy="787400"/>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Subtitle 2"/>
          <p:cNvSpPr>
            <a:spLocks noGrp="1"/>
          </p:cNvSpPr>
          <p:nvPr>
            <p:ph type="subTitle" idx="1"/>
          </p:nvPr>
        </p:nvSpPr>
        <p:spPr>
          <a:xfrm>
            <a:off x="1204119" y="1524000"/>
            <a:ext cx="10439400" cy="4572000"/>
          </a:xfrm>
        </p:spPr>
        <p:txBody>
          <a:bodyPr>
            <a:normAutofit/>
          </a:bodyPr>
          <a:lstStyle>
            <a:lvl1pPr marL="0" indent="0" algn="l">
              <a:buNone/>
              <a:defRPr sz="1500">
                <a:solidFill>
                  <a:schemeClr val="tx1"/>
                </a:solidFill>
                <a:latin typeface="Open Sans" pitchFamily="34" charset="0"/>
                <a:ea typeface="Open Sans" pitchFamily="34" charset="0"/>
                <a:cs typeface="Open San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062" name="Rectangle 14"/>
          <p:cNvSpPr>
            <a:spLocks noChangeArrowheads="1"/>
          </p:cNvSpPr>
          <p:nvPr userDrawn="1"/>
        </p:nvSpPr>
        <p:spPr bwMode="auto">
          <a:xfrm>
            <a:off x="869950" y="1541463"/>
            <a:ext cx="49213" cy="4519613"/>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Title 1"/>
          <p:cNvSpPr>
            <a:spLocks noGrp="1"/>
          </p:cNvSpPr>
          <p:nvPr>
            <p:ph type="title"/>
          </p:nvPr>
        </p:nvSpPr>
        <p:spPr>
          <a:xfrm>
            <a:off x="88265" y="381000"/>
            <a:ext cx="10945654" cy="762000"/>
          </a:xfrm>
        </p:spPr>
        <p:txBody>
          <a:bodyPr>
            <a:normAutofit/>
          </a:bodyPr>
          <a:lstStyle>
            <a:lvl1pPr algn="l">
              <a:defRPr sz="3800" b="1">
                <a:solidFill>
                  <a:schemeClr val="bg1"/>
                </a:solidFill>
                <a:latin typeface="Open Sans" pitchFamily="34" charset="0"/>
                <a:ea typeface="Open Sans" pitchFamily="34" charset="0"/>
                <a:cs typeface="Open Sans" pitchFamily="34" charset="0"/>
              </a:defRPr>
            </a:lvl1pPr>
          </a:lstStyle>
          <a:p>
            <a:r>
              <a:rPr lang="en-US" dirty="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28995" y="274639"/>
            <a:ext cx="3637994"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8678" y="274639"/>
            <a:ext cx="1071762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0702" y="4406901"/>
            <a:ext cx="10337562"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0702" y="2906713"/>
            <a:ext cx="1033756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8678" y="1600201"/>
            <a:ext cx="7176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188126" y="1600201"/>
            <a:ext cx="717886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8092" y="274638"/>
            <a:ext cx="10945654"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8092" y="1535113"/>
            <a:ext cx="537359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8092" y="2174875"/>
            <a:ext cx="5373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8046" y="1535113"/>
            <a:ext cx="537570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8046" y="2174875"/>
            <a:ext cx="537570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1E8BE1-5DC1-4081-AC8F-B0FBA61B2BCA}" type="datetimeFigureOut">
              <a:rPr lang="en-US" smtClean="0"/>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1E8BE1-5DC1-4081-AC8F-B0FBA61B2BCA}" type="datetimeFigureOut">
              <a:rPr lang="en-US" smtClean="0"/>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E8BE1-5DC1-4081-AC8F-B0FBA61B2BCA}" type="datetimeFigureOut">
              <a:rPr lang="en-US" smtClean="0"/>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093" y="273050"/>
            <a:ext cx="4001161"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54941" y="273051"/>
            <a:ext cx="679880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8093" y="1435101"/>
            <a:ext cx="400116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3805" y="4800600"/>
            <a:ext cx="7297103"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3805" y="612775"/>
            <a:ext cx="729710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3805" y="5367338"/>
            <a:ext cx="729710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092" y="274638"/>
            <a:ext cx="10945654"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8092" y="1600201"/>
            <a:ext cx="10945654"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8092" y="6356351"/>
            <a:ext cx="283776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E8BE1-5DC1-4081-AC8F-B0FBA61B2BCA}" type="datetimeFigureOut">
              <a:rPr lang="en-US" smtClean="0"/>
              <a:t>11/14/2018</a:t>
            </a:fld>
            <a:endParaRPr lang="en-US"/>
          </a:p>
        </p:txBody>
      </p:sp>
      <p:sp>
        <p:nvSpPr>
          <p:cNvPr id="5" name="Footer Placeholder 4"/>
          <p:cNvSpPr>
            <a:spLocks noGrp="1"/>
          </p:cNvSpPr>
          <p:nvPr>
            <p:ph type="ftr" sz="quarter" idx="3"/>
          </p:nvPr>
        </p:nvSpPr>
        <p:spPr>
          <a:xfrm>
            <a:off x="4155295" y="6356351"/>
            <a:ext cx="385124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15984" y="6356351"/>
            <a:ext cx="28377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69A7C-9294-4877-8B41-AC1D53B1EEF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B73AD-7CD7-419F-BDEA-0322486CEA34}"/>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CA5D5FE3-A1CA-4F60-979B-E35A521F717A}"/>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 y="0"/>
            <a:ext cx="12176919" cy="6858000"/>
          </a:xfrm>
        </p:spPr>
      </p:pic>
    </p:spTree>
    <p:extLst>
      <p:ext uri="{BB962C8B-B14F-4D97-AF65-F5344CB8AC3E}">
        <p14:creationId xmlns:p14="http://schemas.microsoft.com/office/powerpoint/2010/main" val="2675984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800600"/>
          </a:xfrm>
        </p:spPr>
        <p:txBody>
          <a:bodyPr>
            <a:normAutofit/>
          </a:bodyPr>
          <a:lstStyle/>
          <a:p>
            <a:pPr algn="just"/>
            <a:r>
              <a:rPr lang="en-US" sz="3200" b="1" dirty="0">
                <a:latin typeface="Open Sans"/>
              </a:rPr>
              <a:t> 6. Prophecies fulfilled during the crucifixion</a:t>
            </a:r>
            <a:endParaRPr lang="en-US" sz="3200" dirty="0">
              <a:latin typeface="Open Sans"/>
            </a:endParaRPr>
          </a:p>
          <a:p>
            <a:pPr marL="742950" lvl="1" indent="-285750" algn="just">
              <a:buFont typeface="Arial" panose="020B0604020202020204" pitchFamily="34" charset="0"/>
              <a:buChar char="•"/>
            </a:pPr>
            <a:r>
              <a:rPr lang="en-US" sz="2800" dirty="0">
                <a:solidFill>
                  <a:schemeClr val="tx1"/>
                </a:solidFill>
                <a:latin typeface="Open Sans"/>
              </a:rPr>
              <a:t>Jesus was crucified with sinners (Isaiah 53:12)</a:t>
            </a:r>
          </a:p>
          <a:p>
            <a:pPr marL="742950" lvl="1" indent="-285750" algn="just">
              <a:buFont typeface="Arial" panose="020B0604020202020204" pitchFamily="34" charset="0"/>
              <a:buChar char="•"/>
            </a:pPr>
            <a:r>
              <a:rPr lang="en-US" dirty="0">
                <a:solidFill>
                  <a:schemeClr val="tx1"/>
                </a:solidFill>
                <a:latin typeface="Open Sans"/>
              </a:rPr>
              <a:t>His</a:t>
            </a:r>
            <a:r>
              <a:rPr lang="en-US" sz="2800" dirty="0">
                <a:solidFill>
                  <a:schemeClr val="tx1"/>
                </a:solidFill>
                <a:latin typeface="Open Sans"/>
              </a:rPr>
              <a:t> hands and feet were pierced (Psalm 22:16)</a:t>
            </a:r>
          </a:p>
          <a:p>
            <a:pPr marL="742950" lvl="1" indent="-285750" algn="just">
              <a:buFont typeface="Arial" panose="020B0604020202020204" pitchFamily="34" charset="0"/>
              <a:buChar char="•"/>
            </a:pPr>
            <a:r>
              <a:rPr lang="en-US" dirty="0">
                <a:solidFill>
                  <a:schemeClr val="tx1"/>
                </a:solidFill>
                <a:latin typeface="Open Sans"/>
              </a:rPr>
              <a:t>He</a:t>
            </a:r>
            <a:r>
              <a:rPr lang="en-US" sz="2800" dirty="0">
                <a:solidFill>
                  <a:schemeClr val="tx1"/>
                </a:solidFill>
                <a:latin typeface="Open Sans"/>
              </a:rPr>
              <a:t> was given vinegar to drink </a:t>
            </a:r>
            <a:r>
              <a:rPr lang="en-US" dirty="0">
                <a:solidFill>
                  <a:schemeClr val="tx1"/>
                </a:solidFill>
                <a:latin typeface="Open Sans"/>
              </a:rPr>
              <a:t>(Psalm </a:t>
            </a:r>
            <a:r>
              <a:rPr lang="en-US" sz="2800" dirty="0">
                <a:solidFill>
                  <a:schemeClr val="tx1"/>
                </a:solidFill>
                <a:latin typeface="Open Sans"/>
              </a:rPr>
              <a:t>69:21)</a:t>
            </a:r>
          </a:p>
          <a:p>
            <a:pPr marL="742950" lvl="1" indent="-285750" algn="just">
              <a:buFont typeface="Arial" panose="020B0604020202020204" pitchFamily="34" charset="0"/>
              <a:buChar char="•"/>
            </a:pPr>
            <a:r>
              <a:rPr lang="en-US" sz="2800" dirty="0">
                <a:solidFill>
                  <a:schemeClr val="tx1"/>
                </a:solidFill>
                <a:latin typeface="Open Sans"/>
              </a:rPr>
              <a:t>Soldiers cast lots for His garments </a:t>
            </a:r>
            <a:r>
              <a:rPr lang="en-US" dirty="0">
                <a:solidFill>
                  <a:schemeClr val="tx1"/>
                </a:solidFill>
                <a:latin typeface="Open Sans"/>
              </a:rPr>
              <a:t>(Psalm </a:t>
            </a:r>
            <a:r>
              <a:rPr lang="en-US" sz="2800" dirty="0">
                <a:solidFill>
                  <a:schemeClr val="tx1"/>
                </a:solidFill>
                <a:latin typeface="Open Sans"/>
              </a:rPr>
              <a:t>22:18)</a:t>
            </a:r>
          </a:p>
          <a:p>
            <a:pPr marL="742950" lvl="1" indent="-285750" algn="just">
              <a:buFont typeface="Arial" panose="020B0604020202020204" pitchFamily="34" charset="0"/>
              <a:buChar char="•"/>
            </a:pPr>
            <a:r>
              <a:rPr lang="en-US" sz="2800" dirty="0">
                <a:solidFill>
                  <a:schemeClr val="tx1"/>
                </a:solidFill>
                <a:latin typeface="Open Sans"/>
              </a:rPr>
              <a:t>He was pierced by a spear (Zechariah 12:10)</a:t>
            </a:r>
          </a:p>
          <a:p>
            <a:pPr marL="742950" lvl="1" indent="-285750" algn="just">
              <a:buFont typeface="Arial" panose="020B0604020202020204" pitchFamily="34" charset="0"/>
              <a:buChar char="•"/>
            </a:pPr>
            <a:r>
              <a:rPr lang="en-US" sz="2800" dirty="0">
                <a:solidFill>
                  <a:schemeClr val="tx1"/>
                </a:solidFill>
                <a:latin typeface="Open Sans"/>
              </a:rPr>
              <a:t>None of </a:t>
            </a:r>
            <a:r>
              <a:rPr lang="en-US" dirty="0">
                <a:solidFill>
                  <a:schemeClr val="tx1"/>
                </a:solidFill>
                <a:latin typeface="Open Sans"/>
              </a:rPr>
              <a:t>His </a:t>
            </a:r>
            <a:r>
              <a:rPr lang="en-US" sz="2800" dirty="0">
                <a:solidFill>
                  <a:schemeClr val="tx1"/>
                </a:solidFill>
                <a:latin typeface="Open Sans"/>
              </a:rPr>
              <a:t>bones were broken (Psalm 34:20)</a:t>
            </a:r>
          </a:p>
          <a:p>
            <a:pPr marL="742950" lvl="1" indent="-285750" algn="just">
              <a:buFont typeface="Arial" panose="020B0604020202020204" pitchFamily="34" charset="0"/>
              <a:buChar char="•"/>
            </a:pPr>
            <a:r>
              <a:rPr lang="en-US" dirty="0">
                <a:solidFill>
                  <a:schemeClr val="tx1"/>
                </a:solidFill>
                <a:latin typeface="Open Sans"/>
              </a:rPr>
              <a:t>He </a:t>
            </a:r>
            <a:r>
              <a:rPr lang="en-US" sz="2800" dirty="0">
                <a:solidFill>
                  <a:schemeClr val="tx1"/>
                </a:solidFill>
                <a:latin typeface="Open Sans"/>
              </a:rPr>
              <a:t>was buried in the tomb of a rich man (Isaiah 53:8-9)</a:t>
            </a:r>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THE TRIAL AND CRUCIFIXION</a:t>
            </a:r>
            <a:endParaRPr lang="en-US" sz="3400" dirty="0"/>
          </a:p>
        </p:txBody>
      </p:sp>
    </p:spTree>
    <p:extLst>
      <p:ext uri="{BB962C8B-B14F-4D97-AF65-F5344CB8AC3E}">
        <p14:creationId xmlns:p14="http://schemas.microsoft.com/office/powerpoint/2010/main" val="350836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par>
                          <p:cTn id="28" fill="hold">
                            <p:stCondLst>
                              <p:cond delay="15000"/>
                            </p:stCondLst>
                            <p:childTnLst>
                              <p:par>
                                <p:cTn id="29" presetID="10" presetClass="entr" presetSubtype="0" fill="hold" nodeType="afterEffect">
                                  <p:stCondLst>
                                    <p:cond delay="200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500"/>
                                        <p:tgtEl>
                                          <p:spTgt spid="2">
                                            <p:txEl>
                                              <p:pRg st="6" end="6"/>
                                            </p:txEl>
                                          </p:spTgt>
                                        </p:tgtEl>
                                      </p:cBhvr>
                                    </p:animEffect>
                                  </p:childTnLst>
                                </p:cTn>
                              </p:par>
                            </p:childTnLst>
                          </p:cTn>
                        </p:par>
                        <p:par>
                          <p:cTn id="32" fill="hold">
                            <p:stCondLst>
                              <p:cond delay="17500"/>
                            </p:stCondLst>
                            <p:childTnLst>
                              <p:par>
                                <p:cTn id="33" presetID="10" presetClass="entr" presetSubtype="0" fill="hold" nodeType="afterEffect">
                                  <p:stCondLst>
                                    <p:cond delay="2000"/>
                                  </p:stCondLst>
                                  <p:childTnLst>
                                    <p:set>
                                      <p:cBhvr>
                                        <p:cTn id="34" dur="1" fill="hold">
                                          <p:stCondLst>
                                            <p:cond delay="0"/>
                                          </p:stCondLst>
                                        </p:cTn>
                                        <p:tgtEl>
                                          <p:spTgt spid="2">
                                            <p:txEl>
                                              <p:pRg st="7" end="7"/>
                                            </p:txEl>
                                          </p:spTgt>
                                        </p:tgtEl>
                                        <p:attrNameLst>
                                          <p:attrName>style.visibility</p:attrName>
                                        </p:attrNameLst>
                                      </p:cBhvr>
                                      <p:to>
                                        <p:strVal val="visible"/>
                                      </p:to>
                                    </p:set>
                                    <p:animEffect transition="in" filter="fade">
                                      <p:cBhvr>
                                        <p:cTn id="35"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105400"/>
          </a:xfrm>
        </p:spPr>
        <p:txBody>
          <a:bodyPr>
            <a:normAutofit/>
          </a:bodyPr>
          <a:lstStyle/>
          <a:p>
            <a:pPr algn="just"/>
            <a:r>
              <a:rPr lang="en-US" sz="3200" b="1" dirty="0">
                <a:latin typeface="Open Sans"/>
              </a:rPr>
              <a:t> 7. The reason for the sacrifice</a:t>
            </a:r>
            <a:endParaRPr lang="en-US" sz="3200" dirty="0">
              <a:latin typeface="Open Sans"/>
            </a:endParaRPr>
          </a:p>
          <a:p>
            <a:pPr marL="742950" lvl="1" indent="-285750" algn="just">
              <a:buFont typeface="Arial" panose="020B0604020202020204" pitchFamily="34" charset="0"/>
              <a:buChar char="•"/>
            </a:pPr>
            <a:r>
              <a:rPr lang="en-US" b="1" dirty="0">
                <a:solidFill>
                  <a:schemeClr val="tx1"/>
                </a:solidFill>
                <a:latin typeface="Open Sans"/>
              </a:rPr>
              <a:t>To demonstrate the measure of God’s love: </a:t>
            </a:r>
            <a:r>
              <a:rPr lang="en-US" i="1" dirty="0">
                <a:solidFill>
                  <a:schemeClr val="tx1"/>
                </a:solidFill>
                <a:latin typeface="Open Sans"/>
              </a:rPr>
              <a:t>“For God so loved the world, He gave His only begotten son, that whosoever believes in Him, might not perish, but have everlasting life.” </a:t>
            </a:r>
            <a:r>
              <a:rPr lang="en-US" sz="2800" dirty="0">
                <a:solidFill>
                  <a:schemeClr val="tx1"/>
                </a:solidFill>
                <a:latin typeface="Open Sans"/>
              </a:rPr>
              <a:t> </a:t>
            </a:r>
            <a:r>
              <a:rPr lang="en-US" dirty="0">
                <a:solidFill>
                  <a:schemeClr val="tx1"/>
                </a:solidFill>
                <a:latin typeface="Open Sans"/>
              </a:rPr>
              <a:t>(John 3:16</a:t>
            </a:r>
            <a:r>
              <a:rPr lang="en-US" sz="2800" dirty="0">
                <a:solidFill>
                  <a:schemeClr val="tx1"/>
                </a:solidFill>
                <a:latin typeface="Open Sans"/>
              </a:rPr>
              <a:t>)</a:t>
            </a:r>
          </a:p>
          <a:p>
            <a:pPr marL="742950" lvl="1" indent="-285750" algn="just">
              <a:buFont typeface="Arial" panose="020B0604020202020204" pitchFamily="34" charset="0"/>
              <a:buChar char="•"/>
            </a:pPr>
            <a:r>
              <a:rPr lang="en-US" b="1" dirty="0">
                <a:solidFill>
                  <a:schemeClr val="tx1"/>
                </a:solidFill>
                <a:latin typeface="Open Sans"/>
              </a:rPr>
              <a:t>To reconcile a sinful humanity to a holy God: </a:t>
            </a:r>
            <a:r>
              <a:rPr lang="en-US" i="1" dirty="0">
                <a:solidFill>
                  <a:schemeClr val="tx1"/>
                </a:solidFill>
                <a:latin typeface="Open Sans"/>
              </a:rPr>
              <a:t>[He reconciled] us to God….through the cross….” </a:t>
            </a:r>
            <a:r>
              <a:rPr lang="en-US" dirty="0">
                <a:solidFill>
                  <a:schemeClr val="tx1"/>
                </a:solidFill>
                <a:latin typeface="Open Sans"/>
              </a:rPr>
              <a:t>(Ephesians 2:16)</a:t>
            </a:r>
          </a:p>
          <a:p>
            <a:pPr marL="742950" lvl="1" indent="-285750" algn="just">
              <a:buFont typeface="Arial" panose="020B0604020202020204" pitchFamily="34" charset="0"/>
              <a:buChar char="•"/>
            </a:pPr>
            <a:r>
              <a:rPr lang="en-US" b="1" dirty="0">
                <a:solidFill>
                  <a:schemeClr val="tx1"/>
                </a:solidFill>
                <a:latin typeface="Open Sans"/>
              </a:rPr>
              <a:t>To pay our debt: </a:t>
            </a:r>
            <a:r>
              <a:rPr lang="en-US" i="1" dirty="0">
                <a:solidFill>
                  <a:schemeClr val="tx1"/>
                </a:solidFill>
                <a:latin typeface="Open Sans"/>
              </a:rPr>
              <a:t>“[He cancelled] the record of debt that stood against us with its legal demands. This he set aside, nailing it to the cross…”  </a:t>
            </a:r>
            <a:r>
              <a:rPr lang="en-US" dirty="0">
                <a:solidFill>
                  <a:schemeClr val="tx1"/>
                </a:solidFill>
                <a:latin typeface="Open Sans"/>
              </a:rPr>
              <a:t>(Colossians 2:14)</a:t>
            </a:r>
            <a:endParaRPr lang="en-US" sz="2800" dirty="0">
              <a:solidFill>
                <a:schemeClr val="tx1"/>
              </a:solidFill>
              <a:latin typeface="Open Sans"/>
            </a:endParaRPr>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THE TRIAL AND CRUCIFIXION</a:t>
            </a:r>
            <a:endParaRPr lang="en-US" sz="3400" dirty="0"/>
          </a:p>
        </p:txBody>
      </p:sp>
    </p:spTree>
    <p:extLst>
      <p:ext uri="{BB962C8B-B14F-4D97-AF65-F5344CB8AC3E}">
        <p14:creationId xmlns:p14="http://schemas.microsoft.com/office/powerpoint/2010/main" val="91005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F268E7-08C7-4EBD-B2B3-52ADCE4FC60C}"/>
              </a:ext>
            </a:extLst>
          </p:cNvPr>
          <p:cNvSpPr>
            <a:spLocks noGrp="1"/>
          </p:cNvSpPr>
          <p:nvPr>
            <p:ph idx="1"/>
          </p:nvPr>
        </p:nvSpPr>
        <p:spPr>
          <a:xfrm>
            <a:off x="608092" y="2286000"/>
            <a:ext cx="10945654" cy="3840164"/>
          </a:xfrm>
        </p:spPr>
        <p:txBody>
          <a:bodyPr/>
          <a:lstStyle/>
          <a:p>
            <a:pPr marL="0" indent="0" algn="ctr">
              <a:buNone/>
            </a:pPr>
            <a:r>
              <a:rPr lang="en-US" i="1" dirty="0">
                <a:latin typeface="Open Sans"/>
              </a:rPr>
              <a:t>“For He made Him who knew no sin to be sin for us, that we might become the righteousness of God in Him.”</a:t>
            </a:r>
          </a:p>
          <a:p>
            <a:pPr marL="0" indent="0" algn="ctr">
              <a:buNone/>
            </a:pPr>
            <a:r>
              <a:rPr lang="en-US" dirty="0">
                <a:latin typeface="Open Sans"/>
              </a:rPr>
              <a:t>2 Corinthians 5:21</a:t>
            </a:r>
          </a:p>
        </p:txBody>
      </p:sp>
    </p:spTree>
    <p:extLst>
      <p:ext uri="{BB962C8B-B14F-4D97-AF65-F5344CB8AC3E}">
        <p14:creationId xmlns:p14="http://schemas.microsoft.com/office/powerpoint/2010/main" val="2597832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025B7FB9-8DFB-4B07-8F56-1B911BA53459}"/>
              </a:ext>
            </a:extLst>
          </p:cNvPr>
          <p:cNvGrpSpPr>
            <a:grpSpLocks/>
          </p:cNvGrpSpPr>
          <p:nvPr/>
        </p:nvGrpSpPr>
        <p:grpSpPr bwMode="auto">
          <a:xfrm>
            <a:off x="1905000" y="1828800"/>
            <a:ext cx="8290719" cy="3257550"/>
            <a:chOff x="105384600" y="106685442"/>
            <a:chExt cx="4475391" cy="2114550"/>
          </a:xfrm>
        </p:grpSpPr>
        <p:sp>
          <p:nvSpPr>
            <p:cNvPr id="5" name="Text Box 8">
              <a:extLst>
                <a:ext uri="{FF2B5EF4-FFF2-40B4-BE49-F238E27FC236}">
                  <a16:creationId xmlns:a16="http://schemas.microsoft.com/office/drawing/2014/main" id="{AED3B24E-A5A4-4EFB-8268-BBAB12A91D60}"/>
                </a:ext>
              </a:extLst>
            </p:cNvPr>
            <p:cNvSpPr txBox="1">
              <a:spLocks noChangeArrowheads="1"/>
            </p:cNvSpPr>
            <p:nvPr/>
          </p:nvSpPr>
          <p:spPr bwMode="auto">
            <a:xfrm rot="-1771279">
              <a:off x="106588314" y="107870909"/>
              <a:ext cx="894994" cy="775362"/>
            </a:xfrm>
            <a:prstGeom prst="rect">
              <a:avLst/>
            </a:prstGeom>
            <a:solidFill>
              <a:srgbClr val="FFFFFF"/>
            </a:solidFill>
            <a:ln>
              <a:noFill/>
            </a:ln>
            <a:extLst>
              <a:ext uri="{91240B29-F687-4F45-9708-019B960494DF}">
                <a14:hiddenLine xmlns:a14="http://schemas.microsoft.com/office/drawing/2010/main" w="19050"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i="1" dirty="0">
                  <a:solidFill>
                    <a:srgbClr val="000000"/>
                  </a:solidFill>
                  <a:latin typeface="Forte" panose="03060902040502070203" pitchFamily="66" charset="0"/>
                </a:rPr>
                <a:t>of</a:t>
              </a:r>
              <a:endParaRPr lang="en-US" altLang="en-US" sz="3600" dirty="0"/>
            </a:p>
          </p:txBody>
        </p:sp>
        <p:sp>
          <p:nvSpPr>
            <p:cNvPr id="6" name="Text Box 9">
              <a:extLst>
                <a:ext uri="{FF2B5EF4-FFF2-40B4-BE49-F238E27FC236}">
                  <a16:creationId xmlns:a16="http://schemas.microsoft.com/office/drawing/2014/main" id="{C66CE9FC-9EB4-47BB-8AF9-94A33A360BB9}"/>
                </a:ext>
              </a:extLst>
            </p:cNvPr>
            <p:cNvSpPr txBox="1">
              <a:spLocks noChangeArrowheads="1"/>
            </p:cNvSpPr>
            <p:nvPr/>
          </p:nvSpPr>
          <p:spPr bwMode="auto">
            <a:xfrm>
              <a:off x="106545291" y="106708575"/>
              <a:ext cx="3314700" cy="1005567"/>
            </a:xfrm>
            <a:prstGeom prst="rect">
              <a:avLst/>
            </a:prstGeom>
            <a:solidFill>
              <a:srgbClr val="FFFFFF"/>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eaLnBrk="1" hangingPunct="1"/>
              <a:r>
                <a:rPr lang="en-US" altLang="en-US" sz="200" i="1" dirty="0">
                  <a:latin typeface="Arial Black" panose="020B0A04020102020204" pitchFamily="34" charset="0"/>
                </a:rPr>
                <a:t>                                  </a:t>
              </a:r>
            </a:p>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algn="ctr" eaLnBrk="1" hangingPunct="1"/>
              <a:r>
                <a:rPr lang="en-US" altLang="en-US" sz="8000" i="1" dirty="0">
                  <a:latin typeface="Arial Black" panose="020B0A04020102020204" pitchFamily="34" charset="0"/>
                </a:rPr>
                <a:t>Story</a:t>
              </a:r>
              <a:endParaRPr lang="en-US" altLang="en-US" sz="6600" i="1" dirty="0"/>
            </a:p>
          </p:txBody>
        </p:sp>
        <p:sp>
          <p:nvSpPr>
            <p:cNvPr id="7" name="Text Box 10">
              <a:extLst>
                <a:ext uri="{FF2B5EF4-FFF2-40B4-BE49-F238E27FC236}">
                  <a16:creationId xmlns:a16="http://schemas.microsoft.com/office/drawing/2014/main" id="{3F5A1A03-9359-4877-BD01-4F0CD1AF8885}"/>
                </a:ext>
              </a:extLst>
            </p:cNvPr>
            <p:cNvSpPr txBox="1">
              <a:spLocks noChangeArrowheads="1"/>
            </p:cNvSpPr>
            <p:nvPr/>
          </p:nvSpPr>
          <p:spPr bwMode="auto">
            <a:xfrm rot="-5400000">
              <a:off x="104935566" y="107171217"/>
              <a:ext cx="2114550" cy="1143000"/>
            </a:xfrm>
            <a:prstGeom prst="rect">
              <a:avLst/>
            </a:prstGeom>
            <a:solidFill>
              <a:srgbClr val="000000"/>
            </a:solidFill>
            <a:ln>
              <a:noFill/>
            </a:ln>
            <a:extLst>
              <a:ext uri="{91240B29-F687-4F45-9708-019B960494DF}">
                <a14:hiddenLine xmlns:a14="http://schemas.microsoft.com/office/drawing/2010/main" w="9525"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7200" dirty="0">
                  <a:solidFill>
                    <a:srgbClr val="FFFFFF"/>
                  </a:solidFill>
                  <a:latin typeface="Arial Black" panose="020B0A04020102020204" pitchFamily="34" charset="0"/>
                </a:rPr>
                <a:t>THE</a:t>
              </a:r>
              <a:endParaRPr lang="en-US" altLang="en-US" sz="2800" dirty="0"/>
            </a:p>
          </p:txBody>
        </p:sp>
        <p:sp>
          <p:nvSpPr>
            <p:cNvPr id="8" name="Text Box 11">
              <a:extLst>
                <a:ext uri="{FF2B5EF4-FFF2-40B4-BE49-F238E27FC236}">
                  <a16:creationId xmlns:a16="http://schemas.microsoft.com/office/drawing/2014/main" id="{8DB2A103-1468-429F-B010-0F744D6A8316}"/>
                </a:ext>
              </a:extLst>
            </p:cNvPr>
            <p:cNvSpPr txBox="1">
              <a:spLocks noChangeArrowheads="1"/>
            </p:cNvSpPr>
            <p:nvPr/>
          </p:nvSpPr>
          <p:spPr bwMode="auto">
            <a:xfrm>
              <a:off x="107451525" y="107714142"/>
              <a:ext cx="2400300" cy="1085850"/>
            </a:xfrm>
            <a:prstGeom prst="rect">
              <a:avLst/>
            </a:prstGeom>
            <a:solidFill>
              <a:srgbClr val="000000"/>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algn="ctr" eaLnBrk="1" hangingPunct="1"/>
              <a:r>
                <a:rPr lang="en-US" altLang="en-US" sz="6600" dirty="0">
                  <a:solidFill>
                    <a:srgbClr val="FFFFFF"/>
                  </a:solidFill>
                  <a:latin typeface="Arial Black" panose="020B0A04020102020204" pitchFamily="34" charset="0"/>
                </a:rPr>
                <a:t>Jesus</a:t>
              </a:r>
              <a:endParaRPr lang="en-US" altLang="en-US" dirty="0"/>
            </a:p>
          </p:txBody>
        </p:sp>
        <p:sp>
          <p:nvSpPr>
            <p:cNvPr id="9" name="Line 12">
              <a:extLst>
                <a:ext uri="{FF2B5EF4-FFF2-40B4-BE49-F238E27FC236}">
                  <a16:creationId xmlns:a16="http://schemas.microsoft.com/office/drawing/2014/main" id="{A61E2335-F4BF-4124-81F8-0EA02F32FC8F}"/>
                </a:ext>
              </a:extLst>
            </p:cNvPr>
            <p:cNvSpPr>
              <a:spLocks noChangeShapeType="1"/>
            </p:cNvSpPr>
            <p:nvPr/>
          </p:nvSpPr>
          <p:spPr bwMode="auto">
            <a:xfrm>
              <a:off x="105384600" y="108799992"/>
              <a:ext cx="44577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10" name="Rectangle 9">
            <a:extLst>
              <a:ext uri="{FF2B5EF4-FFF2-40B4-BE49-F238E27FC236}">
                <a16:creationId xmlns:a16="http://schemas.microsoft.com/office/drawing/2014/main" id="{0B26C840-C6B6-4C75-969B-5B41854E6650}"/>
              </a:ext>
            </a:extLst>
          </p:cNvPr>
          <p:cNvSpPr/>
          <p:nvPr/>
        </p:nvSpPr>
        <p:spPr>
          <a:xfrm>
            <a:off x="1889919" y="1581169"/>
            <a:ext cx="2590800" cy="247631"/>
          </a:xfrm>
          <a:prstGeom prst="rect">
            <a:avLst/>
          </a:prstGeom>
          <a:solidFill>
            <a:srgbClr val="FFFFFF"/>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3530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 1. Jesus knew what was coming</a:t>
            </a:r>
            <a:endParaRPr lang="en-US" sz="3000" dirty="0">
              <a:latin typeface="Open Sans"/>
            </a:endParaRPr>
          </a:p>
          <a:p>
            <a:pPr marL="914400" indent="-393700" algn="just">
              <a:buFont typeface="Arial" panose="020B0604020202020204" pitchFamily="34" charset="0"/>
              <a:buChar char="•"/>
            </a:pPr>
            <a:r>
              <a:rPr lang="en-US" sz="2800" i="1" dirty="0"/>
              <a:t>“In a little while </a:t>
            </a:r>
            <a:r>
              <a:rPr lang="en-US" sz="2800" b="1" i="1" dirty="0"/>
              <a:t>you will see Me no more</a:t>
            </a:r>
            <a:r>
              <a:rPr lang="en-US" sz="2800" i="1" dirty="0"/>
              <a:t>, and then after a little while you will see Me” </a:t>
            </a:r>
            <a:r>
              <a:rPr lang="en-US" sz="2800" dirty="0"/>
              <a:t>(John 16:16).</a:t>
            </a:r>
          </a:p>
          <a:p>
            <a:pPr marL="914400" indent="-393700" algn="just">
              <a:buFont typeface="Arial" panose="020B0604020202020204" pitchFamily="34" charset="0"/>
              <a:buChar char="•"/>
            </a:pPr>
            <a:r>
              <a:rPr lang="en-US" sz="2800" i="1" dirty="0"/>
              <a:t>“And He said to them, “I have eagerly desired to eat this Passover with you </a:t>
            </a:r>
            <a:r>
              <a:rPr lang="en-US" sz="2800" b="1" i="1" dirty="0"/>
              <a:t>before I suffer</a:t>
            </a:r>
            <a:r>
              <a:rPr lang="en-US" sz="2800" i="1" dirty="0"/>
              <a:t>” </a:t>
            </a:r>
            <a:r>
              <a:rPr lang="en-US" sz="2800" dirty="0"/>
              <a:t>(Luke 22:15).</a:t>
            </a:r>
          </a:p>
          <a:p>
            <a:pPr marL="914400" indent="-393700" algn="just">
              <a:buFont typeface="Arial" panose="020B0604020202020204" pitchFamily="34" charset="0"/>
              <a:buChar char="•"/>
            </a:pPr>
            <a:r>
              <a:rPr lang="en-US" sz="2800" dirty="0"/>
              <a:t>Jesus had been purposely traveling toward Jerusalem for almost 6 months (since Luke 9:51-53). He was aware that in Jerusalem He would suffer, be crucified, and rise again.</a:t>
            </a: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E94010E0-D8D9-471C-B263-FB567C636D61}"/>
              </a:ext>
            </a:extLst>
          </p:cNvPr>
          <p:cNvSpPr>
            <a:spLocks noGrp="1"/>
          </p:cNvSpPr>
          <p:nvPr>
            <p:ph type="title"/>
          </p:nvPr>
        </p:nvSpPr>
        <p:spPr/>
        <p:txBody>
          <a:bodyPr/>
          <a:lstStyle/>
          <a:p>
            <a:endParaRPr lang="en-US"/>
          </a:p>
        </p:txBody>
      </p:sp>
      <p:sp>
        <p:nvSpPr>
          <p:cNvPr id="6" name="Title 2">
            <a:extLst>
              <a:ext uri="{FF2B5EF4-FFF2-40B4-BE49-F238E27FC236}">
                <a16:creationId xmlns:a16="http://schemas.microsoft.com/office/drawing/2014/main" id="{027C3D68-C67C-400C-BA26-0A82040996EB}"/>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a:t>  </a:t>
            </a:r>
            <a:r>
              <a:rPr lang="en-US" sz="3600"/>
              <a:t>THE TRIAL AND CRUCIFIXION</a:t>
            </a:r>
            <a:endParaRPr lang="en-US" sz="3400" dirty="0"/>
          </a:p>
        </p:txBody>
      </p:sp>
    </p:spTree>
    <p:extLst>
      <p:ext uri="{BB962C8B-B14F-4D97-AF65-F5344CB8AC3E}">
        <p14:creationId xmlns:p14="http://schemas.microsoft.com/office/powerpoint/2010/main" val="2849293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a:bodyPr>
          <a:lstStyle/>
          <a:p>
            <a:pPr algn="just"/>
            <a:r>
              <a:rPr lang="en-US" sz="3000" b="1" dirty="0">
                <a:latin typeface="Open Sans"/>
              </a:rPr>
              <a:t> 2. God is always in control</a:t>
            </a:r>
            <a:endParaRPr lang="en-US" sz="3000" dirty="0">
              <a:latin typeface="Open Sans"/>
            </a:endParaRPr>
          </a:p>
          <a:p>
            <a:pPr marL="914400" indent="-393700" algn="just">
              <a:buFont typeface="Arial" panose="020B0604020202020204" pitchFamily="34" charset="0"/>
              <a:buChar char="•"/>
            </a:pPr>
            <a:r>
              <a:rPr lang="en-US" sz="2800" i="1" dirty="0"/>
              <a:t>“Jesus, knowing all that was going to happen to Him, went out and asked them, ‘Who is it you want?’ ‘Jesus of Nazareth,’ they replied. ‘I am He,’ Jesus said. (And Judas the traitor was standing there with them). When Jesus said, ‘I am He,’ they drew back and fell to the ground.” </a:t>
            </a:r>
            <a:r>
              <a:rPr lang="en-US" sz="2800" dirty="0"/>
              <a:t>(Jn. 18:4-6)</a:t>
            </a:r>
          </a:p>
          <a:p>
            <a:pPr marL="914400" indent="-393700" algn="just">
              <a:buFont typeface="Arial" panose="020B0604020202020204" pitchFamily="34" charset="0"/>
              <a:buChar char="•"/>
            </a:pPr>
            <a:r>
              <a:rPr lang="en-US" sz="2800" i="1" dirty="0"/>
              <a:t>“Do you think I cannot call on My Father, and He will at once put at my disposal more than twelve legions of angels? But how then would the Scriptures be fulfilled that say it must happen in this way?” </a:t>
            </a:r>
            <a:r>
              <a:rPr lang="en-US" sz="2800" dirty="0"/>
              <a:t>(Matthew 26:53-54)</a:t>
            </a: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6" name="Title 2">
            <a:extLst>
              <a:ext uri="{FF2B5EF4-FFF2-40B4-BE49-F238E27FC236}">
                <a16:creationId xmlns:a16="http://schemas.microsoft.com/office/drawing/2014/main" id="{4D6E2164-9D85-443D-84DF-7F1077ABE593}"/>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a:t>  </a:t>
            </a:r>
            <a:r>
              <a:rPr lang="en-US" sz="3600"/>
              <a:t>THE TRIAL AND CRUCIFIXION</a:t>
            </a:r>
            <a:endParaRPr lang="en-US" sz="3400" dirty="0"/>
          </a:p>
        </p:txBody>
      </p:sp>
    </p:spTree>
    <p:extLst>
      <p:ext uri="{BB962C8B-B14F-4D97-AF65-F5344CB8AC3E}">
        <p14:creationId xmlns:p14="http://schemas.microsoft.com/office/powerpoint/2010/main" val="1665819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181600"/>
          </a:xfrm>
        </p:spPr>
        <p:txBody>
          <a:bodyPr>
            <a:normAutofit/>
          </a:bodyPr>
          <a:lstStyle/>
          <a:p>
            <a:pPr algn="just"/>
            <a:r>
              <a:rPr lang="en-US" sz="3000" b="1" dirty="0">
                <a:latin typeface="Open Sans"/>
              </a:rPr>
              <a:t> 3. Jesus knew who He was</a:t>
            </a:r>
            <a:endParaRPr lang="en-US" sz="3000" dirty="0">
              <a:latin typeface="Open Sans"/>
            </a:endParaRPr>
          </a:p>
          <a:p>
            <a:pPr marL="914400" indent="-393700" algn="just">
              <a:buFont typeface="Arial" panose="020B0604020202020204" pitchFamily="34" charset="0"/>
              <a:buChar char="•"/>
            </a:pPr>
            <a:r>
              <a:rPr lang="en-US" sz="2800" b="1" dirty="0"/>
              <a:t>Jesus before the religious leaders: </a:t>
            </a:r>
            <a:r>
              <a:rPr lang="en-US" sz="2800" i="1" dirty="0"/>
              <a:t>“‘Are you then the Son of God?’ He replied, ‘You are right in saying I am.’”</a:t>
            </a:r>
            <a:r>
              <a:rPr lang="en-US" sz="2800" dirty="0"/>
              <a:t>								         (Luke 22:70)</a:t>
            </a:r>
          </a:p>
          <a:p>
            <a:pPr marL="914400" indent="-393700" algn="just">
              <a:buFont typeface="Arial" panose="020B0604020202020204" pitchFamily="34" charset="0"/>
              <a:buChar char="•"/>
            </a:pPr>
            <a:r>
              <a:rPr lang="en-US" sz="2800" b="1" dirty="0"/>
              <a:t>Jesus before Pilate: </a:t>
            </a:r>
            <a:r>
              <a:rPr lang="en-US" sz="2800" i="1" dirty="0"/>
              <a:t>“Jesus stood before the governor, and the governor asked him, ‘Are you the king of the Jews?’ ‘You have said so,’ Jesus replied...” </a:t>
            </a:r>
            <a:r>
              <a:rPr lang="en-US" sz="2800" dirty="0"/>
              <a:t>(Matthew 27:11)</a:t>
            </a:r>
          </a:p>
          <a:p>
            <a:pPr marL="914400" indent="-393700" algn="just">
              <a:buFont typeface="Arial" panose="020B0604020202020204" pitchFamily="34" charset="0"/>
              <a:buChar char="•"/>
            </a:pPr>
            <a:r>
              <a:rPr lang="en-US" sz="2800" dirty="0"/>
              <a:t>Jesus knew who He was (Luke 22:70), and that His mission was to die so that we might live. (John 15:13, 3:16)</a:t>
            </a:r>
          </a:p>
          <a:p>
            <a:endParaRPr lang="en-US" dirty="0"/>
          </a:p>
        </p:txBody>
      </p:sp>
      <p:sp>
        <p:nvSpPr>
          <p:cNvPr id="5" name="Title 4">
            <a:extLst>
              <a:ext uri="{FF2B5EF4-FFF2-40B4-BE49-F238E27FC236}">
                <a16:creationId xmlns:a16="http://schemas.microsoft.com/office/drawing/2014/main" id="{1DB59F08-FB18-4932-A8AC-15715CD360BD}"/>
              </a:ext>
            </a:extLst>
          </p:cNvPr>
          <p:cNvSpPr>
            <a:spLocks noGrp="1"/>
          </p:cNvSpPr>
          <p:nvPr>
            <p:ph type="title"/>
          </p:nvPr>
        </p:nvSpPr>
        <p:spPr/>
        <p:txBody>
          <a:bodyPr/>
          <a:lstStyle/>
          <a:p>
            <a:endParaRPr lang="en-US"/>
          </a:p>
        </p:txBody>
      </p:sp>
      <p:sp>
        <p:nvSpPr>
          <p:cNvPr id="6" name="Title 2">
            <a:extLst>
              <a:ext uri="{FF2B5EF4-FFF2-40B4-BE49-F238E27FC236}">
                <a16:creationId xmlns:a16="http://schemas.microsoft.com/office/drawing/2014/main" id="{EBE8F6E8-0D40-4B45-83D2-73A93B5782B9}"/>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a:t>  </a:t>
            </a:r>
            <a:r>
              <a:rPr lang="en-US" sz="3600"/>
              <a:t>THE TRIAL AND CRUCIFIXION</a:t>
            </a:r>
            <a:endParaRPr lang="en-US" sz="3400" dirty="0"/>
          </a:p>
        </p:txBody>
      </p:sp>
    </p:spTree>
    <p:extLst>
      <p:ext uri="{BB962C8B-B14F-4D97-AF65-F5344CB8AC3E}">
        <p14:creationId xmlns:p14="http://schemas.microsoft.com/office/powerpoint/2010/main" val="53260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lnSpcReduction="10000"/>
          </a:bodyPr>
          <a:lstStyle/>
          <a:p>
            <a:pPr algn="just"/>
            <a:r>
              <a:rPr lang="en-US" sz="3200" b="1" dirty="0">
                <a:latin typeface="Open Sans"/>
              </a:rPr>
              <a:t> 4. Satan is filled with malice and hatred</a:t>
            </a:r>
            <a:endParaRPr lang="en-US" sz="3200" dirty="0">
              <a:latin typeface="Open Sans"/>
            </a:endParaRPr>
          </a:p>
          <a:p>
            <a:pPr marL="914400" indent="-393700" algn="just">
              <a:lnSpc>
                <a:spcPct val="120000"/>
              </a:lnSpc>
              <a:buFont typeface="Arial" panose="020B0604020202020204" pitchFamily="34" charset="0"/>
              <a:buChar char="•"/>
            </a:pPr>
            <a:r>
              <a:rPr lang="en-US" sz="3000" i="1" dirty="0"/>
              <a:t>“The men who were guarding Jesus began mocking and beating Him. They blindfolded Him and demanded, ‘Prophesy! Who hit you?’” </a:t>
            </a:r>
            <a:r>
              <a:rPr lang="en-US" sz="3000" dirty="0"/>
              <a:t>(Luke 22:63-64) </a:t>
            </a:r>
          </a:p>
          <a:p>
            <a:pPr marL="914400" indent="-393700" algn="just">
              <a:lnSpc>
                <a:spcPct val="120000"/>
              </a:lnSpc>
              <a:buFont typeface="Arial" panose="020B0604020202020204" pitchFamily="34" charset="0"/>
              <a:buChar char="•"/>
            </a:pPr>
            <a:r>
              <a:rPr lang="en-US" sz="3000" i="1" dirty="0"/>
              <a:t>“The governor’s soldiers took Jesus…and stripped [Jesus] and put a scarlet robe on Him, and then twisted together a crown of thorns and set it on His head…Then they knelt in front of Him and mocked Him…They spit on Him…and struck Him on the head again and again.” </a:t>
            </a:r>
            <a:r>
              <a:rPr lang="en-US" sz="3000" dirty="0"/>
              <a:t>(Matt. 27:27-30)</a:t>
            </a:r>
          </a:p>
        </p:txBody>
      </p:sp>
      <p:sp>
        <p:nvSpPr>
          <p:cNvPr id="5" name="Title 4">
            <a:extLst>
              <a:ext uri="{FF2B5EF4-FFF2-40B4-BE49-F238E27FC236}">
                <a16:creationId xmlns:a16="http://schemas.microsoft.com/office/drawing/2014/main" id="{89684583-A905-4745-945B-5044841816B7}"/>
              </a:ext>
            </a:extLst>
          </p:cNvPr>
          <p:cNvSpPr>
            <a:spLocks noGrp="1"/>
          </p:cNvSpPr>
          <p:nvPr>
            <p:ph type="title"/>
          </p:nvPr>
        </p:nvSpPr>
        <p:spPr/>
        <p:txBody>
          <a:bodyPr/>
          <a:lstStyle/>
          <a:p>
            <a:endParaRPr lang="en-US"/>
          </a:p>
        </p:txBody>
      </p:sp>
      <p:sp>
        <p:nvSpPr>
          <p:cNvPr id="6" name="Title 2">
            <a:extLst>
              <a:ext uri="{FF2B5EF4-FFF2-40B4-BE49-F238E27FC236}">
                <a16:creationId xmlns:a16="http://schemas.microsoft.com/office/drawing/2014/main" id="{75F21DDC-87B0-4CDB-88D4-60905F99828D}"/>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a:t>  </a:t>
            </a:r>
            <a:r>
              <a:rPr lang="en-US" sz="3600"/>
              <a:t>THE TRIAL AND CRUCIFIXION</a:t>
            </a:r>
            <a:endParaRPr lang="en-US" sz="3400" dirty="0"/>
          </a:p>
        </p:txBody>
      </p:sp>
    </p:spTree>
    <p:extLst>
      <p:ext uri="{BB962C8B-B14F-4D97-AF65-F5344CB8AC3E}">
        <p14:creationId xmlns:p14="http://schemas.microsoft.com/office/powerpoint/2010/main" val="2568175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200" b="1" dirty="0">
                <a:latin typeface="Open Sans"/>
              </a:rPr>
              <a:t> 4. Satan is filled with malice and hatred</a:t>
            </a:r>
            <a:endParaRPr lang="en-US" sz="3200" dirty="0">
              <a:latin typeface="Open Sans"/>
            </a:endParaRPr>
          </a:p>
          <a:p>
            <a:pPr marL="914400" indent="-393700" algn="just">
              <a:lnSpc>
                <a:spcPct val="120000"/>
              </a:lnSpc>
              <a:buFont typeface="Arial" panose="020B0604020202020204" pitchFamily="34" charset="0"/>
              <a:buChar char="•"/>
            </a:pPr>
            <a:r>
              <a:rPr lang="en-US" sz="3000" b="1" dirty="0"/>
              <a:t>The hatred toward Jesus was the fulfillment of prophecy: </a:t>
            </a:r>
            <a:r>
              <a:rPr lang="en-US" sz="2800" i="1" dirty="0"/>
              <a:t>“He was despised and rejected by mankind… familiar with pain…But He was pierced for our transgressions, He was crushed for our iniquities; the punishment that brought us peace was on Him, and by His wounds we are healed. We all, like sheep, have gone astray, each of us has turned to our own way; and the Lord has laid on Him the iniquity of us all.” </a:t>
            </a:r>
            <a:r>
              <a:rPr lang="en-US" sz="2800" dirty="0"/>
              <a:t>(Isaiah 53:3-6)</a:t>
            </a:r>
          </a:p>
        </p:txBody>
      </p:sp>
      <p:sp>
        <p:nvSpPr>
          <p:cNvPr id="5" name="Title 4">
            <a:extLst>
              <a:ext uri="{FF2B5EF4-FFF2-40B4-BE49-F238E27FC236}">
                <a16:creationId xmlns:a16="http://schemas.microsoft.com/office/drawing/2014/main" id="{203FBAA6-84B7-4379-AFED-5A57E60DBF38}"/>
              </a:ext>
            </a:extLst>
          </p:cNvPr>
          <p:cNvSpPr>
            <a:spLocks noGrp="1"/>
          </p:cNvSpPr>
          <p:nvPr>
            <p:ph type="title"/>
          </p:nvPr>
        </p:nvSpPr>
        <p:spPr/>
        <p:txBody>
          <a:bodyPr/>
          <a:lstStyle/>
          <a:p>
            <a:endParaRPr lang="en-US"/>
          </a:p>
        </p:txBody>
      </p:sp>
      <p:sp>
        <p:nvSpPr>
          <p:cNvPr id="6" name="Title 2">
            <a:extLst>
              <a:ext uri="{FF2B5EF4-FFF2-40B4-BE49-F238E27FC236}">
                <a16:creationId xmlns:a16="http://schemas.microsoft.com/office/drawing/2014/main" id="{1859C298-9D1C-4CD8-9734-9C31F8596A39}"/>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a:t>  </a:t>
            </a:r>
            <a:r>
              <a:rPr lang="en-US" sz="3600"/>
              <a:t>THE TRIAL AND CRUCIFIXION</a:t>
            </a:r>
            <a:endParaRPr lang="en-US" sz="3400" dirty="0"/>
          </a:p>
        </p:txBody>
      </p:sp>
    </p:spTree>
    <p:extLst>
      <p:ext uri="{BB962C8B-B14F-4D97-AF65-F5344CB8AC3E}">
        <p14:creationId xmlns:p14="http://schemas.microsoft.com/office/powerpoint/2010/main" val="3547108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200" b="1" dirty="0">
                <a:latin typeface="Open Sans"/>
              </a:rPr>
              <a:t> 5. The outcome of the trials</a:t>
            </a:r>
            <a:endParaRPr lang="en-US" sz="3200" dirty="0">
              <a:latin typeface="Open Sans"/>
            </a:endParaRPr>
          </a:p>
          <a:p>
            <a:pPr marL="914400" indent="-393700" algn="just">
              <a:lnSpc>
                <a:spcPct val="120000"/>
              </a:lnSpc>
              <a:buFont typeface="Arial" panose="020B0604020202020204" pitchFamily="34" charset="0"/>
              <a:buChar char="•"/>
            </a:pPr>
            <a:r>
              <a:rPr lang="en-US" sz="3000" b="1" dirty="0"/>
              <a:t>The </a:t>
            </a:r>
            <a:r>
              <a:rPr lang="en-US" sz="2800" b="1" dirty="0"/>
              <a:t>finding of the religious leaders: </a:t>
            </a:r>
            <a:r>
              <a:rPr lang="en-US" sz="2800" i="1" dirty="0"/>
              <a:t>“The chief priests and the whole Sanhedrin were looking for false evidence against Jesus so that they could put Him to death. </a:t>
            </a:r>
            <a:r>
              <a:rPr lang="en-US" sz="2800" b="1" i="1" dirty="0"/>
              <a:t>But they did not find any, </a:t>
            </a:r>
            <a:r>
              <a:rPr lang="en-US" sz="2800" i="1" dirty="0"/>
              <a:t>though many false witnesses came forward.” </a:t>
            </a:r>
            <a:r>
              <a:rPr lang="en-US" sz="2800" dirty="0"/>
              <a:t>(Matt. 26:59-60)</a:t>
            </a:r>
          </a:p>
          <a:p>
            <a:pPr marL="914400" indent="-393700" algn="just">
              <a:lnSpc>
                <a:spcPct val="120000"/>
              </a:lnSpc>
              <a:buFont typeface="Arial" panose="020B0604020202020204" pitchFamily="34" charset="0"/>
              <a:buChar char="•"/>
            </a:pPr>
            <a:r>
              <a:rPr lang="en-US" sz="2800" b="1" dirty="0"/>
              <a:t>Pilate’s Assessment: </a:t>
            </a:r>
            <a:r>
              <a:rPr lang="en-US" sz="2800" i="1" dirty="0"/>
              <a:t>“Pilate announced toto the chief priests and the crowd, “</a:t>
            </a:r>
            <a:r>
              <a:rPr lang="en-US" sz="2800" b="1" i="1" dirty="0"/>
              <a:t>I find no basis for a charge </a:t>
            </a:r>
            <a:r>
              <a:rPr lang="en-US" sz="2800" i="1" dirty="0"/>
              <a:t>against this man.”</a:t>
            </a:r>
            <a:r>
              <a:rPr lang="en-US" sz="2800" dirty="0"/>
              <a:t> (Luke 23:4)</a:t>
            </a:r>
          </a:p>
        </p:txBody>
      </p:sp>
      <p:sp>
        <p:nvSpPr>
          <p:cNvPr id="6" name="Title 5">
            <a:extLst>
              <a:ext uri="{FF2B5EF4-FFF2-40B4-BE49-F238E27FC236}">
                <a16:creationId xmlns:a16="http://schemas.microsoft.com/office/drawing/2014/main" id="{B288AB43-863B-49C0-B9D8-54B0534B82D8}"/>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7B49B8F1-478A-4A51-8065-12292AB7AD53}"/>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a:t>  </a:t>
            </a:r>
            <a:r>
              <a:rPr lang="en-US" sz="3600"/>
              <a:t>THE TRIAL AND CRUCIFIXION</a:t>
            </a:r>
            <a:endParaRPr lang="en-US" sz="3400" dirty="0"/>
          </a:p>
        </p:txBody>
      </p:sp>
    </p:spTree>
    <p:extLst>
      <p:ext uri="{BB962C8B-B14F-4D97-AF65-F5344CB8AC3E}">
        <p14:creationId xmlns:p14="http://schemas.microsoft.com/office/powerpoint/2010/main" val="264207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200" b="1" dirty="0">
                <a:latin typeface="Open Sans"/>
              </a:rPr>
              <a:t> 5. The outcome of the trials</a:t>
            </a:r>
            <a:endParaRPr lang="en-US" sz="3200" dirty="0">
              <a:latin typeface="Open Sans"/>
            </a:endParaRPr>
          </a:p>
          <a:p>
            <a:pPr marL="914400" indent="-393700" algn="just">
              <a:lnSpc>
                <a:spcPct val="120000"/>
              </a:lnSpc>
              <a:buFont typeface="Arial" panose="020B0604020202020204" pitchFamily="34" charset="0"/>
              <a:buChar char="•"/>
            </a:pPr>
            <a:r>
              <a:rPr lang="en-US" sz="2800" b="1" dirty="0"/>
              <a:t>Herod and Pilate’s Assessment: </a:t>
            </a:r>
            <a:r>
              <a:rPr lang="en-US" sz="2800" i="1" dirty="0"/>
              <a:t>“Pilate called together the chief priests, the rulers and the people, and said to them, “You brought me this man as one who was inciting the people to rebellion. I have examined Him in your presence and have found no basis for your charges against Him. Neither has Herod...” </a:t>
            </a:r>
            <a:r>
              <a:rPr lang="en-US" sz="2800" dirty="0"/>
              <a:t>(Luke 23:13-15)</a:t>
            </a:r>
          </a:p>
        </p:txBody>
      </p:sp>
      <p:sp>
        <p:nvSpPr>
          <p:cNvPr id="6" name="Title 2">
            <a:extLst>
              <a:ext uri="{FF2B5EF4-FFF2-40B4-BE49-F238E27FC236}">
                <a16:creationId xmlns:a16="http://schemas.microsoft.com/office/drawing/2014/main" id="{D45D34A6-ECD8-4315-9EF0-5F1A85621024}"/>
              </a:ext>
            </a:extLst>
          </p:cNvPr>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THE TRIAL AND CRUCIFIXION</a:t>
            </a:r>
            <a:endParaRPr lang="en-US" sz="3400" dirty="0"/>
          </a:p>
        </p:txBody>
      </p:sp>
    </p:spTree>
    <p:extLst>
      <p:ext uri="{BB962C8B-B14F-4D97-AF65-F5344CB8AC3E}">
        <p14:creationId xmlns:p14="http://schemas.microsoft.com/office/powerpoint/2010/main" val="3521640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334000"/>
          </a:xfrm>
        </p:spPr>
        <p:txBody>
          <a:bodyPr>
            <a:normAutofit/>
          </a:bodyPr>
          <a:lstStyle/>
          <a:p>
            <a:pPr algn="just"/>
            <a:r>
              <a:rPr lang="en-US" sz="3200" b="1" dirty="0">
                <a:latin typeface="Open Sans"/>
              </a:rPr>
              <a:t> 6. Prophecies fulfilled during the crucifixion</a:t>
            </a:r>
            <a:endParaRPr lang="en-US" sz="3200" dirty="0">
              <a:latin typeface="Open Sans"/>
            </a:endParaRPr>
          </a:p>
          <a:p>
            <a:pPr marL="742950" lvl="1" indent="-285750" algn="just">
              <a:buFont typeface="Arial" panose="020B0604020202020204" pitchFamily="34" charset="0"/>
              <a:buChar char="•"/>
            </a:pPr>
            <a:r>
              <a:rPr lang="en-US" b="1" dirty="0">
                <a:solidFill>
                  <a:schemeClr val="tx1"/>
                </a:solidFill>
              </a:rPr>
              <a:t>The first prophecy in the Bible: </a:t>
            </a:r>
            <a:r>
              <a:rPr lang="en-US" i="1" dirty="0">
                <a:solidFill>
                  <a:schemeClr val="tx1"/>
                </a:solidFill>
              </a:rPr>
              <a:t>“And I will put enmity between you and the woman, and between your seed and her Seed; He will bruise your head, and you shall bruise His heel” </a:t>
            </a:r>
            <a:r>
              <a:rPr lang="en-US" dirty="0">
                <a:solidFill>
                  <a:schemeClr val="tx1"/>
                </a:solidFill>
              </a:rPr>
              <a:t>(Gen. 3:15).</a:t>
            </a:r>
          </a:p>
          <a:p>
            <a:pPr marL="742950" lvl="1" indent="-285750" algn="just">
              <a:buFont typeface="Arial" panose="020B0604020202020204" pitchFamily="34" charset="0"/>
              <a:buChar char="•"/>
            </a:pPr>
            <a:r>
              <a:rPr lang="en-US" b="1" dirty="0">
                <a:solidFill>
                  <a:schemeClr val="tx1"/>
                </a:solidFill>
              </a:rPr>
              <a:t>Jesus Christ was forsaken </a:t>
            </a:r>
            <a:r>
              <a:rPr lang="en-US" dirty="0">
                <a:solidFill>
                  <a:schemeClr val="tx1"/>
                </a:solidFill>
              </a:rPr>
              <a:t>by His disciples (Zechariah 13:7).</a:t>
            </a:r>
          </a:p>
          <a:p>
            <a:pPr marL="742950" lvl="1" indent="-285750" algn="just">
              <a:buFont typeface="Arial" panose="020B0604020202020204" pitchFamily="34" charset="0"/>
              <a:buChar char="•"/>
            </a:pPr>
            <a:r>
              <a:rPr lang="en-US" b="1" dirty="0">
                <a:solidFill>
                  <a:schemeClr val="tx1"/>
                </a:solidFill>
              </a:rPr>
              <a:t>Jesus Christ was sacrificed as the Passover Lamb</a:t>
            </a:r>
            <a:r>
              <a:rPr lang="en-US" dirty="0">
                <a:solidFill>
                  <a:schemeClr val="tx1"/>
                </a:solidFill>
              </a:rPr>
              <a:t>, on the day of Passover (Isaiah 53:7)</a:t>
            </a:r>
          </a:p>
          <a:p>
            <a:pPr marL="742950" lvl="1" indent="-285750" algn="just">
              <a:buFont typeface="Arial" panose="020B0604020202020204" pitchFamily="34" charset="0"/>
              <a:buChar char="•"/>
            </a:pPr>
            <a:r>
              <a:rPr lang="en-US" sz="2800" b="1" dirty="0">
                <a:solidFill>
                  <a:schemeClr val="tx1"/>
                </a:solidFill>
              </a:rPr>
              <a:t>Jesus was beaten: </a:t>
            </a:r>
            <a:r>
              <a:rPr lang="en-US" sz="2800" i="1" dirty="0">
                <a:solidFill>
                  <a:schemeClr val="tx1"/>
                </a:solidFill>
                <a:latin typeface="+mj-lt"/>
              </a:rPr>
              <a:t>“I</a:t>
            </a:r>
            <a:r>
              <a:rPr lang="en-US" i="1" dirty="0">
                <a:latin typeface="+mj-lt"/>
              </a:rPr>
              <a:t> </a:t>
            </a:r>
            <a:r>
              <a:rPr lang="en-US" i="1" dirty="0">
                <a:solidFill>
                  <a:schemeClr val="tx1"/>
                </a:solidFill>
                <a:latin typeface="+mj-lt"/>
              </a:rPr>
              <a:t>offered my back to those who beat me, my cheeks to those who pulled out my beard; I did not hide my face from mocking and spitting.</a:t>
            </a:r>
            <a:r>
              <a:rPr lang="en-US" sz="2800" i="1" dirty="0">
                <a:solidFill>
                  <a:schemeClr val="tx1"/>
                </a:solidFill>
                <a:latin typeface="+mj-lt"/>
              </a:rPr>
              <a:t>...” </a:t>
            </a:r>
            <a:r>
              <a:rPr lang="en-US" sz="2800" dirty="0">
                <a:solidFill>
                  <a:schemeClr val="tx1"/>
                </a:solidFill>
                <a:latin typeface="+mj-lt"/>
              </a:rPr>
              <a:t>(Isaiah 50:6)</a:t>
            </a:r>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600" dirty="0"/>
              <a:t>THE TRIAL AND CRUCIFIXION</a:t>
            </a:r>
            <a:endParaRPr lang="en-US" sz="3400" dirty="0"/>
          </a:p>
        </p:txBody>
      </p:sp>
    </p:spTree>
    <p:extLst>
      <p:ext uri="{BB962C8B-B14F-4D97-AF65-F5344CB8AC3E}">
        <p14:creationId xmlns:p14="http://schemas.microsoft.com/office/powerpoint/2010/main" val="3335161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5535</TotalTime>
  <Words>1172</Words>
  <Application>Microsoft Office PowerPoint</Application>
  <PresentationFormat>Custom</PresentationFormat>
  <Paragraphs>106</Paragraphs>
  <Slides>13</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Black</vt:lpstr>
      <vt:lpstr>Calibri</vt:lpstr>
      <vt:lpstr>Forte</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THE TRIAL AND CRUCIFIXION</vt:lpstr>
      <vt:lpstr>  THE TRIAL AND CRUCIFIXION</vt:lpstr>
      <vt:lpstr>  THE TRIAL AND CRUCIFIXION</vt:lpstr>
      <vt:lpstr>  THE TRIAL AND CRUCIFIXION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Gary Ray</dc:creator>
  <cp:lastModifiedBy>Joe Kerr</cp:lastModifiedBy>
  <cp:revision>131</cp:revision>
  <dcterms:created xsi:type="dcterms:W3CDTF">2018-10-20T17:04:00Z</dcterms:created>
  <dcterms:modified xsi:type="dcterms:W3CDTF">2018-11-14T17:33:14Z</dcterms:modified>
</cp:coreProperties>
</file>