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78" r:id="rId4"/>
    <p:sldId id="279" r:id="rId5"/>
    <p:sldId id="280" r:id="rId6"/>
    <p:sldId id="281" r:id="rId7"/>
    <p:sldId id="277" r:id="rId8"/>
    <p:sldId id="282" r:id="rId9"/>
    <p:sldId id="283" r:id="rId10"/>
    <p:sldId id="284" r:id="rId11"/>
    <p:sldId id="285" r:id="rId12"/>
    <p:sldId id="286" r:id="rId13"/>
    <p:sldId id="289" r:id="rId14"/>
    <p:sldId id="288" r:id="rId15"/>
    <p:sldId id="290" r:id="rId16"/>
    <p:sldId id="291" r:id="rId17"/>
    <p:sldId id="292" r:id="rId18"/>
    <p:sldId id="293" r:id="rId19"/>
    <p:sldId id="295" r:id="rId20"/>
    <p:sldId id="296" r:id="rId21"/>
    <p:sldId id="297" r:id="rId22"/>
    <p:sldId id="298" r:id="rId23"/>
    <p:sldId id="294" r:id="rId24"/>
    <p:sldId id="299" r:id="rId25"/>
    <p:sldId id="300" r:id="rId26"/>
    <p:sldId id="302" r:id="rId27"/>
    <p:sldId id="301" r:id="rId28"/>
    <p:sldId id="303" r:id="rId29"/>
    <p:sldId id="304" r:id="rId30"/>
    <p:sldId id="305" r:id="rId31"/>
    <p:sldId id="307" r:id="rId32"/>
    <p:sldId id="306"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6" r:id="rId51"/>
    <p:sldId id="328" r:id="rId52"/>
    <p:sldId id="329" r:id="rId53"/>
    <p:sldId id="327" r:id="rId54"/>
    <p:sldId id="330" r:id="rId55"/>
    <p:sldId id="331" r:id="rId56"/>
    <p:sldId id="274" r:id="rId57"/>
    <p:sldId id="258" r:id="rId5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884C3-8D4D-4796-88EA-445B543425D4}" type="datetimeFigureOut">
              <a:rPr lang="en-US" smtClean="0"/>
              <a:t>3/18/2018</a:t>
            </a:fld>
            <a:endParaRPr lang="en-US"/>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1D015-88C5-4463-988C-DB76BAC869A3}" type="slidenum">
              <a:rPr lang="en-US" smtClean="0"/>
              <a:t>‹#›</a:t>
            </a:fld>
            <a:endParaRPr lang="en-US"/>
          </a:p>
        </p:txBody>
      </p:sp>
    </p:spTree>
    <p:extLst>
      <p:ext uri="{BB962C8B-B14F-4D97-AF65-F5344CB8AC3E}">
        <p14:creationId xmlns:p14="http://schemas.microsoft.com/office/powerpoint/2010/main" val="75997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D015-88C5-4463-988C-DB76BAC869A3}" type="slidenum">
              <a:rPr lang="en-US" smtClean="0"/>
              <a:t>3</a:t>
            </a:fld>
            <a:endParaRPr lang="en-US"/>
          </a:p>
        </p:txBody>
      </p:sp>
    </p:spTree>
    <p:extLst>
      <p:ext uri="{BB962C8B-B14F-4D97-AF65-F5344CB8AC3E}">
        <p14:creationId xmlns:p14="http://schemas.microsoft.com/office/powerpoint/2010/main" val="109507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1" name="Rectangle 7"/>
          <p:cNvSpPr>
            <a:spLocks noChangeArrowheads="1"/>
          </p:cNvSpPr>
          <p:nvPr userDrawn="1"/>
        </p:nvSpPr>
        <p:spPr bwMode="auto">
          <a:xfrm>
            <a:off x="0" y="381000"/>
            <a:ext cx="4632325" cy="787400"/>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3/18/2018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9125744"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212725" y="3095625"/>
            <a:ext cx="8796575"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Jesus, the Only Way to God</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02406" y="4017963"/>
            <a:ext cx="2996013"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John 6:66-68</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117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“‘Your father Abraham rejoiced to see My day, and he saw it and was glad.’ So the Jews said to Him, ‘You are not yet fifty years old, and have You seen Abraham?’ Jesus said to them, ‘Truly, truly, I say to you, </a:t>
            </a:r>
            <a:r>
              <a:rPr lang="en-US" sz="2600" b="1" dirty="0">
                <a:latin typeface="Open Sans"/>
                <a:ea typeface="Verdana" panose="020B0604030504040204" pitchFamily="34" charset="0"/>
                <a:cs typeface="Verdana" panose="020B0604030504040204" pitchFamily="34" charset="0"/>
              </a:rPr>
              <a:t>before Abraham was born</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I AM</a:t>
            </a:r>
            <a:r>
              <a:rPr lang="en-US" sz="2600" dirty="0">
                <a:latin typeface="Open Sans"/>
                <a:ea typeface="Verdana" panose="020B0604030504040204" pitchFamily="34" charset="0"/>
                <a:cs typeface="Verdana" panose="020B0604030504040204" pitchFamily="34" charset="0"/>
              </a:rPr>
              <a:t>.’” (John 8:56-58)</a:t>
            </a:r>
          </a:p>
        </p:txBody>
      </p:sp>
      <p:sp>
        <p:nvSpPr>
          <p:cNvPr id="3" name="TextBox 2"/>
          <p:cNvSpPr txBox="1"/>
          <p:nvPr/>
        </p:nvSpPr>
        <p:spPr>
          <a:xfrm>
            <a:off x="1207008" y="1527048"/>
            <a:ext cx="10442448"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statements about His divinity</a:t>
            </a:r>
          </a:p>
        </p:txBody>
      </p:sp>
      <p:grpSp>
        <p:nvGrpSpPr>
          <p:cNvPr id="5" name="Group 4"/>
          <p:cNvGrpSpPr/>
          <p:nvPr/>
        </p:nvGrpSpPr>
        <p:grpSpPr>
          <a:xfrm>
            <a:off x="10319" y="381000"/>
            <a:ext cx="9956800" cy="786384"/>
            <a:chOff x="10319" y="381000"/>
            <a:chExt cx="9956800" cy="786384"/>
          </a:xfrm>
        </p:grpSpPr>
        <p:sp>
          <p:nvSpPr>
            <p:cNvPr id="7" name="Rectangle 6"/>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grpSp>
    </p:spTree>
    <p:extLst>
      <p:ext uri="{BB962C8B-B14F-4D97-AF65-F5344CB8AC3E}">
        <p14:creationId xmlns:p14="http://schemas.microsoft.com/office/powerpoint/2010/main" val="209456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1336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I and the Father are one</a:t>
            </a:r>
            <a:r>
              <a:rPr lang="en-US" sz="2600" dirty="0">
                <a:latin typeface="Open Sans"/>
                <a:ea typeface="Verdana" panose="020B0604030504040204" pitchFamily="34" charset="0"/>
                <a:cs typeface="Verdana" panose="020B0604030504040204" pitchFamily="34" charset="0"/>
              </a:rPr>
              <a:t>.’ The Jews picked up stones again to stone Him. Jesus answered them, ‘I showed you many good works from the Father; for which of them are you stoning Me?’ The Jews answered Him, ‘For a good work we do not stone You, but for </a:t>
            </a:r>
            <a:r>
              <a:rPr lang="en-US" sz="2600" b="1" dirty="0">
                <a:latin typeface="Open Sans"/>
                <a:ea typeface="Verdana" panose="020B0604030504040204" pitchFamily="34" charset="0"/>
                <a:cs typeface="Verdana" panose="020B0604030504040204" pitchFamily="34" charset="0"/>
              </a:rPr>
              <a:t>blasphemy</a:t>
            </a:r>
            <a:r>
              <a:rPr lang="en-US" sz="2600" dirty="0">
                <a:latin typeface="Open Sans"/>
                <a:ea typeface="Verdana" panose="020B0604030504040204" pitchFamily="34" charset="0"/>
                <a:cs typeface="Verdana" panose="020B0604030504040204" pitchFamily="34" charset="0"/>
              </a:rPr>
              <a:t>; and because You, being a man, </a:t>
            </a:r>
            <a:r>
              <a:rPr lang="en-US" sz="2600" b="1" dirty="0">
                <a:latin typeface="Open Sans"/>
                <a:ea typeface="Verdana" panose="020B0604030504040204" pitchFamily="34" charset="0"/>
                <a:cs typeface="Verdana" panose="020B0604030504040204" pitchFamily="34" charset="0"/>
              </a:rPr>
              <a:t>make Yourself out to be God</a:t>
            </a:r>
            <a:r>
              <a:rPr lang="en-US" sz="2600" dirty="0">
                <a:latin typeface="Open Sans"/>
                <a:ea typeface="Verdana" panose="020B0604030504040204" pitchFamily="34" charset="0"/>
                <a:cs typeface="Verdana" panose="020B0604030504040204" pitchFamily="34" charset="0"/>
              </a:rPr>
              <a:t>.’” (John 10:30-33)</a:t>
            </a:r>
          </a:p>
        </p:txBody>
      </p:sp>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statements about His divinity</a:t>
            </a:r>
          </a:p>
        </p:txBody>
      </p:sp>
      <p:grpSp>
        <p:nvGrpSpPr>
          <p:cNvPr id="5" name="Group 4"/>
          <p:cNvGrpSpPr/>
          <p:nvPr/>
        </p:nvGrpSpPr>
        <p:grpSpPr>
          <a:xfrm>
            <a:off x="10319" y="381000"/>
            <a:ext cx="9956800" cy="786384"/>
            <a:chOff x="10319" y="381000"/>
            <a:chExt cx="9956800" cy="786384"/>
          </a:xfrm>
        </p:grpSpPr>
        <p:sp>
          <p:nvSpPr>
            <p:cNvPr id="7" name="Rectangle 6"/>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grpSp>
    </p:spTree>
    <p:extLst>
      <p:ext uri="{BB962C8B-B14F-4D97-AF65-F5344CB8AC3E}">
        <p14:creationId xmlns:p14="http://schemas.microsoft.com/office/powerpoint/2010/main" val="391907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155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has </a:t>
            </a:r>
            <a:r>
              <a:rPr lang="en-US" sz="2600" b="1" dirty="0">
                <a:latin typeface="Open Sans"/>
                <a:ea typeface="Verdana" panose="020B0604030504040204" pitchFamily="34" charset="0"/>
                <a:cs typeface="Verdana" panose="020B0604030504040204" pitchFamily="34" charset="0"/>
              </a:rPr>
              <a:t>no stately form or majesty </a:t>
            </a:r>
            <a:r>
              <a:rPr lang="en-US" sz="2600" dirty="0">
                <a:latin typeface="Open Sans"/>
                <a:ea typeface="Verdana" panose="020B0604030504040204" pitchFamily="34" charset="0"/>
                <a:cs typeface="Verdana" panose="020B0604030504040204" pitchFamily="34" charset="0"/>
              </a:rPr>
              <a:t>that we should look upon Him, </a:t>
            </a:r>
            <a:r>
              <a:rPr lang="en-US" sz="2600" b="1" dirty="0">
                <a:latin typeface="Open Sans"/>
                <a:ea typeface="Verdana" panose="020B0604030504040204" pitchFamily="34" charset="0"/>
                <a:cs typeface="Verdana" panose="020B0604030504040204" pitchFamily="34" charset="0"/>
              </a:rPr>
              <a:t>nor appearance that we should be attracted </a:t>
            </a:r>
            <a:r>
              <a:rPr lang="en-US" sz="2600" dirty="0">
                <a:latin typeface="Open Sans"/>
                <a:ea typeface="Verdana" panose="020B0604030504040204" pitchFamily="34" charset="0"/>
                <a:cs typeface="Verdana" panose="020B0604030504040204" pitchFamily="34" charset="0"/>
              </a:rPr>
              <a:t>to Him.” (Isaiah 53:2)</a:t>
            </a:r>
          </a:p>
        </p:txBody>
      </p:sp>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didn’t look like God</a:t>
            </a:r>
          </a:p>
        </p:txBody>
      </p:sp>
      <p:sp>
        <p:nvSpPr>
          <p:cNvPr id="5" name="TextBox 12"/>
          <p:cNvSpPr txBox="1"/>
          <p:nvPr/>
        </p:nvSpPr>
        <p:spPr>
          <a:xfrm>
            <a:off x="1207008" y="32004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the tempter came and said to Him, ‘</a:t>
            </a:r>
            <a:r>
              <a:rPr lang="en-US" sz="2600" b="1" dirty="0">
                <a:latin typeface="Open Sans"/>
                <a:ea typeface="Verdana" panose="020B0604030504040204" pitchFamily="34" charset="0"/>
                <a:cs typeface="Verdana" panose="020B0604030504040204" pitchFamily="34" charset="0"/>
              </a:rPr>
              <a:t>If You are the Son of God</a:t>
            </a:r>
            <a:r>
              <a:rPr lang="en-US" sz="2600" dirty="0">
                <a:latin typeface="Open Sans"/>
                <a:ea typeface="Verdana" panose="020B0604030504040204" pitchFamily="34" charset="0"/>
                <a:cs typeface="Verdana" panose="020B0604030504040204" pitchFamily="34" charset="0"/>
              </a:rPr>
              <a:t>, command that these stones become bread.’” (Matt. 4:3)</a:t>
            </a:r>
          </a:p>
        </p:txBody>
      </p:sp>
      <p:sp>
        <p:nvSpPr>
          <p:cNvPr id="7" name="TextBox 12"/>
          <p:cNvSpPr txBox="1"/>
          <p:nvPr/>
        </p:nvSpPr>
        <p:spPr>
          <a:xfrm>
            <a:off x="1207008" y="42672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behold, a voice out of the heavens said, ‘</a:t>
            </a:r>
            <a:r>
              <a:rPr lang="en-US" sz="2600" b="1" dirty="0">
                <a:latin typeface="Open Sans"/>
                <a:ea typeface="Verdana" panose="020B0604030504040204" pitchFamily="34" charset="0"/>
                <a:cs typeface="Verdana" panose="020B0604030504040204" pitchFamily="34" charset="0"/>
              </a:rPr>
              <a:t>This is My beloved Son</a:t>
            </a:r>
            <a:r>
              <a:rPr lang="en-US" sz="2600" dirty="0">
                <a:latin typeface="Open Sans"/>
                <a:ea typeface="Verdana" panose="020B0604030504040204" pitchFamily="34" charset="0"/>
                <a:cs typeface="Verdana" panose="020B0604030504040204" pitchFamily="34" charset="0"/>
              </a:rPr>
              <a:t>, in whom I am well-pleased.’” (Matt. 3:17</a:t>
            </a:r>
          </a:p>
        </p:txBody>
      </p:sp>
      <p:grpSp>
        <p:nvGrpSpPr>
          <p:cNvPr id="8" name="Group 7"/>
          <p:cNvGrpSpPr/>
          <p:nvPr/>
        </p:nvGrpSpPr>
        <p:grpSpPr>
          <a:xfrm>
            <a:off x="10319" y="381000"/>
            <a:ext cx="9956800" cy="786384"/>
            <a:chOff x="10319" y="381000"/>
            <a:chExt cx="9956800" cy="786384"/>
          </a:xfrm>
        </p:grpSpPr>
        <p:sp>
          <p:nvSpPr>
            <p:cNvPr id="9" name="Rectangle 8"/>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grpSp>
    </p:spTree>
    <p:extLst>
      <p:ext uri="{BB962C8B-B14F-4D97-AF65-F5344CB8AC3E}">
        <p14:creationId xmlns:p14="http://schemas.microsoft.com/office/powerpoint/2010/main" val="69983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latin typeface="Open Sans"/>
                <a:ea typeface="Verdana" panose="020B0604030504040204" pitchFamily="34" charset="0"/>
                <a:cs typeface="Verdana" panose="020B0604030504040204" pitchFamily="34" charset="0"/>
              </a:rPr>
              <a:t>God according to other religions</a:t>
            </a:r>
          </a:p>
        </p:txBody>
      </p:sp>
      <p:sp>
        <p:nvSpPr>
          <p:cNvPr id="7" name="Rectangle 6"/>
          <p:cNvSpPr/>
          <p:nvPr/>
        </p:nvSpPr>
        <p:spPr>
          <a:xfrm>
            <a:off x="1508919" y="2214265"/>
            <a:ext cx="10210800" cy="3957935"/>
          </a:xfrm>
          <a:prstGeom prst="rect">
            <a:avLst/>
          </a:prstGeom>
          <a:solidFill>
            <a:schemeClr val="bg2">
              <a:lumMod val="75000"/>
            </a:schemeClr>
          </a:solidFill>
          <a:ln w="38100">
            <a:solidFill>
              <a:srgbClr val="A51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61319" y="2362200"/>
            <a:ext cx="9906000" cy="830997"/>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Baha’i</a:t>
            </a:r>
            <a:r>
              <a:rPr lang="en-US" sz="2400" dirty="0">
                <a:latin typeface="Verdana" panose="020B0604030504040204" pitchFamily="34" charset="0"/>
                <a:ea typeface="Verdana" panose="020B0604030504040204" pitchFamily="34" charset="0"/>
                <a:cs typeface="Verdana" panose="020B0604030504040204" pitchFamily="34" charset="0"/>
              </a:rPr>
              <a:t> – God has manifested Himself in multiple human leaders including Moses, Krishna, Muhammed, and Jesus. </a:t>
            </a:r>
          </a:p>
        </p:txBody>
      </p:sp>
      <p:sp>
        <p:nvSpPr>
          <p:cNvPr id="10" name="TextBox 9"/>
          <p:cNvSpPr txBox="1"/>
          <p:nvPr/>
        </p:nvSpPr>
        <p:spPr>
          <a:xfrm>
            <a:off x="1651000" y="3212247"/>
            <a:ext cx="9906000" cy="461665"/>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Muslims</a:t>
            </a:r>
            <a:r>
              <a:rPr lang="en-US" sz="2400" dirty="0">
                <a:latin typeface="Verdana" panose="020B0604030504040204" pitchFamily="34" charset="0"/>
                <a:ea typeface="Verdana" panose="020B0604030504040204" pitchFamily="34" charset="0"/>
                <a:cs typeface="Verdana" panose="020B0604030504040204" pitchFamily="34" charset="0"/>
              </a:rPr>
              <a:t> – Allah is God, but Muhammed was not. </a:t>
            </a:r>
          </a:p>
        </p:txBody>
      </p:sp>
      <p:sp>
        <p:nvSpPr>
          <p:cNvPr id="11" name="TextBox 10"/>
          <p:cNvSpPr txBox="1"/>
          <p:nvPr/>
        </p:nvSpPr>
        <p:spPr>
          <a:xfrm>
            <a:off x="1651000" y="3692962"/>
            <a:ext cx="9906000" cy="830997"/>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Mormons</a:t>
            </a:r>
            <a:r>
              <a:rPr lang="en-US" sz="2400" dirty="0">
                <a:latin typeface="Verdana" panose="020B0604030504040204" pitchFamily="34" charset="0"/>
                <a:ea typeface="Verdana" panose="020B0604030504040204" pitchFamily="34" charset="0"/>
                <a:cs typeface="Verdana" panose="020B0604030504040204" pitchFamily="34" charset="0"/>
              </a:rPr>
              <a:t> – Humans can become a god; “As man is, God once was; as God is, man may become.” </a:t>
            </a:r>
          </a:p>
        </p:txBody>
      </p:sp>
      <p:sp>
        <p:nvSpPr>
          <p:cNvPr id="12" name="TextBox 11"/>
          <p:cNvSpPr txBox="1"/>
          <p:nvPr/>
        </p:nvSpPr>
        <p:spPr>
          <a:xfrm>
            <a:off x="1651000" y="4517082"/>
            <a:ext cx="9906000" cy="461665"/>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Buddhists</a:t>
            </a:r>
            <a:r>
              <a:rPr lang="en-US" sz="2400" dirty="0">
                <a:latin typeface="Verdana" panose="020B0604030504040204" pitchFamily="34" charset="0"/>
                <a:ea typeface="Verdana" panose="020B0604030504040204" pitchFamily="34" charset="0"/>
                <a:cs typeface="Verdana" panose="020B0604030504040204" pitchFamily="34" charset="0"/>
              </a:rPr>
              <a:t> – No need for God</a:t>
            </a:r>
          </a:p>
        </p:txBody>
      </p:sp>
      <p:sp>
        <p:nvSpPr>
          <p:cNvPr id="13" name="TextBox 12"/>
          <p:cNvSpPr txBox="1"/>
          <p:nvPr/>
        </p:nvSpPr>
        <p:spPr>
          <a:xfrm>
            <a:off x="1661319" y="4978747"/>
            <a:ext cx="9906000" cy="461665"/>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Hindus</a:t>
            </a:r>
            <a:r>
              <a:rPr lang="en-US" sz="2400" dirty="0">
                <a:latin typeface="Verdana" panose="020B0604030504040204" pitchFamily="34" charset="0"/>
                <a:ea typeface="Verdana" panose="020B0604030504040204" pitchFamily="34" charset="0"/>
                <a:cs typeface="Verdana" panose="020B0604030504040204" pitchFamily="34" charset="0"/>
              </a:rPr>
              <a:t> – Millions of gods, but none that can save. </a:t>
            </a:r>
          </a:p>
        </p:txBody>
      </p:sp>
      <p:grpSp>
        <p:nvGrpSpPr>
          <p:cNvPr id="14" name="Group 13"/>
          <p:cNvGrpSpPr/>
          <p:nvPr/>
        </p:nvGrpSpPr>
        <p:grpSpPr>
          <a:xfrm>
            <a:off x="10319" y="381000"/>
            <a:ext cx="9956800" cy="786384"/>
            <a:chOff x="10319" y="381000"/>
            <a:chExt cx="9956800" cy="786384"/>
          </a:xfrm>
        </p:grpSpPr>
        <p:sp>
          <p:nvSpPr>
            <p:cNvPr id="15" name="Rectangle 14"/>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grpSp>
    </p:spTree>
    <p:extLst>
      <p:ext uri="{BB962C8B-B14F-4D97-AF65-F5344CB8AC3E}">
        <p14:creationId xmlns:p14="http://schemas.microsoft.com/office/powerpoint/2010/main" val="211136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117229"/>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Jesus had finished these words, the crowds were amazed at His teaching; </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for He was </a:t>
            </a:r>
            <a:r>
              <a:rPr lang="en-US" sz="2600" b="1" dirty="0">
                <a:latin typeface="Open Sans"/>
                <a:ea typeface="Verdana" panose="020B0604030504040204" pitchFamily="34" charset="0"/>
                <a:cs typeface="Verdana" panose="020B0604030504040204" pitchFamily="34" charset="0"/>
              </a:rPr>
              <a:t>teaching them as one having authority</a:t>
            </a:r>
            <a:r>
              <a:rPr lang="en-US" sz="2600" dirty="0">
                <a:latin typeface="Open Sans"/>
                <a:ea typeface="Verdana" panose="020B0604030504040204" pitchFamily="34" charset="0"/>
                <a:cs typeface="Verdana" panose="020B0604030504040204" pitchFamily="34" charset="0"/>
              </a:rPr>
              <a:t>, and not as their scribes.”	 (Matt. 7:28-29)</a:t>
            </a:r>
          </a:p>
        </p:txBody>
      </p:sp>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Evidence of Jesus’ divinity</a:t>
            </a:r>
          </a:p>
        </p:txBody>
      </p:sp>
      <p:sp>
        <p:nvSpPr>
          <p:cNvPr id="5" name="TextBox 12"/>
          <p:cNvSpPr txBox="1"/>
          <p:nvPr/>
        </p:nvSpPr>
        <p:spPr>
          <a:xfrm>
            <a:off x="1207008" y="35650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officers then came to the chief priests and Pharisees, and they said to them, ‘Why did you not bring Him?’ The officers answered, ‘</a:t>
            </a:r>
            <a:r>
              <a:rPr lang="en-US" sz="2600" b="1" dirty="0">
                <a:latin typeface="Open Sans"/>
                <a:ea typeface="Verdana" panose="020B0604030504040204" pitchFamily="34" charset="0"/>
                <a:cs typeface="Verdana" panose="020B0604030504040204" pitchFamily="34" charset="0"/>
              </a:rPr>
              <a:t>Never has a man spoken the way this man speaks</a:t>
            </a:r>
            <a:r>
              <a:rPr lang="en-US" sz="2600" dirty="0">
                <a:latin typeface="Open Sans"/>
                <a:ea typeface="Verdana" panose="020B0604030504040204" pitchFamily="34" charset="0"/>
                <a:cs typeface="Verdana" panose="020B0604030504040204" pitchFamily="34" charset="0"/>
              </a:rPr>
              <a:t>.’”	 (John 7:45-46)</a:t>
            </a:r>
          </a:p>
        </p:txBody>
      </p:sp>
      <p:grpSp>
        <p:nvGrpSpPr>
          <p:cNvPr id="7" name="Group 6"/>
          <p:cNvGrpSpPr/>
          <p:nvPr/>
        </p:nvGrpSpPr>
        <p:grpSpPr>
          <a:xfrm>
            <a:off x="10319" y="381000"/>
            <a:ext cx="9956800" cy="786384"/>
            <a:chOff x="10319" y="381000"/>
            <a:chExt cx="9956800" cy="786384"/>
          </a:xfrm>
        </p:grpSpPr>
        <p:sp>
          <p:nvSpPr>
            <p:cNvPr id="8" name="Rectangle 7"/>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grpSp>
    </p:spTree>
    <p:extLst>
      <p:ext uri="{BB962C8B-B14F-4D97-AF65-F5344CB8AC3E}">
        <p14:creationId xmlns:p14="http://schemas.microsoft.com/office/powerpoint/2010/main" val="110929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079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said to Him, ‘</a:t>
            </a:r>
            <a:r>
              <a:rPr lang="en-US" sz="2600" b="1" dirty="0">
                <a:latin typeface="Open Sans"/>
                <a:ea typeface="Verdana" panose="020B0604030504040204" pitchFamily="34" charset="0"/>
                <a:cs typeface="Verdana" panose="020B0604030504040204" pitchFamily="34" charset="0"/>
              </a:rPr>
              <a:t>Are You the Expected One</a:t>
            </a:r>
            <a:r>
              <a:rPr lang="en-US" sz="2600" dirty="0">
                <a:latin typeface="Open Sans"/>
                <a:ea typeface="Verdana" panose="020B0604030504040204" pitchFamily="34" charset="0"/>
                <a:cs typeface="Verdana" panose="020B0604030504040204" pitchFamily="34" charset="0"/>
              </a:rPr>
              <a:t>, or shall we look for someone else?’” (Matt. 11:3)</a:t>
            </a:r>
          </a:p>
        </p:txBody>
      </p:sp>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Evidence of Jesus’ divinity</a:t>
            </a:r>
          </a:p>
        </p:txBody>
      </p:sp>
      <p:grpSp>
        <p:nvGrpSpPr>
          <p:cNvPr id="5" name="Group 4"/>
          <p:cNvGrpSpPr/>
          <p:nvPr/>
        </p:nvGrpSpPr>
        <p:grpSpPr>
          <a:xfrm>
            <a:off x="10319" y="381000"/>
            <a:ext cx="9956800" cy="786384"/>
            <a:chOff x="10319" y="381000"/>
            <a:chExt cx="9956800" cy="786384"/>
          </a:xfrm>
        </p:grpSpPr>
        <p:sp>
          <p:nvSpPr>
            <p:cNvPr id="7" name="Rectangle 6"/>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grpSp>
    </p:spTree>
    <p:extLst>
      <p:ext uri="{BB962C8B-B14F-4D97-AF65-F5344CB8AC3E}">
        <p14:creationId xmlns:p14="http://schemas.microsoft.com/office/powerpoint/2010/main" val="349567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117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“Being unable to get to Him because of the crowd, they removed the roof above Him; and when they had dug an opening, they let down the pallet on which the paralytic was lying. And Jesus seeing their faith said to the paralytic, ‘Son, </a:t>
            </a:r>
            <a:r>
              <a:rPr lang="en-US" sz="2600" b="1" dirty="0">
                <a:latin typeface="Open Sans"/>
                <a:ea typeface="Verdana" panose="020B0604030504040204" pitchFamily="34" charset="0"/>
                <a:cs typeface="Verdana" panose="020B0604030504040204" pitchFamily="34" charset="0"/>
              </a:rPr>
              <a:t>your sins are forgiven</a:t>
            </a:r>
            <a:r>
              <a:rPr lang="en-US" sz="2600" dirty="0">
                <a:latin typeface="Open Sans"/>
                <a:ea typeface="Verdana" panose="020B0604030504040204" pitchFamily="34" charset="0"/>
                <a:cs typeface="Verdana" panose="020B0604030504040204" pitchFamily="34" charset="0"/>
              </a:rPr>
              <a:t>.’” (Mark 2:4-5)</a:t>
            </a:r>
          </a:p>
        </p:txBody>
      </p:sp>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Evidence of Jesus’ divinity</a:t>
            </a:r>
          </a:p>
        </p:txBody>
      </p:sp>
      <p:sp>
        <p:nvSpPr>
          <p:cNvPr id="5" name="TextBox 12"/>
          <p:cNvSpPr txBox="1"/>
          <p:nvPr/>
        </p:nvSpPr>
        <p:spPr>
          <a:xfrm>
            <a:off x="1207008" y="3984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“Why does this man speak that way? He is blaspheming; </a:t>
            </a:r>
            <a:r>
              <a:rPr lang="en-US" sz="2600" b="1" dirty="0">
                <a:latin typeface="Open Sans"/>
                <a:ea typeface="Verdana" panose="020B0604030504040204" pitchFamily="34" charset="0"/>
                <a:cs typeface="Verdana" panose="020B0604030504040204" pitchFamily="34" charset="0"/>
              </a:rPr>
              <a:t>who can forgive sins but God alone</a:t>
            </a:r>
            <a:r>
              <a:rPr lang="en-US" sz="2600" dirty="0">
                <a:latin typeface="Open Sans"/>
                <a:ea typeface="Verdana" panose="020B0604030504040204" pitchFamily="34" charset="0"/>
                <a:cs typeface="Verdana" panose="020B0604030504040204" pitchFamily="34" charset="0"/>
              </a:rPr>
              <a:t>?” (Mark 2:7)</a:t>
            </a:r>
          </a:p>
        </p:txBody>
      </p:sp>
      <p:grpSp>
        <p:nvGrpSpPr>
          <p:cNvPr id="7" name="Group 6"/>
          <p:cNvGrpSpPr/>
          <p:nvPr/>
        </p:nvGrpSpPr>
        <p:grpSpPr>
          <a:xfrm>
            <a:off x="10319" y="381000"/>
            <a:ext cx="9956800" cy="786384"/>
            <a:chOff x="10319" y="381000"/>
            <a:chExt cx="9956800" cy="786384"/>
          </a:xfrm>
        </p:grpSpPr>
        <p:sp>
          <p:nvSpPr>
            <p:cNvPr id="8" name="Rectangle 7"/>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grpSp>
    </p:spTree>
    <p:extLst>
      <p:ext uri="{BB962C8B-B14F-4D97-AF65-F5344CB8AC3E}">
        <p14:creationId xmlns:p14="http://schemas.microsoft.com/office/powerpoint/2010/main" val="150545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1934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answered them, ‘I told you, and you do not believe; </a:t>
            </a:r>
            <a:r>
              <a:rPr lang="en-US" sz="2600" b="1" dirty="0">
                <a:latin typeface="Open Sans"/>
                <a:ea typeface="Verdana" panose="020B0604030504040204" pitchFamily="34" charset="0"/>
                <a:cs typeface="Verdana" panose="020B0604030504040204" pitchFamily="34" charset="0"/>
              </a:rPr>
              <a:t>the works that I do </a:t>
            </a:r>
            <a:r>
              <a:rPr lang="en-US" sz="2600" dirty="0">
                <a:latin typeface="Open Sans"/>
                <a:ea typeface="Verdana" panose="020B0604030504040204" pitchFamily="34" charset="0"/>
                <a:cs typeface="Verdana" panose="020B0604030504040204" pitchFamily="34" charset="0"/>
              </a:rPr>
              <a:t>in My Father’s name, </a:t>
            </a:r>
            <a:r>
              <a:rPr lang="en-US" sz="2600" b="1" dirty="0">
                <a:latin typeface="Open Sans"/>
                <a:ea typeface="Verdana" panose="020B0604030504040204" pitchFamily="34" charset="0"/>
                <a:cs typeface="Verdana" panose="020B0604030504040204" pitchFamily="34" charset="0"/>
              </a:rPr>
              <a:t>these testify of Me</a:t>
            </a:r>
            <a:r>
              <a:rPr lang="en-US" sz="2600" dirty="0">
                <a:latin typeface="Open Sans"/>
                <a:ea typeface="Verdana" panose="020B0604030504040204" pitchFamily="34" charset="0"/>
                <a:cs typeface="Verdana" panose="020B0604030504040204" pitchFamily="34" charset="0"/>
              </a:rPr>
              <a:t>. … </a:t>
            </a:r>
            <a:r>
              <a:rPr lang="en-US" sz="2600" b="1" dirty="0">
                <a:latin typeface="Open Sans"/>
                <a:ea typeface="Verdana" panose="020B0604030504040204" pitchFamily="34" charset="0"/>
                <a:cs typeface="Verdana" panose="020B0604030504040204" pitchFamily="34" charset="0"/>
              </a:rPr>
              <a:t>believe the works</a:t>
            </a:r>
            <a:r>
              <a:rPr lang="en-US" sz="2600" dirty="0">
                <a:latin typeface="Open Sans"/>
                <a:ea typeface="Verdana" panose="020B0604030504040204" pitchFamily="34" charset="0"/>
                <a:cs typeface="Verdana" panose="020B0604030504040204" pitchFamily="34" charset="0"/>
              </a:rPr>
              <a:t>, so that you may know and understand that </a:t>
            </a:r>
            <a:r>
              <a:rPr lang="en-US" sz="2600" b="1" dirty="0">
                <a:latin typeface="Open Sans"/>
                <a:ea typeface="Verdana" panose="020B0604030504040204" pitchFamily="34" charset="0"/>
                <a:cs typeface="Verdana" panose="020B0604030504040204" pitchFamily="34" charset="0"/>
              </a:rPr>
              <a:t>the Father is in Me, and I in the Father</a:t>
            </a:r>
            <a:r>
              <a:rPr lang="en-US" sz="2600" dirty="0">
                <a:latin typeface="Open Sans"/>
                <a:ea typeface="Verdana" panose="020B0604030504040204" pitchFamily="34" charset="0"/>
                <a:cs typeface="Verdana" panose="020B0604030504040204" pitchFamily="34" charset="0"/>
              </a:rPr>
              <a:t>.’” (John 10:25, 37-38)</a:t>
            </a:r>
          </a:p>
        </p:txBody>
      </p:sp>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Evidence of Jesus’ divinity</a:t>
            </a:r>
          </a:p>
        </p:txBody>
      </p:sp>
      <p:sp>
        <p:nvSpPr>
          <p:cNvPr id="5" name="TextBox 12"/>
          <p:cNvSpPr txBox="1"/>
          <p:nvPr/>
        </p:nvSpPr>
        <p:spPr>
          <a:xfrm>
            <a:off x="1207008" y="4038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“Believe Me that I am in the Father and the Father is in Me; otherwise </a:t>
            </a:r>
            <a:r>
              <a:rPr lang="en-US" sz="2600" b="1" dirty="0">
                <a:latin typeface="Open Sans"/>
                <a:ea typeface="Verdana" panose="020B0604030504040204" pitchFamily="34" charset="0"/>
                <a:cs typeface="Verdana" panose="020B0604030504040204" pitchFamily="34" charset="0"/>
              </a:rPr>
              <a:t>believe because of the works themselves</a:t>
            </a:r>
            <a:r>
              <a:rPr lang="en-US" sz="2600" dirty="0">
                <a:latin typeface="Open Sans"/>
                <a:ea typeface="Verdana" panose="020B0604030504040204" pitchFamily="34" charset="0"/>
                <a:cs typeface="Verdana" panose="020B0604030504040204" pitchFamily="34" charset="0"/>
              </a:rPr>
              <a:t>.” (John 14:11)</a:t>
            </a:r>
          </a:p>
        </p:txBody>
      </p:sp>
      <p:sp>
        <p:nvSpPr>
          <p:cNvPr id="7" name="TextBox 12"/>
          <p:cNvSpPr txBox="1"/>
          <p:nvPr/>
        </p:nvSpPr>
        <p:spPr>
          <a:xfrm>
            <a:off x="1207008" y="50292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t>
            </a:r>
            <a:r>
              <a:rPr lang="en-US" sz="2600" b="1" dirty="0">
                <a:latin typeface="Open Sans"/>
                <a:ea typeface="Verdana" panose="020B0604030504040204" pitchFamily="34" charset="0"/>
                <a:cs typeface="Verdana" panose="020B0604030504040204" pitchFamily="34" charset="0"/>
              </a:rPr>
              <a:t>the star</a:t>
            </a:r>
            <a:r>
              <a:rPr lang="en-US" sz="2600" dirty="0">
                <a:latin typeface="Open Sans"/>
                <a:ea typeface="Verdana" panose="020B0604030504040204" pitchFamily="34" charset="0"/>
                <a:cs typeface="Verdana" panose="020B0604030504040204" pitchFamily="34" charset="0"/>
              </a:rPr>
              <a:t>, which they had seen in the east, went on before them until it came and stood over the place where the Child was.” (Matt. 2:9)</a:t>
            </a:r>
          </a:p>
        </p:txBody>
      </p:sp>
      <p:grpSp>
        <p:nvGrpSpPr>
          <p:cNvPr id="8" name="Group 7"/>
          <p:cNvGrpSpPr/>
          <p:nvPr/>
        </p:nvGrpSpPr>
        <p:grpSpPr>
          <a:xfrm>
            <a:off x="10319" y="381000"/>
            <a:ext cx="9956800" cy="786384"/>
            <a:chOff x="10319" y="381000"/>
            <a:chExt cx="9956800" cy="786384"/>
          </a:xfrm>
        </p:grpSpPr>
        <p:sp>
          <p:nvSpPr>
            <p:cNvPr id="9" name="Rectangle 8"/>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grpSp>
    </p:spTree>
    <p:extLst>
      <p:ext uri="{BB962C8B-B14F-4D97-AF65-F5344CB8AC3E}">
        <p14:creationId xmlns:p14="http://schemas.microsoft.com/office/powerpoint/2010/main" val="33897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7" y="1527048"/>
            <a:ext cx="4950111"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I will put enmity between you and the woman, and between your seed and </a:t>
            </a:r>
            <a:r>
              <a:rPr lang="en-US" sz="2600" b="1" dirty="0">
                <a:latin typeface="Open Sans"/>
                <a:ea typeface="Verdana" panose="020B0604030504040204" pitchFamily="34" charset="0"/>
                <a:cs typeface="Verdana" panose="020B0604030504040204" pitchFamily="34" charset="0"/>
              </a:rPr>
              <a:t>her seed</a:t>
            </a:r>
            <a:r>
              <a:rPr lang="en-US" sz="2600" dirty="0">
                <a:latin typeface="Open Sans"/>
                <a:ea typeface="Verdana" panose="020B0604030504040204" pitchFamily="34" charset="0"/>
                <a:cs typeface="Verdana" panose="020B0604030504040204" pitchFamily="34" charset="0"/>
              </a:rPr>
              <a:t>; He shall bruise you on the head, and you shall bruise him on the heel.” (Gen. 3:15)</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6385718" y="1527048"/>
            <a:ext cx="5263737"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when the fullness of the time came, God sent forth His Son, </a:t>
            </a:r>
            <a:r>
              <a:rPr lang="en-US" sz="2600" b="1" dirty="0">
                <a:latin typeface="Open Sans"/>
                <a:ea typeface="Verdana" panose="020B0604030504040204" pitchFamily="34" charset="0"/>
                <a:cs typeface="Verdana" panose="020B0604030504040204" pitchFamily="34" charset="0"/>
              </a:rPr>
              <a:t>born of a woman</a:t>
            </a:r>
            <a:r>
              <a:rPr lang="en-US" sz="2600" dirty="0">
                <a:latin typeface="Open Sans"/>
                <a:ea typeface="Verdana" panose="020B0604030504040204" pitchFamily="34" charset="0"/>
                <a:cs typeface="Verdana" panose="020B0604030504040204" pitchFamily="34" charset="0"/>
              </a:rPr>
              <a:t>, born under the Law.”	(Gal. 4:4)</a:t>
            </a:r>
          </a:p>
        </p:txBody>
      </p:sp>
      <p:sp>
        <p:nvSpPr>
          <p:cNvPr id="10" name="Rectangle 9"/>
          <p:cNvSpPr/>
          <p:nvPr/>
        </p:nvSpPr>
        <p:spPr>
          <a:xfrm>
            <a:off x="6157118" y="381000"/>
            <a:ext cx="5492337"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p:cNvSpPr txBox="1"/>
          <p:nvPr/>
        </p:nvSpPr>
        <p:spPr>
          <a:xfrm>
            <a:off x="10319" y="482025"/>
            <a:ext cx="11785600" cy="584775"/>
          </a:xfrm>
          <a:prstGeom prst="rect">
            <a:avLst/>
          </a:prstGeom>
          <a:noFill/>
          <a:ln>
            <a:noFill/>
          </a:ln>
          <a:effectLst>
            <a:softEdge rad="63500"/>
          </a:effectLst>
        </p:spPr>
        <p:txBody>
          <a:bodyPr wrap="square">
            <a:spAutoFit/>
          </a:bodyPr>
          <a:lstStyle/>
          <a:p>
            <a:pPr marL="457200" indent="-45720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Jesus alone fulfilled Messianic prophecy (Matthew 2:4-6)</a:t>
            </a:r>
          </a:p>
        </p:txBody>
      </p:sp>
    </p:spTree>
    <p:extLst>
      <p:ext uri="{BB962C8B-B14F-4D97-AF65-F5344CB8AC3E}">
        <p14:creationId xmlns:p14="http://schemas.microsoft.com/office/powerpoint/2010/main" val="372122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“On that day the </a:t>
            </a:r>
            <a:r>
              <a:rPr lang="en-US" sz="2600" b="1" dirty="0">
                <a:latin typeface="Open Sans"/>
                <a:ea typeface="Verdana" panose="020B0604030504040204" pitchFamily="34" charset="0"/>
                <a:cs typeface="Verdana" panose="020B0604030504040204" pitchFamily="34" charset="0"/>
              </a:rPr>
              <a:t>deaf will hear </a:t>
            </a:r>
            <a:r>
              <a:rPr lang="en-US" sz="2600" dirty="0">
                <a:latin typeface="Open Sans"/>
                <a:ea typeface="Verdana" panose="020B0604030504040204" pitchFamily="34" charset="0"/>
                <a:cs typeface="Verdana" panose="020B0604030504040204" pitchFamily="34" charset="0"/>
              </a:rPr>
              <a:t>words of a book, and out of their gloom and darkness the </a:t>
            </a:r>
            <a:r>
              <a:rPr lang="en-US" sz="2600" b="1" dirty="0">
                <a:latin typeface="Open Sans"/>
                <a:ea typeface="Verdana" panose="020B0604030504040204" pitchFamily="34" charset="0"/>
                <a:cs typeface="Verdana" panose="020B0604030504040204" pitchFamily="34" charset="0"/>
              </a:rPr>
              <a:t>eyes of the blind will see</a:t>
            </a:r>
            <a:r>
              <a:rPr lang="en-US" sz="2600" dirty="0">
                <a:latin typeface="Open Sans"/>
                <a:ea typeface="Verdana" panose="020B0604030504040204" pitchFamily="34" charset="0"/>
                <a:cs typeface="Verdana" panose="020B0604030504040204" pitchFamily="34" charset="0"/>
              </a:rPr>
              <a:t>.” (Isaiah 29:18)</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2667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“Say to those with anxious heart, ‘Take courage, fear not. Behold, your </a:t>
            </a:r>
            <a:r>
              <a:rPr lang="en-US" sz="2600" b="1" dirty="0">
                <a:latin typeface="Open Sans"/>
                <a:ea typeface="Verdana" panose="020B0604030504040204" pitchFamily="34" charset="0"/>
                <a:cs typeface="Verdana" panose="020B0604030504040204" pitchFamily="34" charset="0"/>
              </a:rPr>
              <a:t>God will come </a:t>
            </a:r>
            <a:r>
              <a:rPr lang="en-US" sz="2600" dirty="0">
                <a:latin typeface="Open Sans"/>
                <a:ea typeface="Verdana" panose="020B0604030504040204" pitchFamily="34" charset="0"/>
                <a:cs typeface="Verdana" panose="020B0604030504040204" pitchFamily="34" charset="0"/>
              </a:rPr>
              <a:t>…” Then the </a:t>
            </a:r>
            <a:r>
              <a:rPr lang="en-US" sz="2600" b="1" dirty="0">
                <a:latin typeface="Open Sans"/>
                <a:ea typeface="Verdana" panose="020B0604030504040204" pitchFamily="34" charset="0"/>
                <a:cs typeface="Verdana" panose="020B0604030504040204" pitchFamily="34" charset="0"/>
              </a:rPr>
              <a:t>eyes of the blind will be opened </a:t>
            </a:r>
            <a:r>
              <a:rPr lang="en-US" sz="2600" dirty="0">
                <a:latin typeface="Open Sans"/>
                <a:ea typeface="Verdana" panose="020B0604030504040204" pitchFamily="34" charset="0"/>
                <a:cs typeface="Verdana" panose="020B0604030504040204" pitchFamily="34" charset="0"/>
              </a:rPr>
              <a:t>and the </a:t>
            </a:r>
            <a:r>
              <a:rPr lang="en-US" sz="2600" b="1" dirty="0">
                <a:latin typeface="Open Sans"/>
                <a:ea typeface="Verdana" panose="020B0604030504040204" pitchFamily="34" charset="0"/>
                <a:cs typeface="Verdana" panose="020B0604030504040204" pitchFamily="34" charset="0"/>
              </a:rPr>
              <a:t>ears of the deaf will be unstopped</a:t>
            </a:r>
            <a:r>
              <a:rPr lang="en-US" sz="2600" dirty="0">
                <a:latin typeface="Open Sans"/>
                <a:ea typeface="Verdana" panose="020B0604030504040204" pitchFamily="34" charset="0"/>
                <a:cs typeface="Verdana" panose="020B0604030504040204" pitchFamily="34" charset="0"/>
              </a:rPr>
              <a:t>. Then the </a:t>
            </a:r>
            <a:r>
              <a:rPr lang="en-US" sz="2600" b="1" dirty="0">
                <a:latin typeface="Open Sans"/>
                <a:ea typeface="Verdana" panose="020B0604030504040204" pitchFamily="34" charset="0"/>
                <a:cs typeface="Verdana" panose="020B0604030504040204" pitchFamily="34" charset="0"/>
              </a:rPr>
              <a:t>lame will leap like a deer</a:t>
            </a:r>
            <a:r>
              <a:rPr lang="en-US" sz="2600" dirty="0">
                <a:latin typeface="Open Sans"/>
                <a:ea typeface="Verdana" panose="020B0604030504040204" pitchFamily="34" charset="0"/>
                <a:cs typeface="Verdana" panose="020B0604030504040204" pitchFamily="34" charset="0"/>
              </a:rPr>
              <a:t>, and the </a:t>
            </a:r>
            <a:r>
              <a:rPr lang="en-US" sz="2600" b="1" dirty="0">
                <a:latin typeface="Open Sans"/>
                <a:ea typeface="Verdana" panose="020B0604030504040204" pitchFamily="34" charset="0"/>
                <a:cs typeface="Verdana" panose="020B0604030504040204" pitchFamily="34" charset="0"/>
              </a:rPr>
              <a:t>tongue of the mute will shout for joy </a:t>
            </a:r>
            <a:r>
              <a:rPr lang="en-US" sz="2600" dirty="0">
                <a:latin typeface="Open Sans"/>
                <a:ea typeface="Verdana" panose="020B0604030504040204" pitchFamily="34" charset="0"/>
                <a:cs typeface="Verdana" panose="020B0604030504040204" pitchFamily="34" charset="0"/>
              </a:rPr>
              <a:t>…” (Isaiah 35:4-6)</a:t>
            </a:r>
          </a:p>
        </p:txBody>
      </p:sp>
      <p:sp>
        <p:nvSpPr>
          <p:cNvPr id="6" name="Rectangle 5"/>
          <p:cNvSpPr/>
          <p:nvPr/>
        </p:nvSpPr>
        <p:spPr>
          <a:xfrm>
            <a:off x="6157118" y="381000"/>
            <a:ext cx="5492337"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482025"/>
            <a:ext cx="11785600" cy="584775"/>
          </a:xfrm>
          <a:prstGeom prst="rect">
            <a:avLst/>
          </a:prstGeom>
          <a:noFill/>
          <a:ln>
            <a:noFill/>
          </a:ln>
          <a:effectLst>
            <a:softEdge rad="63500"/>
          </a:effectLst>
        </p:spPr>
        <p:txBody>
          <a:bodyPr wrap="square">
            <a:spAutoFit/>
          </a:bodyPr>
          <a:lstStyle/>
          <a:p>
            <a:pPr marL="457200" indent="-45720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Jesus alone fulfilled Messianic prophecy (Matthew 2:4-6)</a:t>
            </a:r>
          </a:p>
        </p:txBody>
      </p:sp>
    </p:spTree>
    <p:extLst>
      <p:ext uri="{BB962C8B-B14F-4D97-AF65-F5344CB8AC3E}">
        <p14:creationId xmlns:p14="http://schemas.microsoft.com/office/powerpoint/2010/main" val="40933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t>
            </a:r>
            <a:r>
              <a:rPr lang="en-US" sz="2600" b="1" dirty="0">
                <a:latin typeface="Open Sans"/>
                <a:ea typeface="Verdana" panose="020B0604030504040204" pitchFamily="34" charset="0"/>
                <a:cs typeface="Verdana" panose="020B0604030504040204" pitchFamily="34" charset="0"/>
              </a:rPr>
              <a:t>there is salvation in no one else</a:t>
            </a:r>
            <a:r>
              <a:rPr lang="en-US" sz="2600" dirty="0">
                <a:latin typeface="Open Sans"/>
                <a:ea typeface="Verdana" panose="020B0604030504040204" pitchFamily="34" charset="0"/>
                <a:cs typeface="Verdana" panose="020B0604030504040204" pitchFamily="34" charset="0"/>
              </a:rPr>
              <a:t>; for there is </a:t>
            </a:r>
            <a:r>
              <a:rPr lang="en-US" sz="2600" b="1" dirty="0">
                <a:latin typeface="Open Sans"/>
                <a:ea typeface="Verdana" panose="020B0604030504040204" pitchFamily="34" charset="0"/>
                <a:cs typeface="Verdana" panose="020B0604030504040204" pitchFamily="34" charset="0"/>
              </a:rPr>
              <a:t>no other name under heaven</a:t>
            </a:r>
            <a:r>
              <a:rPr lang="en-US" sz="2600" dirty="0">
                <a:latin typeface="Open Sans"/>
                <a:ea typeface="Verdana" panose="020B0604030504040204" pitchFamily="34" charset="0"/>
                <a:cs typeface="Verdana" panose="020B0604030504040204" pitchFamily="34" charset="0"/>
              </a:rPr>
              <a:t> that has been given among men </a:t>
            </a:r>
            <a:r>
              <a:rPr lang="en-US" sz="2600" b="1" dirty="0">
                <a:latin typeface="Open Sans"/>
                <a:ea typeface="Verdana" panose="020B0604030504040204" pitchFamily="34" charset="0"/>
                <a:cs typeface="Verdana" panose="020B0604030504040204" pitchFamily="34" charset="0"/>
              </a:rPr>
              <a:t>by which we must be saved</a:t>
            </a:r>
            <a:r>
              <a:rPr lang="en-US" sz="2600" dirty="0">
                <a:latin typeface="Open Sans"/>
                <a:ea typeface="Verdana" panose="020B0604030504040204" pitchFamily="34" charset="0"/>
                <a:cs typeface="Verdana" panose="020B0604030504040204" pitchFamily="34" charset="0"/>
              </a:rPr>
              <a:t>.” (Acts 4:12)</a:t>
            </a:r>
          </a:p>
        </p:txBody>
      </p:sp>
      <p:sp>
        <p:nvSpPr>
          <p:cNvPr id="2" name="Rectangle 1"/>
          <p:cNvSpPr/>
          <p:nvPr/>
        </p:nvSpPr>
        <p:spPr>
          <a:xfrm>
            <a:off x="4633119" y="381000"/>
            <a:ext cx="83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0318" y="381000"/>
            <a:ext cx="9728199" cy="786384"/>
            <a:chOff x="10318" y="381000"/>
            <a:chExt cx="9728199" cy="786384"/>
          </a:xfrm>
        </p:grpSpPr>
        <p:sp>
          <p:nvSpPr>
            <p:cNvPr id="5" name="Rectangle 4"/>
            <p:cNvSpPr/>
            <p:nvPr/>
          </p:nvSpPr>
          <p:spPr>
            <a:xfrm>
              <a:off x="4633120" y="381000"/>
              <a:ext cx="4495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8" y="482025"/>
              <a:ext cx="9728199"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Jesus, the Only Way to God </a:t>
              </a:r>
              <a:r>
                <a:rPr lang="en-US" sz="3200" b="1" dirty="0">
                  <a:solidFill>
                    <a:schemeClr val="bg1"/>
                  </a:solidFill>
                  <a:latin typeface="Open Sans"/>
                  <a:ea typeface="Verdana" panose="020B0604030504040204" pitchFamily="34" charset="0"/>
                  <a:cs typeface="Verdana" panose="020B0604030504040204" pitchFamily="34" charset="0"/>
                </a:rPr>
                <a:t>(John 6:66-68)</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Jesus, perceiving that they were intending to come and take Him by force to make Him king, </a:t>
            </a:r>
            <a:r>
              <a:rPr lang="en-US" sz="2600" b="1" dirty="0">
                <a:latin typeface="Open Sans"/>
                <a:ea typeface="Verdana" panose="020B0604030504040204" pitchFamily="34" charset="0"/>
                <a:cs typeface="Verdana" panose="020B0604030504040204" pitchFamily="34" charset="0"/>
              </a:rPr>
              <a:t>withdrew again to the mountain by Himself alone</a:t>
            </a:r>
            <a:r>
              <a:rPr lang="en-US" sz="2600" dirty="0">
                <a:latin typeface="Open Sans"/>
                <a:ea typeface="Verdana" panose="020B0604030504040204" pitchFamily="34" charset="0"/>
                <a:cs typeface="Verdana" panose="020B0604030504040204" pitchFamily="34" charset="0"/>
              </a:rPr>
              <a:t>.” (John 6:15)</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57118" y="381000"/>
            <a:ext cx="5492337"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10319" y="482025"/>
            <a:ext cx="11785600" cy="584775"/>
          </a:xfrm>
          <a:prstGeom prst="rect">
            <a:avLst/>
          </a:prstGeom>
          <a:noFill/>
          <a:ln>
            <a:noFill/>
          </a:ln>
          <a:effectLst>
            <a:softEdge rad="63500"/>
          </a:effectLst>
        </p:spPr>
        <p:txBody>
          <a:bodyPr wrap="square">
            <a:spAutoFit/>
          </a:bodyPr>
          <a:lstStyle/>
          <a:p>
            <a:pPr marL="457200" indent="-45720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Jesus alone fulfilled Messianic prophecy (Matthew 2:4-6)</a:t>
            </a:r>
          </a:p>
        </p:txBody>
      </p:sp>
    </p:spTree>
    <p:extLst>
      <p:ext uri="{BB962C8B-B14F-4D97-AF65-F5344CB8AC3E}">
        <p14:creationId xmlns:p14="http://schemas.microsoft.com/office/powerpoint/2010/main" val="86031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know this first of all, that no prophecy of Scripture is a matter of one’s own interpretation, for </a:t>
            </a:r>
            <a:r>
              <a:rPr lang="en-US" sz="2600" b="1" dirty="0">
                <a:latin typeface="Open Sans"/>
                <a:ea typeface="Verdana" panose="020B0604030504040204" pitchFamily="34" charset="0"/>
                <a:cs typeface="Verdana" panose="020B0604030504040204" pitchFamily="34" charset="0"/>
              </a:rPr>
              <a:t>no prophecy was ever made by an act of human will</a:t>
            </a:r>
            <a:r>
              <a:rPr lang="en-US" sz="2600" dirty="0">
                <a:latin typeface="Open Sans"/>
                <a:ea typeface="Verdana" panose="020B0604030504040204" pitchFamily="34" charset="0"/>
                <a:cs typeface="Verdana" panose="020B0604030504040204" pitchFamily="34" charset="0"/>
              </a:rPr>
              <a:t>, but men </a:t>
            </a:r>
            <a:r>
              <a:rPr lang="en-US" sz="2600" b="1" dirty="0">
                <a:latin typeface="Open Sans"/>
                <a:ea typeface="Verdana" panose="020B0604030504040204" pitchFamily="34" charset="0"/>
                <a:cs typeface="Verdana" panose="020B0604030504040204" pitchFamily="34" charset="0"/>
              </a:rPr>
              <a:t>moved by the Holy Spirit spoke from God</a:t>
            </a:r>
            <a:r>
              <a:rPr lang="en-US" sz="2600" dirty="0">
                <a:latin typeface="Open Sans"/>
                <a:ea typeface="Verdana" panose="020B0604030504040204" pitchFamily="34" charset="0"/>
                <a:cs typeface="Verdana" panose="020B0604030504040204" pitchFamily="34" charset="0"/>
              </a:rPr>
              <a:t>.”	(2 Peter 1:20-21)</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57118" y="381000"/>
            <a:ext cx="5492337"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10319" y="482025"/>
            <a:ext cx="11785600" cy="584775"/>
          </a:xfrm>
          <a:prstGeom prst="rect">
            <a:avLst/>
          </a:prstGeom>
          <a:noFill/>
          <a:ln>
            <a:noFill/>
          </a:ln>
          <a:effectLst>
            <a:softEdge rad="63500"/>
          </a:effectLst>
        </p:spPr>
        <p:txBody>
          <a:bodyPr wrap="square">
            <a:spAutoFit/>
          </a:bodyPr>
          <a:lstStyle/>
          <a:p>
            <a:pPr marL="457200" indent="-45720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Jesus alone fulfilled Messianic prophecy (Matthew 2:4-6)</a:t>
            </a:r>
          </a:p>
        </p:txBody>
      </p:sp>
    </p:spTree>
    <p:extLst>
      <p:ext uri="{BB962C8B-B14F-4D97-AF65-F5344CB8AC3E}">
        <p14:creationId xmlns:p14="http://schemas.microsoft.com/office/powerpoint/2010/main" val="234996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Verdana" panose="020B0604030504040204" pitchFamily="34" charset="0"/>
                <a:ea typeface="Verdana" panose="020B0604030504040204" pitchFamily="34" charset="0"/>
                <a:cs typeface="Verdana" panose="020B0604030504040204" pitchFamily="34" charset="0"/>
              </a:rPr>
              <a:t>Prophesies Jesus fulfilled</a:t>
            </a:r>
          </a:p>
        </p:txBody>
      </p:sp>
      <p:sp>
        <p:nvSpPr>
          <p:cNvPr id="6" name="Rectangle 5"/>
          <p:cNvSpPr/>
          <p:nvPr/>
        </p:nvSpPr>
        <p:spPr>
          <a:xfrm>
            <a:off x="1508919" y="1750909"/>
            <a:ext cx="8984456" cy="5335691"/>
          </a:xfrm>
          <a:prstGeom prst="rect">
            <a:avLst/>
          </a:prstGeom>
        </p:spPr>
        <p:txBody>
          <a:bodyPr wrap="square">
            <a:spAutoFit/>
          </a:bodyPr>
          <a:lstStyle/>
          <a:p>
            <a:pPr marL="228600" marR="0">
              <a:lnSpc>
                <a:spcPct val="107000"/>
              </a:lnSpc>
              <a:spcBef>
                <a:spcPts val="0"/>
              </a:spcBef>
              <a:spcAft>
                <a:spcPts val="800"/>
              </a:spcAft>
            </a:pPr>
            <a:r>
              <a:rPr lang="en-US" dirty="0">
                <a:latin typeface="Verdana" panose="020B060403050404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Micah 5:2-5 </a:t>
            </a:r>
            <a:r>
              <a:rPr lang="en-US"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Matt. 2:1-6			Born in Bethlehem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Isaiah 7:14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Matt. 1:18-23		Born of a virgin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Psalm 72:10-11</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Matt. 2:1-11		Kings bring gifts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Jer. 31:15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Matt. 2:16-18			Massacre of children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Isaiah 40:3-5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John 1:23			Messenger prepares way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Zech. 9:9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John 12:14-15			Arrival in Jer. on donkey colt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Psalm 55:12-14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Matt. 26:23		Betrayed by a friend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Psalm 27:12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Matt. 26:60			False witnesses accuse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Isaiah 53:7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Matt. 27:12			Jesus quiet before accusers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Micah 5:1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Matt. 27:30			Struck on head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Psalm 22:16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Matt. 27:35			Killed through crucifixion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Psalm 22:18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John 19:23-24		Gambling over clothing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Zech. 12:10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John 19:34-37		His body pierced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Isaiah 53:9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Matt. 27:57-60		Buried with the rich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Psalm 16:8-11 </a:t>
            </a:r>
            <a:r>
              <a:rPr lang="en-US" dirty="0">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Verdana" panose="020B0604030504040204" pitchFamily="34" charset="0"/>
                <a:ea typeface="Calibri" panose="020F0502020204030204" pitchFamily="34" charset="0"/>
                <a:cs typeface="Times New Roman" panose="02020603050405020304" pitchFamily="18" charset="0"/>
              </a:rPr>
              <a:t> Acts 2:32			Resurrection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10319" y="381000"/>
            <a:ext cx="11785600" cy="786384"/>
            <a:chOff x="10319" y="381000"/>
            <a:chExt cx="11785600" cy="786384"/>
          </a:xfrm>
        </p:grpSpPr>
        <p:sp>
          <p:nvSpPr>
            <p:cNvPr id="7" name="Rectangle 6"/>
            <p:cNvSpPr/>
            <p:nvPr/>
          </p:nvSpPr>
          <p:spPr>
            <a:xfrm>
              <a:off x="6157118" y="381000"/>
              <a:ext cx="5492337"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482025"/>
              <a:ext cx="11785600" cy="584775"/>
            </a:xfrm>
            <a:prstGeom prst="rect">
              <a:avLst/>
            </a:prstGeom>
            <a:noFill/>
            <a:ln>
              <a:noFill/>
            </a:ln>
            <a:effectLst>
              <a:softEdge rad="63500"/>
            </a:effectLst>
          </p:spPr>
          <p:txBody>
            <a:bodyPr wrap="square">
              <a:spAutoFit/>
            </a:bodyPr>
            <a:lstStyle/>
            <a:p>
              <a:pPr marL="457200" indent="-45720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Jesus alone fulfilled Messianic prophecy (Matthew 2:4-6)</a:t>
              </a:r>
            </a:p>
          </p:txBody>
        </p:sp>
      </p:grpSp>
    </p:spTree>
    <p:extLst>
      <p:ext uri="{BB962C8B-B14F-4D97-AF65-F5344CB8AC3E}">
        <p14:creationId xmlns:p14="http://schemas.microsoft.com/office/powerpoint/2010/main" val="323250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1336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t>
            </a:r>
            <a:r>
              <a:rPr lang="en-US" sz="2600" b="1" dirty="0">
                <a:latin typeface="Open Sans"/>
                <a:ea typeface="Verdana" panose="020B0604030504040204" pitchFamily="34" charset="0"/>
                <a:cs typeface="Verdana" panose="020B0604030504040204" pitchFamily="34" charset="0"/>
              </a:rPr>
              <a:t>all have sinned </a:t>
            </a:r>
            <a:r>
              <a:rPr lang="en-US" sz="2600" dirty="0">
                <a:latin typeface="Open Sans"/>
                <a:ea typeface="Verdana" panose="020B0604030504040204" pitchFamily="34" charset="0"/>
                <a:cs typeface="Verdana" panose="020B0604030504040204" pitchFamily="34" charset="0"/>
              </a:rPr>
              <a:t>and fall short of the glory of God.” (Rom. 3:23)</a:t>
            </a:r>
          </a:p>
        </p:txBody>
      </p:sp>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Humans are sinners</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04119" y="2662535"/>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Sin is our master</a:t>
            </a:r>
          </a:p>
        </p:txBody>
      </p:sp>
      <p:sp>
        <p:nvSpPr>
          <p:cNvPr id="9" name="TextBox 12"/>
          <p:cNvSpPr txBox="1"/>
          <p:nvPr/>
        </p:nvSpPr>
        <p:spPr>
          <a:xfrm>
            <a:off x="1207008" y="323094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“Do you not know that when you present yourselves to someone as slaves for obedience, </a:t>
            </a:r>
            <a:r>
              <a:rPr lang="en-US" sz="2600" b="1" dirty="0">
                <a:latin typeface="Open Sans"/>
                <a:ea typeface="Verdana" panose="020B0604030504040204" pitchFamily="34" charset="0"/>
                <a:cs typeface="Verdana" panose="020B0604030504040204" pitchFamily="34" charset="0"/>
              </a:rPr>
              <a:t>you are slaves of the one whom you obey</a:t>
            </a:r>
            <a:r>
              <a:rPr lang="en-US" sz="2600" dirty="0">
                <a:latin typeface="Open Sans"/>
                <a:ea typeface="Verdana" panose="020B0604030504040204" pitchFamily="34" charset="0"/>
                <a:cs typeface="Verdana" panose="020B0604030504040204" pitchFamily="34" charset="0"/>
              </a:rPr>
              <a:t>, either of sin resulting in death, or of obedience resulting in righteousness?” (Rom. 6:16)</a:t>
            </a:r>
          </a:p>
        </p:txBody>
      </p:sp>
      <p:sp>
        <p:nvSpPr>
          <p:cNvPr id="10" name="Rectangle 9"/>
          <p:cNvSpPr/>
          <p:nvPr/>
        </p:nvSpPr>
        <p:spPr>
          <a:xfrm>
            <a:off x="6157118" y="381000"/>
            <a:ext cx="5492337"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
          <p:cNvSpPr txBox="1"/>
          <p:nvPr/>
        </p:nvSpPr>
        <p:spPr>
          <a:xfrm>
            <a:off x="0" y="457200"/>
            <a:ext cx="117856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Jesus alone doesn’t share your weakness (Heb. 4:15)</a:t>
            </a:r>
          </a:p>
        </p:txBody>
      </p:sp>
    </p:spTree>
    <p:extLst>
      <p:ext uri="{BB962C8B-B14F-4D97-AF65-F5344CB8AC3E}">
        <p14:creationId xmlns:p14="http://schemas.microsoft.com/office/powerpoint/2010/main" val="3757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1363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just as through one man sin entered into the world, and death through sin, and so </a:t>
            </a:r>
            <a:r>
              <a:rPr lang="en-US" sz="2600" b="1" dirty="0">
                <a:latin typeface="Open Sans"/>
                <a:ea typeface="Verdana" panose="020B0604030504040204" pitchFamily="34" charset="0"/>
                <a:cs typeface="Verdana" panose="020B0604030504040204" pitchFamily="34" charset="0"/>
              </a:rPr>
              <a:t>death spread to all men, because all sinned</a:t>
            </a:r>
            <a:r>
              <a:rPr lang="en-US" sz="2600" dirty="0">
                <a:latin typeface="Open Sans"/>
                <a:ea typeface="Verdana" panose="020B0604030504040204" pitchFamily="34" charset="0"/>
                <a:cs typeface="Verdana" panose="020B0604030504040204" pitchFamily="34" charset="0"/>
              </a:rPr>
              <a:t>.” (Rom. 5:12)</a:t>
            </a:r>
          </a:p>
        </p:txBody>
      </p:sp>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Sin and death are natural for humans</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45176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said to him, ‘I am the way, and the truth, and </a:t>
            </a:r>
            <a:r>
              <a:rPr lang="en-US" sz="2600" b="1" dirty="0">
                <a:latin typeface="Open Sans"/>
                <a:ea typeface="Verdana" panose="020B0604030504040204" pitchFamily="34" charset="0"/>
                <a:cs typeface="Verdana" panose="020B0604030504040204" pitchFamily="34" charset="0"/>
              </a:rPr>
              <a:t>the life</a:t>
            </a:r>
            <a:r>
              <a:rPr lang="en-US" sz="2600" dirty="0">
                <a:latin typeface="Open Sans"/>
                <a:ea typeface="Verdana" panose="020B0604030504040204" pitchFamily="34" charset="0"/>
                <a:cs typeface="Verdana" panose="020B0604030504040204" pitchFamily="34" charset="0"/>
              </a:rPr>
              <a:t>; no one comes to the Father but through Me.’” (John 14:6)</a:t>
            </a:r>
          </a:p>
        </p:txBody>
      </p:sp>
      <p:sp>
        <p:nvSpPr>
          <p:cNvPr id="10" name="TextBox 12"/>
          <p:cNvSpPr txBox="1"/>
          <p:nvPr/>
        </p:nvSpPr>
        <p:spPr>
          <a:xfrm>
            <a:off x="1207008" y="3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 </a:t>
            </a:r>
            <a:r>
              <a:rPr lang="en-US" sz="2600" b="1" dirty="0">
                <a:latin typeface="Open Sans"/>
                <a:ea typeface="Verdana" panose="020B0604030504040204" pitchFamily="34" charset="0"/>
                <a:cs typeface="Verdana" panose="020B0604030504040204" pitchFamily="34" charset="0"/>
              </a:rPr>
              <a:t>wages of sin is death</a:t>
            </a:r>
            <a:r>
              <a:rPr lang="en-US" sz="2600" dirty="0">
                <a:latin typeface="Open Sans"/>
                <a:ea typeface="Verdana" panose="020B0604030504040204" pitchFamily="34" charset="0"/>
                <a:cs typeface="Verdana" panose="020B0604030504040204" pitchFamily="34" charset="0"/>
              </a:rPr>
              <a:t>, but the free gift of God is eternal life in Christ Jesus our Lord.” (Rom. 6:23)</a:t>
            </a:r>
          </a:p>
        </p:txBody>
      </p:sp>
      <p:grpSp>
        <p:nvGrpSpPr>
          <p:cNvPr id="12" name="Group 11"/>
          <p:cNvGrpSpPr/>
          <p:nvPr/>
        </p:nvGrpSpPr>
        <p:grpSpPr>
          <a:xfrm>
            <a:off x="0" y="381000"/>
            <a:ext cx="11785600" cy="786384"/>
            <a:chOff x="0" y="381000"/>
            <a:chExt cx="11785600" cy="786384"/>
          </a:xfrm>
        </p:grpSpPr>
        <p:sp>
          <p:nvSpPr>
            <p:cNvPr id="13" name="Rectangle 12"/>
            <p:cNvSpPr/>
            <p:nvPr/>
          </p:nvSpPr>
          <p:spPr>
            <a:xfrm>
              <a:off x="6157118" y="381000"/>
              <a:ext cx="5492337"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6"/>
            <p:cNvSpPr txBox="1"/>
            <p:nvPr/>
          </p:nvSpPr>
          <p:spPr>
            <a:xfrm>
              <a:off x="0" y="457200"/>
              <a:ext cx="117856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Jesus alone doesn’t share your weakness (Heb. 4:15)</a:t>
              </a:r>
            </a:p>
          </p:txBody>
        </p:sp>
      </p:grpSp>
    </p:spTree>
    <p:extLst>
      <p:ext uri="{BB962C8B-B14F-4D97-AF65-F5344CB8AC3E}">
        <p14:creationId xmlns:p14="http://schemas.microsoft.com/office/powerpoint/2010/main" val="283348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155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when the fullness of the time came, </a:t>
            </a:r>
            <a:r>
              <a:rPr lang="en-US" sz="2600" b="1" dirty="0">
                <a:latin typeface="Open Sans"/>
                <a:ea typeface="Verdana" panose="020B0604030504040204" pitchFamily="34" charset="0"/>
                <a:cs typeface="Verdana" panose="020B0604030504040204" pitchFamily="34" charset="0"/>
              </a:rPr>
              <a:t>God sent forth His Son, born of a woman</a:t>
            </a:r>
            <a:r>
              <a:rPr lang="en-US" sz="2600" dirty="0">
                <a:latin typeface="Open Sans"/>
                <a:ea typeface="Verdana" panose="020B0604030504040204" pitchFamily="34" charset="0"/>
                <a:cs typeface="Verdana" panose="020B0604030504040204" pitchFamily="34" charset="0"/>
              </a:rPr>
              <a:t>, born under the Law.” (Gal. 4:4)</a:t>
            </a:r>
          </a:p>
        </p:txBody>
      </p:sp>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was human but not sinful</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p:cNvSpPr txBox="1"/>
          <p:nvPr/>
        </p:nvSpPr>
        <p:spPr>
          <a:xfrm>
            <a:off x="1207008" y="45556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 </a:t>
            </a:r>
            <a:r>
              <a:rPr lang="en-US" sz="2600" b="1" dirty="0">
                <a:latin typeface="Open Sans"/>
                <a:ea typeface="Verdana" panose="020B0604030504040204" pitchFamily="34" charset="0"/>
                <a:cs typeface="Verdana" panose="020B0604030504040204" pitchFamily="34" charset="0"/>
              </a:rPr>
              <a:t>child will be born to us</a:t>
            </a:r>
            <a:r>
              <a:rPr lang="en-US" sz="2600" dirty="0">
                <a:latin typeface="Open Sans"/>
                <a:ea typeface="Verdana" panose="020B0604030504040204" pitchFamily="34" charset="0"/>
                <a:cs typeface="Verdana" panose="020B0604030504040204" pitchFamily="34" charset="0"/>
              </a:rPr>
              <a:t>, a </a:t>
            </a:r>
            <a:r>
              <a:rPr lang="en-US" sz="2600" b="1" dirty="0">
                <a:latin typeface="Open Sans"/>
                <a:ea typeface="Verdana" panose="020B0604030504040204" pitchFamily="34" charset="0"/>
                <a:cs typeface="Verdana" panose="020B0604030504040204" pitchFamily="34" charset="0"/>
              </a:rPr>
              <a:t>son will be given to us</a:t>
            </a:r>
            <a:r>
              <a:rPr lang="en-US" sz="2600" dirty="0">
                <a:latin typeface="Open Sans"/>
                <a:ea typeface="Verdana" panose="020B0604030504040204" pitchFamily="34" charset="0"/>
                <a:cs typeface="Verdana" panose="020B0604030504040204" pitchFamily="34" charset="0"/>
              </a:rPr>
              <a:t>; and the government will rest on His shoulders; and His name will be called </a:t>
            </a:r>
            <a:r>
              <a:rPr lang="en-US" sz="2600" b="1" dirty="0">
                <a:latin typeface="Open Sans"/>
                <a:ea typeface="Verdana" panose="020B0604030504040204" pitchFamily="34" charset="0"/>
                <a:cs typeface="Verdana" panose="020B0604030504040204" pitchFamily="34" charset="0"/>
              </a:rPr>
              <a:t>Wonderful Counselor, Mighty God, Eternal Father, Prince of Peace</a:t>
            </a:r>
            <a:r>
              <a:rPr lang="en-US" sz="2600" dirty="0">
                <a:latin typeface="Open Sans"/>
                <a:ea typeface="Verdana" panose="020B0604030504040204" pitchFamily="34" charset="0"/>
                <a:cs typeface="Verdana" panose="020B0604030504040204" pitchFamily="34" charset="0"/>
              </a:rPr>
              <a:t>.” (Isaiah 9:6)</a:t>
            </a:r>
          </a:p>
        </p:txBody>
      </p:sp>
      <p:sp>
        <p:nvSpPr>
          <p:cNvPr id="10" name="TextBox 12"/>
          <p:cNvSpPr txBox="1"/>
          <p:nvPr/>
        </p:nvSpPr>
        <p:spPr>
          <a:xfrm>
            <a:off x="1207008" y="3177064"/>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the Lord Himself will give you a sign: Behold, </a:t>
            </a:r>
            <a:r>
              <a:rPr lang="en-US" sz="2600" b="1" dirty="0">
                <a:latin typeface="Open Sans"/>
                <a:ea typeface="Verdana" panose="020B0604030504040204" pitchFamily="34" charset="0"/>
                <a:cs typeface="Verdana" panose="020B0604030504040204" pitchFamily="34" charset="0"/>
              </a:rPr>
              <a:t>a virgin will be with child and bear a son</a:t>
            </a:r>
            <a:r>
              <a:rPr lang="en-US" sz="2600" dirty="0">
                <a:latin typeface="Open Sans"/>
                <a:ea typeface="Verdana" panose="020B0604030504040204" pitchFamily="34" charset="0"/>
                <a:cs typeface="Verdana" panose="020B0604030504040204" pitchFamily="34" charset="0"/>
              </a:rPr>
              <a:t>, and she will call His name </a:t>
            </a:r>
            <a:r>
              <a:rPr lang="en-US" sz="2600" b="1" dirty="0">
                <a:latin typeface="Open Sans"/>
                <a:ea typeface="Verdana" panose="020B0604030504040204" pitchFamily="34" charset="0"/>
                <a:cs typeface="Verdana" panose="020B0604030504040204" pitchFamily="34" charset="0"/>
              </a:rPr>
              <a:t>Immanuel</a:t>
            </a:r>
            <a:r>
              <a:rPr lang="en-US" sz="2600" dirty="0">
                <a:latin typeface="Open Sans"/>
                <a:ea typeface="Verdana" panose="020B0604030504040204" pitchFamily="34" charset="0"/>
                <a:cs typeface="Verdana" panose="020B0604030504040204" pitchFamily="34" charset="0"/>
              </a:rPr>
              <a:t>.” (Isaiah 7:14)</a:t>
            </a:r>
          </a:p>
        </p:txBody>
      </p:sp>
      <p:grpSp>
        <p:nvGrpSpPr>
          <p:cNvPr id="8" name="Group 7"/>
          <p:cNvGrpSpPr/>
          <p:nvPr/>
        </p:nvGrpSpPr>
        <p:grpSpPr>
          <a:xfrm>
            <a:off x="0" y="381000"/>
            <a:ext cx="11785600" cy="786384"/>
            <a:chOff x="0" y="381000"/>
            <a:chExt cx="11785600" cy="786384"/>
          </a:xfrm>
        </p:grpSpPr>
        <p:sp>
          <p:nvSpPr>
            <p:cNvPr id="11" name="Rectangle 10"/>
            <p:cNvSpPr/>
            <p:nvPr/>
          </p:nvSpPr>
          <p:spPr>
            <a:xfrm>
              <a:off x="6157118" y="381000"/>
              <a:ext cx="5492337"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
            <p:cNvSpPr txBox="1"/>
            <p:nvPr/>
          </p:nvSpPr>
          <p:spPr>
            <a:xfrm>
              <a:off x="0" y="457200"/>
              <a:ext cx="117856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Jesus alone doesn’t share your weakness (Heb. 4:15)</a:t>
              </a:r>
            </a:p>
          </p:txBody>
        </p:sp>
      </p:grpSp>
    </p:spTree>
    <p:extLst>
      <p:ext uri="{BB962C8B-B14F-4D97-AF65-F5344CB8AC3E}">
        <p14:creationId xmlns:p14="http://schemas.microsoft.com/office/powerpoint/2010/main" val="281287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latin typeface="Open Sans"/>
                <a:ea typeface="Verdana" panose="020B0604030504040204" pitchFamily="34" charset="0"/>
                <a:cs typeface="Verdana" panose="020B0604030504040204" pitchFamily="34" charset="0"/>
              </a:rPr>
              <a:t>Man’s problem according to other religions</a:t>
            </a:r>
          </a:p>
        </p:txBody>
      </p:sp>
      <p:sp>
        <p:nvSpPr>
          <p:cNvPr id="7" name="Rectangle 6"/>
          <p:cNvSpPr/>
          <p:nvPr/>
        </p:nvSpPr>
        <p:spPr>
          <a:xfrm>
            <a:off x="1508919" y="2214265"/>
            <a:ext cx="10210800" cy="4186535"/>
          </a:xfrm>
          <a:prstGeom prst="rect">
            <a:avLst/>
          </a:prstGeom>
          <a:solidFill>
            <a:schemeClr val="bg2">
              <a:lumMod val="75000"/>
            </a:schemeClr>
          </a:solidFill>
          <a:ln w="38100">
            <a:solidFill>
              <a:srgbClr val="A51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61319" y="2362200"/>
            <a:ext cx="9906000" cy="830997"/>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Scientology, Buddhism, Baha’i, Wicca</a:t>
            </a:r>
            <a:r>
              <a:rPr lang="en-US" sz="2400" b="1" dirty="0">
                <a:solidFill>
                  <a:srgbClr val="A51E22"/>
                </a:solidFill>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 Sin does not exist and is not the cause of our problems.</a:t>
            </a:r>
          </a:p>
        </p:txBody>
      </p:sp>
      <p:sp>
        <p:nvSpPr>
          <p:cNvPr id="10" name="TextBox 9"/>
          <p:cNvSpPr txBox="1"/>
          <p:nvPr/>
        </p:nvSpPr>
        <p:spPr>
          <a:xfrm>
            <a:off x="1651000" y="3212247"/>
            <a:ext cx="9906000" cy="461665"/>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Islam</a:t>
            </a:r>
            <a:r>
              <a:rPr lang="en-US" sz="2400" dirty="0">
                <a:latin typeface="Verdana" panose="020B0604030504040204" pitchFamily="34" charset="0"/>
                <a:ea typeface="Verdana" panose="020B0604030504040204" pitchFamily="34" charset="0"/>
                <a:cs typeface="Verdana" panose="020B0604030504040204" pitchFamily="34" charset="0"/>
              </a:rPr>
              <a:t> – Other faiths cause man’s problems.</a:t>
            </a:r>
          </a:p>
        </p:txBody>
      </p:sp>
      <p:sp>
        <p:nvSpPr>
          <p:cNvPr id="11" name="TextBox 10"/>
          <p:cNvSpPr txBox="1"/>
          <p:nvPr/>
        </p:nvSpPr>
        <p:spPr>
          <a:xfrm>
            <a:off x="1651000" y="3692962"/>
            <a:ext cx="9906000" cy="461665"/>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Humanism</a:t>
            </a:r>
            <a:r>
              <a:rPr lang="en-US" sz="2400" dirty="0">
                <a:latin typeface="Verdana" panose="020B0604030504040204" pitchFamily="34" charset="0"/>
                <a:ea typeface="Verdana" panose="020B0604030504040204" pitchFamily="34" charset="0"/>
                <a:cs typeface="Verdana" panose="020B0604030504040204" pitchFamily="34" charset="0"/>
              </a:rPr>
              <a:t> – Just believe in yourself. Religion is the problem.</a:t>
            </a:r>
          </a:p>
        </p:txBody>
      </p:sp>
      <p:sp>
        <p:nvSpPr>
          <p:cNvPr id="12" name="TextBox 11"/>
          <p:cNvSpPr txBox="1"/>
          <p:nvPr/>
        </p:nvSpPr>
        <p:spPr>
          <a:xfrm>
            <a:off x="1651000" y="4191000"/>
            <a:ext cx="9906000" cy="830997"/>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Hinduism</a:t>
            </a:r>
            <a:r>
              <a:rPr lang="en-US" sz="2400" dirty="0">
                <a:latin typeface="Verdana" panose="020B0604030504040204" pitchFamily="34" charset="0"/>
                <a:ea typeface="Verdana" panose="020B0604030504040204" pitchFamily="34" charset="0"/>
                <a:cs typeface="Verdana" panose="020B0604030504040204" pitchFamily="34" charset="0"/>
              </a:rPr>
              <a:t> – Man’s problem is faulty thinking about who we are and our insane conviction that we exist.</a:t>
            </a:r>
          </a:p>
        </p:txBody>
      </p:sp>
      <p:sp>
        <p:nvSpPr>
          <p:cNvPr id="13" name="TextBox 12"/>
          <p:cNvSpPr txBox="1"/>
          <p:nvPr/>
        </p:nvSpPr>
        <p:spPr>
          <a:xfrm>
            <a:off x="1661319" y="4978747"/>
            <a:ext cx="9906000" cy="461665"/>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Atheism</a:t>
            </a:r>
            <a:r>
              <a:rPr lang="en-US" sz="2400" dirty="0">
                <a:latin typeface="Verdana" panose="020B0604030504040204" pitchFamily="34" charset="0"/>
                <a:ea typeface="Verdana" panose="020B0604030504040204" pitchFamily="34" charset="0"/>
                <a:cs typeface="Verdana" panose="020B0604030504040204" pitchFamily="34" charset="0"/>
              </a:rPr>
              <a:t> – God does not exist and can’t fix our problems.</a:t>
            </a:r>
          </a:p>
        </p:txBody>
      </p:sp>
      <p:sp>
        <p:nvSpPr>
          <p:cNvPr id="15" name="Rectangle 14"/>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51000" y="5440412"/>
            <a:ext cx="9906000" cy="830997"/>
          </a:xfrm>
          <a:prstGeom prst="rect">
            <a:avLst/>
          </a:prstGeom>
          <a:noFill/>
        </p:spPr>
        <p:txBody>
          <a:bodyPr wrap="square" rtlCol="0">
            <a:spAutoFit/>
          </a:bodyPr>
          <a:lstStyle/>
          <a:p>
            <a:r>
              <a:rPr lang="en-US" sz="2400" b="1" u="sng" dirty="0">
                <a:solidFill>
                  <a:srgbClr val="A51E22"/>
                </a:solidFill>
                <a:latin typeface="Verdana" panose="020B0604030504040204" pitchFamily="34" charset="0"/>
                <a:ea typeface="Verdana" panose="020B0604030504040204" pitchFamily="34" charset="0"/>
                <a:cs typeface="Verdana" panose="020B0604030504040204" pitchFamily="34" charset="0"/>
              </a:rPr>
              <a:t>Deism</a:t>
            </a:r>
            <a:r>
              <a:rPr lang="en-US" sz="2400" dirty="0">
                <a:latin typeface="Verdana" panose="020B0604030504040204" pitchFamily="34" charset="0"/>
                <a:ea typeface="Verdana" panose="020B0604030504040204" pitchFamily="34" charset="0"/>
                <a:cs typeface="Verdana" panose="020B0604030504040204" pitchFamily="34" charset="0"/>
              </a:rPr>
              <a:t> – Whether or not God exists doesn’t matter. We have to fix our own problems. He doesn’t care.</a:t>
            </a:r>
          </a:p>
        </p:txBody>
      </p:sp>
      <p:grpSp>
        <p:nvGrpSpPr>
          <p:cNvPr id="17" name="Group 16"/>
          <p:cNvGrpSpPr/>
          <p:nvPr/>
        </p:nvGrpSpPr>
        <p:grpSpPr>
          <a:xfrm>
            <a:off x="0" y="381000"/>
            <a:ext cx="11785600" cy="786384"/>
            <a:chOff x="0" y="381000"/>
            <a:chExt cx="11785600" cy="786384"/>
          </a:xfrm>
        </p:grpSpPr>
        <p:sp>
          <p:nvSpPr>
            <p:cNvPr id="18" name="Rectangle 17"/>
            <p:cNvSpPr/>
            <p:nvPr/>
          </p:nvSpPr>
          <p:spPr>
            <a:xfrm>
              <a:off x="6157118" y="381000"/>
              <a:ext cx="5492337"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6"/>
            <p:cNvSpPr txBox="1"/>
            <p:nvPr/>
          </p:nvSpPr>
          <p:spPr>
            <a:xfrm>
              <a:off x="0" y="457200"/>
              <a:ext cx="11785600" cy="584775"/>
            </a:xfrm>
            <a:prstGeom prst="rect">
              <a:avLst/>
            </a:prstGeom>
            <a:noFill/>
            <a:ln>
              <a:noFill/>
            </a:ln>
            <a:effectLst>
              <a:softEdge rad="63500"/>
            </a:effectLst>
          </p:spPr>
          <p:txBody>
            <a:bodyPr wrap="square">
              <a:spAutoFit/>
            </a:bodyPr>
            <a:lstStyle/>
            <a:p>
              <a:pPr marL="514350" indent="-51435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Jesus alone doesn’t share your weakness (Heb. 4:15)</a:t>
              </a:r>
            </a:p>
          </p:txBody>
        </p:sp>
      </p:grpSp>
    </p:spTree>
    <p:extLst>
      <p:ext uri="{BB962C8B-B14F-4D97-AF65-F5344CB8AC3E}">
        <p14:creationId xmlns:p14="http://schemas.microsoft.com/office/powerpoint/2010/main" val="1525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P spid="10" grpId="0"/>
      <p:bldP spid="11" grpId="0"/>
      <p:bldP spid="12" grpId="0"/>
      <p:bldP spid="13"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1527048"/>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a:t>
            </a:r>
            <a:r>
              <a:rPr lang="en-US" sz="2600" b="1" dirty="0">
                <a:latin typeface="Open Sans"/>
                <a:ea typeface="Verdana" panose="020B0604030504040204" pitchFamily="34" charset="0"/>
                <a:cs typeface="Verdana" panose="020B0604030504040204" pitchFamily="34" charset="0"/>
              </a:rPr>
              <a:t>you were dead </a:t>
            </a:r>
            <a:r>
              <a:rPr lang="en-US" sz="2600" dirty="0">
                <a:latin typeface="Open Sans"/>
                <a:ea typeface="Verdana" panose="020B0604030504040204" pitchFamily="34" charset="0"/>
                <a:cs typeface="Verdana" panose="020B0604030504040204" pitchFamily="34" charset="0"/>
              </a:rPr>
              <a:t>in your transgressions and the uncircumcision of your flesh, </a:t>
            </a:r>
            <a:r>
              <a:rPr lang="en-US" sz="2600" b="1" dirty="0">
                <a:latin typeface="Open Sans"/>
                <a:ea typeface="Verdana" panose="020B0604030504040204" pitchFamily="34" charset="0"/>
                <a:cs typeface="Verdana" panose="020B0604030504040204" pitchFamily="34" charset="0"/>
              </a:rPr>
              <a:t>He made you alive </a:t>
            </a:r>
            <a:r>
              <a:rPr lang="en-US" sz="2600" dirty="0">
                <a:latin typeface="Open Sans"/>
                <a:ea typeface="Verdana" panose="020B0604030504040204" pitchFamily="34" charset="0"/>
                <a:cs typeface="Verdana" panose="020B0604030504040204" pitchFamily="34" charset="0"/>
              </a:rPr>
              <a:t>together with Him, having </a:t>
            </a:r>
            <a:r>
              <a:rPr lang="en-US" sz="2600" b="1" dirty="0">
                <a:latin typeface="Open Sans"/>
                <a:ea typeface="Verdana" panose="020B0604030504040204" pitchFamily="34" charset="0"/>
                <a:cs typeface="Verdana" panose="020B0604030504040204" pitchFamily="34" charset="0"/>
              </a:rPr>
              <a:t>forgiven us all our transgressions</a:t>
            </a:r>
            <a:r>
              <a:rPr lang="en-US" sz="2600" dirty="0">
                <a:latin typeface="Open Sans"/>
                <a:ea typeface="Verdana" panose="020B0604030504040204" pitchFamily="34" charset="0"/>
                <a:cs typeface="Verdana" panose="020B0604030504040204" pitchFamily="34" charset="0"/>
              </a:rPr>
              <a:t>, having </a:t>
            </a:r>
            <a:r>
              <a:rPr lang="en-US" sz="2600" b="1" dirty="0">
                <a:latin typeface="Open Sans"/>
                <a:ea typeface="Verdana" panose="020B0604030504040204" pitchFamily="34" charset="0"/>
                <a:cs typeface="Verdana" panose="020B0604030504040204" pitchFamily="34" charset="0"/>
              </a:rPr>
              <a:t>canceled out the certificate of debt consisting of decrees against us</a:t>
            </a:r>
            <a:r>
              <a:rPr lang="en-US" sz="2600" dirty="0">
                <a:latin typeface="Open Sans"/>
                <a:ea typeface="Verdana" panose="020B0604030504040204" pitchFamily="34" charset="0"/>
                <a:cs typeface="Verdana" panose="020B0604030504040204" pitchFamily="34" charset="0"/>
              </a:rPr>
              <a:t>, which was hostile to us; and He has taken it out of the way, having </a:t>
            </a:r>
            <a:r>
              <a:rPr lang="en-US" sz="2600" b="1" dirty="0">
                <a:latin typeface="Open Sans"/>
                <a:ea typeface="Verdana" panose="020B0604030504040204" pitchFamily="34" charset="0"/>
                <a:cs typeface="Verdana" panose="020B0604030504040204" pitchFamily="34" charset="0"/>
              </a:rPr>
              <a:t>nailed it to the cross</a:t>
            </a:r>
            <a:r>
              <a:rPr lang="en-US" sz="2600" dirty="0">
                <a:latin typeface="Open Sans"/>
                <a:ea typeface="Verdana" panose="020B0604030504040204" pitchFamily="34" charset="0"/>
                <a:cs typeface="Verdana" panose="020B0604030504040204" pitchFamily="34" charset="0"/>
              </a:rPr>
              <a:t>.” (Col. 2:13-14)</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Jesus alone paid the debt you owe (Col. 2:13-14)</a:t>
            </a:r>
          </a:p>
        </p:txBody>
      </p:sp>
    </p:spTree>
    <p:extLst>
      <p:ext uri="{BB962C8B-B14F-4D97-AF65-F5344CB8AC3E}">
        <p14:creationId xmlns:p14="http://schemas.microsoft.com/office/powerpoint/2010/main" val="292642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1905000"/>
            <a:ext cx="9370222"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they came, bringing to Him a paralytic, carried by four men. Being unable to get to Him because of the crowd, they removed the roof above Him; and when they had dug an opening, they let down the pallet on which the paralytic was lying. And </a:t>
            </a:r>
            <a:r>
              <a:rPr lang="en-US" sz="2600" b="1" dirty="0">
                <a:latin typeface="Open Sans"/>
                <a:ea typeface="Verdana" panose="020B0604030504040204" pitchFamily="34" charset="0"/>
                <a:cs typeface="Verdana" panose="020B0604030504040204" pitchFamily="34" charset="0"/>
              </a:rPr>
              <a:t>Jesus seeing their faith </a:t>
            </a:r>
            <a:r>
              <a:rPr lang="en-US" sz="2600" dirty="0">
                <a:latin typeface="Open Sans"/>
                <a:ea typeface="Verdana" panose="020B0604030504040204" pitchFamily="34" charset="0"/>
                <a:cs typeface="Verdana" panose="020B0604030504040204" pitchFamily="34" charset="0"/>
              </a:rPr>
              <a:t>said to the paralytic, ‘Son, </a:t>
            </a:r>
            <a:r>
              <a:rPr lang="en-US" sz="2600" b="1" dirty="0">
                <a:latin typeface="Open Sans"/>
                <a:ea typeface="Verdana" panose="020B0604030504040204" pitchFamily="34" charset="0"/>
                <a:cs typeface="Verdana" panose="020B0604030504040204" pitchFamily="34" charset="0"/>
              </a:rPr>
              <a:t>your sins are forgiven</a:t>
            </a:r>
            <a:r>
              <a:rPr lang="en-US" sz="2600" dirty="0">
                <a:latin typeface="Open Sans"/>
                <a:ea typeface="Verdana" panose="020B0604030504040204" pitchFamily="34" charset="0"/>
                <a:cs typeface="Verdana" panose="020B0604030504040204" pitchFamily="34" charset="0"/>
              </a:rPr>
              <a:t>.’” (Mark 2:3-5)</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4119" y="1371600"/>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provides forgiveness</a:t>
            </a:r>
          </a:p>
        </p:txBody>
      </p:sp>
      <p:sp>
        <p:nvSpPr>
          <p:cNvPr id="7" name="TextBox 6"/>
          <p:cNvSpPr txBox="1"/>
          <p:nvPr/>
        </p:nvSpPr>
        <p:spPr>
          <a:xfrm>
            <a:off x="1204119" y="4429780"/>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can forgive you</a:t>
            </a:r>
          </a:p>
        </p:txBody>
      </p:sp>
      <p:sp>
        <p:nvSpPr>
          <p:cNvPr id="8" name="TextBox 12"/>
          <p:cNvSpPr txBox="1"/>
          <p:nvPr/>
        </p:nvSpPr>
        <p:spPr>
          <a:xfrm>
            <a:off x="1207008" y="5051048"/>
            <a:ext cx="9370222"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“Why does this man speak that way? He is blaspheming; </a:t>
            </a:r>
            <a:r>
              <a:rPr lang="en-US" sz="2600" b="1" dirty="0">
                <a:latin typeface="Open Sans"/>
                <a:ea typeface="Verdana" panose="020B0604030504040204" pitchFamily="34" charset="0"/>
                <a:cs typeface="Verdana" panose="020B0604030504040204" pitchFamily="34" charset="0"/>
              </a:rPr>
              <a:t>who can forgive sins but God alone</a:t>
            </a:r>
            <a:r>
              <a:rPr lang="en-US" sz="2600" dirty="0">
                <a:latin typeface="Open Sans"/>
                <a:ea typeface="Verdana" panose="020B0604030504040204" pitchFamily="34" charset="0"/>
                <a:cs typeface="Verdana" panose="020B0604030504040204" pitchFamily="34" charset="0"/>
              </a:rPr>
              <a:t>?” (Mark 2:7)</a:t>
            </a:r>
          </a:p>
        </p:txBody>
      </p:sp>
      <p:grpSp>
        <p:nvGrpSpPr>
          <p:cNvPr id="9" name="Group 8"/>
          <p:cNvGrpSpPr/>
          <p:nvPr/>
        </p:nvGrpSpPr>
        <p:grpSpPr>
          <a:xfrm>
            <a:off x="0" y="381000"/>
            <a:ext cx="10424319" cy="786384"/>
            <a:chOff x="0" y="381000"/>
            <a:chExt cx="10424319" cy="786384"/>
          </a:xfrm>
        </p:grpSpPr>
        <p:sp>
          <p:nvSpPr>
            <p:cNvPr id="10" name="Rectangle 9"/>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Jesus alone paid the debt you owe (Col. 2:13-14)</a:t>
              </a:r>
            </a:p>
          </p:txBody>
        </p:sp>
      </p:grpSp>
    </p:spTree>
    <p:extLst>
      <p:ext uri="{BB962C8B-B14F-4D97-AF65-F5344CB8AC3E}">
        <p14:creationId xmlns:p14="http://schemas.microsoft.com/office/powerpoint/2010/main" val="267644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079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next day he saw Jesus coming to him and said, ‘Behold, the </a:t>
            </a:r>
            <a:r>
              <a:rPr lang="en-US" sz="2600" b="1" dirty="0">
                <a:latin typeface="Open Sans"/>
                <a:ea typeface="Verdana" panose="020B0604030504040204" pitchFamily="34" charset="0"/>
                <a:cs typeface="Verdana" panose="020B0604030504040204" pitchFamily="34" charset="0"/>
              </a:rPr>
              <a:t>Lamb of God </a:t>
            </a:r>
            <a:r>
              <a:rPr lang="en-US" sz="2600" dirty="0">
                <a:latin typeface="Open Sans"/>
                <a:ea typeface="Verdana" panose="020B0604030504040204" pitchFamily="34" charset="0"/>
                <a:cs typeface="Verdana" panose="020B0604030504040204" pitchFamily="34" charset="0"/>
              </a:rPr>
              <a:t>who </a:t>
            </a:r>
            <a:r>
              <a:rPr lang="en-US" sz="2600" b="1" dirty="0">
                <a:latin typeface="Open Sans"/>
                <a:ea typeface="Verdana" panose="020B0604030504040204" pitchFamily="34" charset="0"/>
                <a:cs typeface="Verdana" panose="020B0604030504040204" pitchFamily="34" charset="0"/>
              </a:rPr>
              <a:t>takes away the sin of the world</a:t>
            </a:r>
            <a:r>
              <a:rPr lang="en-US" sz="2600" dirty="0">
                <a:latin typeface="Open Sans"/>
                <a:ea typeface="Verdana" panose="020B0604030504040204" pitchFamily="34" charset="0"/>
                <a:cs typeface="Verdana" panose="020B0604030504040204" pitchFamily="34" charset="0"/>
              </a:rPr>
              <a:t>!’” (John 1:29)</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31242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He was </a:t>
            </a:r>
            <a:r>
              <a:rPr lang="en-US" sz="2600" b="1" dirty="0">
                <a:latin typeface="Open Sans"/>
                <a:ea typeface="Verdana" panose="020B0604030504040204" pitchFamily="34" charset="0"/>
                <a:cs typeface="Verdana" panose="020B0604030504040204" pitchFamily="34" charset="0"/>
              </a:rPr>
              <a:t>pierced through for our transgressions</a:t>
            </a:r>
            <a:r>
              <a:rPr lang="en-US" sz="2600" dirty="0">
                <a:latin typeface="Open Sans"/>
                <a:ea typeface="Verdana" panose="020B0604030504040204" pitchFamily="34" charset="0"/>
                <a:cs typeface="Verdana" panose="020B0604030504040204" pitchFamily="34" charset="0"/>
              </a:rPr>
              <a:t>, He was </a:t>
            </a:r>
            <a:r>
              <a:rPr lang="en-US" sz="2600" b="1" dirty="0">
                <a:latin typeface="Open Sans"/>
                <a:ea typeface="Verdana" panose="020B0604030504040204" pitchFamily="34" charset="0"/>
                <a:cs typeface="Verdana" panose="020B0604030504040204" pitchFamily="34" charset="0"/>
              </a:rPr>
              <a:t>crushed for our iniquities</a:t>
            </a:r>
            <a:r>
              <a:rPr lang="en-US" sz="2600" dirty="0">
                <a:latin typeface="Open Sans"/>
                <a:ea typeface="Verdana" panose="020B0604030504040204" pitchFamily="34" charset="0"/>
                <a:cs typeface="Verdana" panose="020B0604030504040204" pitchFamily="34" charset="0"/>
              </a:rPr>
              <a:t>; the chastening for our well-being fell upon Him, and </a:t>
            </a:r>
            <a:r>
              <a:rPr lang="en-US" sz="2600" b="1" dirty="0">
                <a:latin typeface="Open Sans"/>
                <a:ea typeface="Verdana" panose="020B0604030504040204" pitchFamily="34" charset="0"/>
                <a:cs typeface="Verdana" panose="020B0604030504040204" pitchFamily="34" charset="0"/>
              </a:rPr>
              <a:t>by His scourging we are healed</a:t>
            </a:r>
            <a:r>
              <a:rPr lang="en-US" sz="2600" dirty="0">
                <a:latin typeface="Open Sans"/>
                <a:ea typeface="Verdana" panose="020B0604030504040204" pitchFamily="34" charset="0"/>
                <a:cs typeface="Verdana" panose="020B0604030504040204" pitchFamily="34" charset="0"/>
              </a:rPr>
              <a:t>. All of us like sheep have gone astray, each of us has turned to his own way; but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has caused </a:t>
            </a:r>
            <a:r>
              <a:rPr lang="en-US" sz="2600" b="1" dirty="0">
                <a:latin typeface="Open Sans"/>
                <a:ea typeface="Verdana" panose="020B0604030504040204" pitchFamily="34" charset="0"/>
                <a:cs typeface="Verdana" panose="020B0604030504040204" pitchFamily="34" charset="0"/>
              </a:rPr>
              <a:t>the iniquity of us all to fall on Him</a:t>
            </a:r>
            <a:r>
              <a:rPr lang="en-US" sz="2600" dirty="0">
                <a:latin typeface="Open Sans"/>
                <a:ea typeface="Verdana" panose="020B0604030504040204" pitchFamily="34" charset="0"/>
                <a:cs typeface="Verdana" panose="020B0604030504040204" pitchFamily="34" charset="0"/>
              </a:rPr>
              <a:t>.”	(Isaiah 53:5-6)</a:t>
            </a:r>
          </a:p>
        </p:txBody>
      </p:sp>
      <p:sp>
        <p:nvSpPr>
          <p:cNvPr id="7" name="TextBox 6"/>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paid the price</a:t>
            </a:r>
          </a:p>
        </p:txBody>
      </p:sp>
      <p:grpSp>
        <p:nvGrpSpPr>
          <p:cNvPr id="9" name="Group 8"/>
          <p:cNvGrpSpPr/>
          <p:nvPr/>
        </p:nvGrpSpPr>
        <p:grpSpPr>
          <a:xfrm>
            <a:off x="0" y="381000"/>
            <a:ext cx="10424319" cy="786384"/>
            <a:chOff x="0" y="381000"/>
            <a:chExt cx="10424319" cy="786384"/>
          </a:xfrm>
        </p:grpSpPr>
        <p:sp>
          <p:nvSpPr>
            <p:cNvPr id="10" name="Rectangle 9"/>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Jesus alone paid the debt you owe (Col. 2:13-14)</a:t>
              </a:r>
            </a:p>
          </p:txBody>
        </p:sp>
      </p:grpSp>
    </p:spTree>
    <p:extLst>
      <p:ext uri="{BB962C8B-B14F-4D97-AF65-F5344CB8AC3E}">
        <p14:creationId xmlns:p14="http://schemas.microsoft.com/office/powerpoint/2010/main" val="200160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I said to you that you will die in your sins; for </a:t>
            </a:r>
            <a:r>
              <a:rPr lang="en-US" sz="2600" b="1" dirty="0">
                <a:latin typeface="Open Sans"/>
                <a:ea typeface="Verdana" panose="020B0604030504040204" pitchFamily="34" charset="0"/>
                <a:cs typeface="Verdana" panose="020B0604030504040204" pitchFamily="34" charset="0"/>
              </a:rPr>
              <a:t>unless you believe that I am He, you will die in your sins</a:t>
            </a:r>
            <a:r>
              <a:rPr lang="en-US" sz="2600" dirty="0">
                <a:latin typeface="Open Sans"/>
                <a:ea typeface="Verdana" panose="020B0604030504040204" pitchFamily="34" charset="0"/>
                <a:cs typeface="Verdana" panose="020B0604030504040204" pitchFamily="34" charset="0"/>
              </a:rPr>
              <a:t>.”	(John 8:24)</a:t>
            </a:r>
          </a:p>
        </p:txBody>
      </p:sp>
      <p:sp>
        <p:nvSpPr>
          <p:cNvPr id="2" name="Rectangle 1"/>
          <p:cNvSpPr/>
          <p:nvPr/>
        </p:nvSpPr>
        <p:spPr>
          <a:xfrm>
            <a:off x="4633119" y="381000"/>
            <a:ext cx="83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590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I am the door</a:t>
            </a:r>
            <a:r>
              <a:rPr lang="en-US" sz="2600" dirty="0">
                <a:latin typeface="Open Sans"/>
                <a:ea typeface="Verdana" panose="020B0604030504040204" pitchFamily="34" charset="0"/>
                <a:cs typeface="Verdana" panose="020B0604030504040204" pitchFamily="34" charset="0"/>
              </a:rPr>
              <a:t>; if anyone </a:t>
            </a:r>
            <a:r>
              <a:rPr lang="en-US" sz="2600" b="1" dirty="0">
                <a:latin typeface="Open Sans"/>
                <a:ea typeface="Verdana" panose="020B0604030504040204" pitchFamily="34" charset="0"/>
                <a:cs typeface="Verdana" panose="020B0604030504040204" pitchFamily="34" charset="0"/>
              </a:rPr>
              <a:t>enters through Me, he will be saved</a:t>
            </a:r>
            <a:r>
              <a:rPr lang="en-US" sz="2600" dirty="0">
                <a:latin typeface="Open Sans"/>
                <a:ea typeface="Verdana" panose="020B0604030504040204" pitchFamily="34" charset="0"/>
                <a:cs typeface="Verdana" panose="020B0604030504040204" pitchFamily="34" charset="0"/>
              </a:rPr>
              <a:t>, and will go in and out and find pasture.” (John 10:9)</a:t>
            </a:r>
          </a:p>
        </p:txBody>
      </p:sp>
      <p:sp>
        <p:nvSpPr>
          <p:cNvPr id="8" name="TextBox 12"/>
          <p:cNvSpPr txBox="1"/>
          <p:nvPr/>
        </p:nvSpPr>
        <p:spPr>
          <a:xfrm>
            <a:off x="1207008" y="3733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Jesus came up and spoke to them, saying, ‘</a:t>
            </a:r>
            <a:r>
              <a:rPr lang="en-US" sz="2600" b="1" dirty="0">
                <a:latin typeface="Open Sans"/>
                <a:ea typeface="Verdana" panose="020B0604030504040204" pitchFamily="34" charset="0"/>
                <a:cs typeface="Verdana" panose="020B0604030504040204" pitchFamily="34" charset="0"/>
              </a:rPr>
              <a:t>All authority has been given to Me </a:t>
            </a:r>
            <a:r>
              <a:rPr lang="en-US" sz="2600" dirty="0">
                <a:latin typeface="Open Sans"/>
                <a:ea typeface="Verdana" panose="020B0604030504040204" pitchFamily="34" charset="0"/>
                <a:cs typeface="Verdana" panose="020B0604030504040204" pitchFamily="34" charset="0"/>
              </a:rPr>
              <a:t>in heaven and on earth.’” (Matt. 28:18)</a:t>
            </a:r>
          </a:p>
        </p:txBody>
      </p:sp>
      <p:grpSp>
        <p:nvGrpSpPr>
          <p:cNvPr id="9" name="Group 8"/>
          <p:cNvGrpSpPr/>
          <p:nvPr/>
        </p:nvGrpSpPr>
        <p:grpSpPr>
          <a:xfrm>
            <a:off x="10318" y="381000"/>
            <a:ext cx="9728199" cy="786384"/>
            <a:chOff x="10318" y="381000"/>
            <a:chExt cx="9728199" cy="786384"/>
          </a:xfrm>
        </p:grpSpPr>
        <p:sp>
          <p:nvSpPr>
            <p:cNvPr id="10" name="Rectangle 9"/>
            <p:cNvSpPr/>
            <p:nvPr/>
          </p:nvSpPr>
          <p:spPr>
            <a:xfrm>
              <a:off x="4633120" y="381000"/>
              <a:ext cx="4495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8" y="482025"/>
              <a:ext cx="9728199"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Jesus, the Only Way to God </a:t>
              </a:r>
              <a:r>
                <a:rPr lang="en-US" sz="3200" b="1" dirty="0">
                  <a:solidFill>
                    <a:schemeClr val="bg1"/>
                  </a:solidFill>
                  <a:latin typeface="Open Sans"/>
                  <a:ea typeface="Verdana" panose="020B0604030504040204" pitchFamily="34" charset="0"/>
                  <a:cs typeface="Verdana" panose="020B0604030504040204" pitchFamily="34" charset="0"/>
                </a:rPr>
                <a:t>(John 6:66-68)</a:t>
              </a:r>
            </a:p>
          </p:txBody>
        </p:sp>
      </p:grpSp>
    </p:spTree>
    <p:extLst>
      <p:ext uri="{BB962C8B-B14F-4D97-AF65-F5344CB8AC3E}">
        <p14:creationId xmlns:p14="http://schemas.microsoft.com/office/powerpoint/2010/main" val="218880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079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made Him who knew no sin </a:t>
            </a:r>
            <a:r>
              <a:rPr lang="en-US" sz="2600" b="1" dirty="0">
                <a:latin typeface="Open Sans"/>
                <a:ea typeface="Verdana" panose="020B0604030504040204" pitchFamily="34" charset="0"/>
                <a:cs typeface="Verdana" panose="020B0604030504040204" pitchFamily="34" charset="0"/>
              </a:rPr>
              <a:t>to be sin on our behalf</a:t>
            </a:r>
            <a:r>
              <a:rPr lang="en-US" sz="2600" dirty="0">
                <a:latin typeface="Open Sans"/>
                <a:ea typeface="Verdana" panose="020B0604030504040204" pitchFamily="34" charset="0"/>
                <a:cs typeface="Verdana" panose="020B0604030504040204" pitchFamily="34" charset="0"/>
              </a:rPr>
              <a:t>, so that we might become the righteousness of God in Him.” (2 Cor. 5:21)</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paid the price</a:t>
            </a:r>
          </a:p>
        </p:txBody>
      </p:sp>
      <p:grpSp>
        <p:nvGrpSpPr>
          <p:cNvPr id="7" name="Group 6"/>
          <p:cNvGrpSpPr/>
          <p:nvPr/>
        </p:nvGrpSpPr>
        <p:grpSpPr>
          <a:xfrm>
            <a:off x="0" y="381000"/>
            <a:ext cx="10424319" cy="786384"/>
            <a:chOff x="0" y="381000"/>
            <a:chExt cx="10424319" cy="786384"/>
          </a:xfrm>
        </p:grpSpPr>
        <p:sp>
          <p:nvSpPr>
            <p:cNvPr id="8" name="Rectangle 7"/>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Jesus alone paid the debt you owe (Col. 2:13-14)</a:t>
              </a:r>
            </a:p>
          </p:txBody>
        </p:sp>
      </p:grpSp>
    </p:spTree>
    <p:extLst>
      <p:ext uri="{BB962C8B-B14F-4D97-AF65-F5344CB8AC3E}">
        <p14:creationId xmlns:p14="http://schemas.microsoft.com/office/powerpoint/2010/main" val="327726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latin typeface="Open Sans"/>
                <a:ea typeface="Verdana" panose="020B0604030504040204" pitchFamily="34" charset="0"/>
                <a:cs typeface="Verdana" panose="020B0604030504040204" pitchFamily="34" charset="0"/>
              </a:rPr>
              <a:t>Man’s solution according to other religions</a:t>
            </a:r>
          </a:p>
        </p:txBody>
      </p:sp>
      <p:sp>
        <p:nvSpPr>
          <p:cNvPr id="7" name="Rectangle 6"/>
          <p:cNvSpPr/>
          <p:nvPr/>
        </p:nvSpPr>
        <p:spPr>
          <a:xfrm>
            <a:off x="1508919" y="2214265"/>
            <a:ext cx="10210800" cy="4186535"/>
          </a:xfrm>
          <a:prstGeom prst="rect">
            <a:avLst/>
          </a:prstGeom>
          <a:solidFill>
            <a:schemeClr val="bg2">
              <a:lumMod val="75000"/>
            </a:schemeClr>
          </a:solidFill>
          <a:ln w="38100">
            <a:solidFill>
              <a:srgbClr val="A51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61319" y="2362200"/>
            <a:ext cx="9906000" cy="882678"/>
          </a:xfrm>
          <a:prstGeom prst="rect">
            <a:avLst/>
          </a:prstGeom>
          <a:noFill/>
        </p:spPr>
        <p:txBody>
          <a:bodyPr wrap="square" rtlCol="0">
            <a:spAutoFit/>
          </a:bodyPr>
          <a:lstStyle/>
          <a:p>
            <a:pPr marR="0">
              <a:lnSpc>
                <a:spcPct val="107000"/>
              </a:lnSpc>
              <a:spcBef>
                <a:spcPts val="0"/>
              </a:spcBef>
              <a:spcAft>
                <a:spcPts val="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Buddhist</a:t>
            </a:r>
            <a:r>
              <a:rPr lang="en-US" sz="2400" dirty="0">
                <a:latin typeface="Verdana" panose="020B0604030504040204" pitchFamily="34" charset="0"/>
                <a:ea typeface="Calibri" panose="020F0502020204030204" pitchFamily="34" charset="0"/>
                <a:cs typeface="Times New Roman" panose="02020603050405020304" pitchFamily="18" charset="0"/>
              </a:rPr>
              <a:t> – Since pain originates from desire, the solution is to get rid of desire.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1651000" y="3212247"/>
            <a:ext cx="9906000" cy="882678"/>
          </a:xfrm>
          <a:prstGeom prst="rect">
            <a:avLst/>
          </a:prstGeom>
          <a:noFill/>
        </p:spPr>
        <p:txBody>
          <a:bodyPr wrap="square" rtlCol="0">
            <a:spAutoFit/>
          </a:bodyPr>
          <a:lstStyle/>
          <a:p>
            <a:pPr marR="0">
              <a:lnSpc>
                <a:spcPct val="107000"/>
              </a:lnSpc>
              <a:spcBef>
                <a:spcPts val="0"/>
              </a:spcBef>
              <a:spcAft>
                <a:spcPts val="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Hookers for Jesus, Scientology</a:t>
            </a:r>
            <a:r>
              <a:rPr lang="en-US" sz="2400" b="1" dirty="0">
                <a:solidFill>
                  <a:srgbClr val="A51E22"/>
                </a:solidFill>
                <a:latin typeface="Verdana" panose="020B0604030504040204" pitchFamily="34" charset="0"/>
                <a:ea typeface="Calibri" panose="020F0502020204030204" pitchFamily="34" charset="0"/>
                <a:cs typeface="Times New Roman" panose="02020603050405020304" pitchFamily="18" charset="0"/>
              </a:rPr>
              <a:t> </a:t>
            </a:r>
            <a:r>
              <a:rPr lang="en-US" sz="2400" dirty="0">
                <a:latin typeface="Verdana" panose="020B0604030504040204" pitchFamily="34" charset="0"/>
                <a:ea typeface="Calibri" panose="020F0502020204030204" pitchFamily="34" charset="0"/>
                <a:cs typeface="Times New Roman" panose="02020603050405020304" pitchFamily="18" charset="0"/>
              </a:rPr>
              <a:t>– Since pain comes from unfulfilled desires, indulge your desires.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1651000" y="4134190"/>
            <a:ext cx="9906000" cy="466346"/>
          </a:xfrm>
          <a:prstGeom prst="rect">
            <a:avLst/>
          </a:prstGeom>
          <a:noFill/>
        </p:spPr>
        <p:txBody>
          <a:bodyPr wrap="square" rtlCol="0">
            <a:spAutoFit/>
          </a:bodyPr>
          <a:lstStyle/>
          <a:p>
            <a:pPr marR="0">
              <a:lnSpc>
                <a:spcPct val="107000"/>
              </a:lnSpc>
              <a:spcBef>
                <a:spcPts val="0"/>
              </a:spcBef>
              <a:spcAft>
                <a:spcPts val="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Scientology</a:t>
            </a:r>
            <a:r>
              <a:rPr lang="en-US" sz="2400" dirty="0">
                <a:latin typeface="Verdana" panose="020B0604030504040204" pitchFamily="34" charset="0"/>
                <a:ea typeface="Calibri" panose="020F0502020204030204" pitchFamily="34" charset="0"/>
                <a:cs typeface="Times New Roman" panose="02020603050405020304" pitchFamily="18" charset="0"/>
              </a:rPr>
              <a:t> – Your problem is your engrams from your past.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1661319" y="4733546"/>
            <a:ext cx="9906000" cy="882678"/>
          </a:xfrm>
          <a:prstGeom prst="rect">
            <a:avLst/>
          </a:prstGeom>
          <a:noFill/>
        </p:spPr>
        <p:txBody>
          <a:bodyPr wrap="square" rtlCol="0">
            <a:spAutoFit/>
          </a:bodyPr>
          <a:lstStyle/>
          <a:p>
            <a:pPr marR="0">
              <a:lnSpc>
                <a:spcPct val="107000"/>
              </a:lnSpc>
              <a:spcBef>
                <a:spcPts val="0"/>
              </a:spcBef>
              <a:spcAft>
                <a:spcPts val="80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Islam</a:t>
            </a:r>
            <a:r>
              <a:rPr lang="en-US" sz="2400" dirty="0">
                <a:latin typeface="Verdana" panose="020B0604030504040204" pitchFamily="34" charset="0"/>
                <a:ea typeface="Calibri" panose="020F0502020204030204" pitchFamily="34" charset="0"/>
                <a:cs typeface="Times New Roman" panose="02020603050405020304" pitchFamily="18" charset="0"/>
              </a:rPr>
              <a:t> – God’s mercy comes through performing certain actions; Five Pillars.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381000"/>
            <a:ext cx="10424319" cy="786384"/>
            <a:chOff x="0" y="381000"/>
            <a:chExt cx="10424319" cy="786384"/>
          </a:xfrm>
        </p:grpSpPr>
        <p:sp>
          <p:nvSpPr>
            <p:cNvPr id="14" name="Rectangle 13"/>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Jesus alone paid the debt you owe (Col. 2:13-14)</a:t>
              </a:r>
            </a:p>
          </p:txBody>
        </p:sp>
      </p:grpSp>
    </p:spTree>
    <p:extLst>
      <p:ext uri="{BB962C8B-B14F-4D97-AF65-F5344CB8AC3E}">
        <p14:creationId xmlns:p14="http://schemas.microsoft.com/office/powerpoint/2010/main" val="39641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P spid="10"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1363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by grace you have been </a:t>
            </a:r>
            <a:r>
              <a:rPr lang="en-US" sz="2600" b="1" dirty="0">
                <a:latin typeface="Open Sans"/>
                <a:ea typeface="Verdana" panose="020B0604030504040204" pitchFamily="34" charset="0"/>
                <a:cs typeface="Verdana" panose="020B0604030504040204" pitchFamily="34" charset="0"/>
              </a:rPr>
              <a:t>saved through faith</a:t>
            </a:r>
            <a:r>
              <a:rPr lang="en-US" sz="2600" dirty="0">
                <a:latin typeface="Open Sans"/>
                <a:ea typeface="Verdana" panose="020B0604030504040204" pitchFamily="34" charset="0"/>
                <a:cs typeface="Verdana" panose="020B0604030504040204" pitchFamily="34" charset="0"/>
              </a:rPr>
              <a:t>; and that not of yourselves, it is the gift of God; </a:t>
            </a:r>
            <a:r>
              <a:rPr lang="en-US" sz="2600" b="1" dirty="0">
                <a:latin typeface="Open Sans"/>
                <a:ea typeface="Verdana" panose="020B0604030504040204" pitchFamily="34" charset="0"/>
                <a:cs typeface="Verdana" panose="020B0604030504040204" pitchFamily="34" charset="0"/>
              </a:rPr>
              <a:t>not as a result of works</a:t>
            </a:r>
            <a:r>
              <a:rPr lang="en-US" sz="2600" dirty="0">
                <a:latin typeface="Open Sans"/>
                <a:ea typeface="Verdana" panose="020B0604030504040204" pitchFamily="34" charset="0"/>
                <a:cs typeface="Verdana" panose="020B0604030504040204" pitchFamily="34" charset="0"/>
              </a:rPr>
              <a:t>, so that no one may boast.” (Eph. 2:8-9)</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Your efforts won’t suffice</a:t>
            </a:r>
          </a:p>
        </p:txBody>
      </p:sp>
      <p:sp>
        <p:nvSpPr>
          <p:cNvPr id="7" name="TextBox 12"/>
          <p:cNvSpPr txBox="1"/>
          <p:nvPr/>
        </p:nvSpPr>
        <p:spPr>
          <a:xfrm>
            <a:off x="1207008" y="35650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saved us, </a:t>
            </a:r>
            <a:r>
              <a:rPr lang="en-US" sz="2600" b="1" dirty="0">
                <a:latin typeface="Open Sans"/>
                <a:ea typeface="Verdana" panose="020B0604030504040204" pitchFamily="34" charset="0"/>
                <a:cs typeface="Verdana" panose="020B0604030504040204" pitchFamily="34" charset="0"/>
              </a:rPr>
              <a:t>not on the basis of deeds which we have done in righteousness</a:t>
            </a:r>
            <a:r>
              <a:rPr lang="en-US" sz="2600" dirty="0">
                <a:latin typeface="Open Sans"/>
                <a:ea typeface="Verdana" panose="020B0604030504040204" pitchFamily="34" charset="0"/>
                <a:cs typeface="Verdana" panose="020B0604030504040204" pitchFamily="34" charset="0"/>
              </a:rPr>
              <a:t>, but according to His mercy, by the washing of regeneration and renewing by the Holy Spirit, whom He poured out upon us richly through Jesus Christ our Savior.” (Titus 3:5-6)</a:t>
            </a:r>
          </a:p>
        </p:txBody>
      </p:sp>
      <p:grpSp>
        <p:nvGrpSpPr>
          <p:cNvPr id="8" name="Group 7"/>
          <p:cNvGrpSpPr/>
          <p:nvPr/>
        </p:nvGrpSpPr>
        <p:grpSpPr>
          <a:xfrm>
            <a:off x="0" y="381000"/>
            <a:ext cx="10424319" cy="786384"/>
            <a:chOff x="0" y="381000"/>
            <a:chExt cx="10424319" cy="786384"/>
          </a:xfrm>
        </p:grpSpPr>
        <p:sp>
          <p:nvSpPr>
            <p:cNvPr id="9" name="Rectangle 8"/>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Jesus alone paid the debt you owe (Col. 2:13-14)</a:t>
              </a:r>
            </a:p>
          </p:txBody>
        </p:sp>
      </p:grpSp>
    </p:spTree>
    <p:extLst>
      <p:ext uri="{BB962C8B-B14F-4D97-AF65-F5344CB8AC3E}">
        <p14:creationId xmlns:p14="http://schemas.microsoft.com/office/powerpoint/2010/main" val="207720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if we believe that </a:t>
            </a:r>
            <a:r>
              <a:rPr lang="en-US" sz="2600" b="1" dirty="0">
                <a:latin typeface="Open Sans"/>
                <a:ea typeface="Verdana" panose="020B0604030504040204" pitchFamily="34" charset="0"/>
                <a:cs typeface="Verdana" panose="020B0604030504040204" pitchFamily="34" charset="0"/>
              </a:rPr>
              <a:t>Jesus died and rose again</a:t>
            </a:r>
            <a:r>
              <a:rPr lang="en-US" sz="2600" dirty="0">
                <a:latin typeface="Open Sans"/>
                <a:ea typeface="Verdana" panose="020B0604030504040204" pitchFamily="34" charset="0"/>
                <a:cs typeface="Verdana" panose="020B0604030504040204" pitchFamily="34" charset="0"/>
              </a:rPr>
              <a:t>, even so God will bring with Him those who have fallen asleep in Jesus.” (1 Thess. 4:14)</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Jesus alone overcame death (1 Thess. 4:14)</a:t>
            </a:r>
          </a:p>
        </p:txBody>
      </p:sp>
    </p:spTree>
    <p:extLst>
      <p:ext uri="{BB962C8B-B14F-4D97-AF65-F5344CB8AC3E}">
        <p14:creationId xmlns:p14="http://schemas.microsoft.com/office/powerpoint/2010/main" val="268297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loved you enough to die for you</a:t>
            </a:r>
          </a:p>
        </p:txBody>
      </p:sp>
      <p:sp>
        <p:nvSpPr>
          <p:cNvPr id="8" name="TextBox 12"/>
          <p:cNvSpPr txBox="1"/>
          <p:nvPr/>
        </p:nvSpPr>
        <p:spPr>
          <a:xfrm>
            <a:off x="1207008" y="21363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God so loved the world, that </a:t>
            </a:r>
            <a:r>
              <a:rPr lang="en-US" sz="2600" b="1" dirty="0">
                <a:latin typeface="Open Sans"/>
                <a:ea typeface="Verdana" panose="020B0604030504040204" pitchFamily="34" charset="0"/>
                <a:cs typeface="Verdana" panose="020B0604030504040204" pitchFamily="34" charset="0"/>
              </a:rPr>
              <a:t>He gave His only begotten Son</a:t>
            </a:r>
            <a:r>
              <a:rPr lang="en-US" sz="2600" dirty="0">
                <a:latin typeface="Open Sans"/>
                <a:ea typeface="Verdana" panose="020B0604030504040204" pitchFamily="34" charset="0"/>
                <a:cs typeface="Verdana" panose="020B0604030504040204" pitchFamily="34" charset="0"/>
              </a:rPr>
              <a:t>, that whoever believes in Him shall not perish, but have eternal life.” (John 3:16)</a:t>
            </a:r>
          </a:p>
        </p:txBody>
      </p:sp>
      <p:sp>
        <p:nvSpPr>
          <p:cNvPr id="9" name="TextBox 12"/>
          <p:cNvSpPr txBox="1"/>
          <p:nvPr/>
        </p:nvSpPr>
        <p:spPr>
          <a:xfrm>
            <a:off x="1207008" y="3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one who does not love does not know God, for </a:t>
            </a:r>
            <a:r>
              <a:rPr lang="en-US" sz="2600" b="1" dirty="0">
                <a:latin typeface="Open Sans"/>
                <a:ea typeface="Verdana" panose="020B0604030504040204" pitchFamily="34" charset="0"/>
                <a:cs typeface="Verdana" panose="020B0604030504040204" pitchFamily="34" charset="0"/>
              </a:rPr>
              <a:t>God is love</a:t>
            </a:r>
            <a:r>
              <a:rPr lang="en-US" sz="2600" dirty="0">
                <a:latin typeface="Open Sans"/>
                <a:ea typeface="Verdana" panose="020B0604030504040204" pitchFamily="34" charset="0"/>
                <a:cs typeface="Verdana" panose="020B0604030504040204" pitchFamily="34" charset="0"/>
              </a:rPr>
              <a:t>.” (1 John 4:8)</a:t>
            </a:r>
          </a:p>
        </p:txBody>
      </p:sp>
      <p:grpSp>
        <p:nvGrpSpPr>
          <p:cNvPr id="7" name="Group 6"/>
          <p:cNvGrpSpPr/>
          <p:nvPr/>
        </p:nvGrpSpPr>
        <p:grpSpPr>
          <a:xfrm>
            <a:off x="0" y="381000"/>
            <a:ext cx="10424319" cy="786384"/>
            <a:chOff x="0" y="381000"/>
            <a:chExt cx="10424319" cy="786384"/>
          </a:xfrm>
        </p:grpSpPr>
        <p:sp>
          <p:nvSpPr>
            <p:cNvPr id="10" name="Rectangle 9"/>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Jesus alone overcame death (1 Thess. 4:14)</a:t>
              </a:r>
            </a:p>
          </p:txBody>
        </p:sp>
      </p:grpSp>
    </p:spTree>
    <p:extLst>
      <p:ext uri="{BB962C8B-B14F-4D97-AF65-F5344CB8AC3E}">
        <p14:creationId xmlns:p14="http://schemas.microsoft.com/office/powerpoint/2010/main" val="17386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death was enough to pay for all sin</a:t>
            </a:r>
          </a:p>
        </p:txBody>
      </p:sp>
      <p:sp>
        <p:nvSpPr>
          <p:cNvPr id="8" name="TextBox 12"/>
          <p:cNvSpPr txBox="1"/>
          <p:nvPr/>
        </p:nvSpPr>
        <p:spPr>
          <a:xfrm>
            <a:off x="1207008" y="2155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“By this will </a:t>
            </a:r>
            <a:r>
              <a:rPr lang="en-US" sz="2600" b="1" dirty="0">
                <a:latin typeface="Open Sans"/>
                <a:ea typeface="Verdana" panose="020B0604030504040204" pitchFamily="34" charset="0"/>
                <a:cs typeface="Verdana" panose="020B0604030504040204" pitchFamily="34" charset="0"/>
              </a:rPr>
              <a:t>we have been sanctified </a:t>
            </a:r>
            <a:r>
              <a:rPr lang="en-US" sz="2600" dirty="0">
                <a:latin typeface="Open Sans"/>
                <a:ea typeface="Verdana" panose="020B0604030504040204" pitchFamily="34" charset="0"/>
                <a:cs typeface="Verdana" panose="020B0604030504040204" pitchFamily="34" charset="0"/>
              </a:rPr>
              <a:t>through the offering of the body of Jesus Christ </a:t>
            </a:r>
            <a:r>
              <a:rPr lang="en-US" sz="2600" b="1" dirty="0">
                <a:latin typeface="Open Sans"/>
                <a:ea typeface="Verdana" panose="020B0604030504040204" pitchFamily="34" charset="0"/>
                <a:cs typeface="Verdana" panose="020B0604030504040204" pitchFamily="34" charset="0"/>
              </a:rPr>
              <a:t>once for all</a:t>
            </a:r>
            <a:r>
              <a:rPr lang="en-US" sz="2600" dirty="0">
                <a:latin typeface="Open Sans"/>
                <a:ea typeface="Verdana" panose="020B0604030504040204" pitchFamily="34" charset="0"/>
                <a:cs typeface="Verdana" panose="020B0604030504040204" pitchFamily="34" charset="0"/>
              </a:rPr>
              <a:t>.” (Heb. 10:10)</a:t>
            </a:r>
          </a:p>
        </p:txBody>
      </p:sp>
      <p:grpSp>
        <p:nvGrpSpPr>
          <p:cNvPr id="6" name="Group 5"/>
          <p:cNvGrpSpPr/>
          <p:nvPr/>
        </p:nvGrpSpPr>
        <p:grpSpPr>
          <a:xfrm>
            <a:off x="0" y="381000"/>
            <a:ext cx="10424319" cy="786384"/>
            <a:chOff x="0" y="381000"/>
            <a:chExt cx="10424319" cy="786384"/>
          </a:xfrm>
        </p:grpSpPr>
        <p:sp>
          <p:nvSpPr>
            <p:cNvPr id="7" name="Rectangle 6"/>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Jesus alone overcame death (1 Thess. 4:14)</a:t>
              </a:r>
            </a:p>
          </p:txBody>
        </p:sp>
      </p:grpSp>
    </p:spTree>
    <p:extLst>
      <p:ext uri="{BB962C8B-B14F-4D97-AF65-F5344CB8AC3E}">
        <p14:creationId xmlns:p14="http://schemas.microsoft.com/office/powerpoint/2010/main" val="5546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latin typeface="Open Sans"/>
                <a:ea typeface="Verdana" panose="020B0604030504040204" pitchFamily="34" charset="0"/>
                <a:cs typeface="Verdana" panose="020B0604030504040204" pitchFamily="34" charset="0"/>
              </a:rPr>
              <a:t>What comes after death?</a:t>
            </a:r>
          </a:p>
        </p:txBody>
      </p:sp>
      <p:sp>
        <p:nvSpPr>
          <p:cNvPr id="7" name="Rectangle 6"/>
          <p:cNvSpPr/>
          <p:nvPr/>
        </p:nvSpPr>
        <p:spPr>
          <a:xfrm>
            <a:off x="1508919" y="2214265"/>
            <a:ext cx="10210800" cy="2129135"/>
          </a:xfrm>
          <a:prstGeom prst="rect">
            <a:avLst/>
          </a:prstGeom>
          <a:solidFill>
            <a:schemeClr val="bg2">
              <a:lumMod val="75000"/>
            </a:schemeClr>
          </a:solidFill>
          <a:ln w="38100">
            <a:solidFill>
              <a:srgbClr val="A51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61319" y="2362200"/>
            <a:ext cx="9906000" cy="882678"/>
          </a:xfrm>
          <a:prstGeom prst="rect">
            <a:avLst/>
          </a:prstGeom>
          <a:noFill/>
        </p:spPr>
        <p:txBody>
          <a:bodyPr wrap="square" rtlCol="0">
            <a:spAutoFit/>
          </a:bodyPr>
          <a:lstStyle/>
          <a:p>
            <a:pPr marL="3175" marR="0" indent="-3175">
              <a:lnSpc>
                <a:spcPct val="107000"/>
              </a:lnSpc>
              <a:spcBef>
                <a:spcPts val="0"/>
              </a:spcBef>
              <a:spcAft>
                <a:spcPts val="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Hinduism, Buddhism, Scientology</a:t>
            </a:r>
            <a:r>
              <a:rPr lang="en-US" sz="2400" dirty="0">
                <a:latin typeface="Verdana" panose="020B0604030504040204" pitchFamily="34" charset="0"/>
                <a:ea typeface="Calibri" panose="020F0502020204030204" pitchFamily="34" charset="0"/>
                <a:cs typeface="Times New Roman" panose="02020603050405020304" pitchFamily="18" charset="0"/>
              </a:rPr>
              <a:t> – Reincarnation followed by eventual annihilation.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1651000" y="3212247"/>
            <a:ext cx="9906000" cy="882678"/>
          </a:xfrm>
          <a:prstGeom prst="rect">
            <a:avLst/>
          </a:prstGeom>
          <a:noFill/>
        </p:spPr>
        <p:txBody>
          <a:bodyPr wrap="square" rtlCol="0">
            <a:spAutoFit/>
          </a:bodyPr>
          <a:lstStyle/>
          <a:p>
            <a:pPr marR="0">
              <a:lnSpc>
                <a:spcPct val="107000"/>
              </a:lnSpc>
              <a:spcBef>
                <a:spcPts val="0"/>
              </a:spcBef>
              <a:spcAft>
                <a:spcPts val="80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Christianity</a:t>
            </a:r>
            <a:r>
              <a:rPr lang="en-US" sz="2400" dirty="0">
                <a:latin typeface="Verdana" panose="020B0604030504040204" pitchFamily="34" charset="0"/>
                <a:ea typeface="Calibri" panose="020F0502020204030204" pitchFamily="34" charset="0"/>
                <a:cs typeface="Times New Roman" panose="02020603050405020304" pitchFamily="18" charset="0"/>
              </a:rPr>
              <a:t> – Resurrection for Jesus first and then for His followers later.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381000"/>
            <a:ext cx="10424319" cy="786384"/>
            <a:chOff x="0" y="381000"/>
            <a:chExt cx="10424319" cy="786384"/>
          </a:xfrm>
        </p:grpSpPr>
        <p:sp>
          <p:nvSpPr>
            <p:cNvPr id="11" name="Rectangle 10"/>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Jesus alone overcame death (1 Thess. 4:14)</a:t>
              </a:r>
            </a:p>
          </p:txBody>
        </p:sp>
      </p:grpSp>
    </p:spTree>
    <p:extLst>
      <p:ext uri="{BB962C8B-B14F-4D97-AF65-F5344CB8AC3E}">
        <p14:creationId xmlns:p14="http://schemas.microsoft.com/office/powerpoint/2010/main" val="410139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Evidence for Jesus’ resurrection</a:t>
            </a:r>
          </a:p>
        </p:txBody>
      </p:sp>
      <p:sp>
        <p:nvSpPr>
          <p:cNvPr id="8" name="TextBox 12"/>
          <p:cNvSpPr txBox="1"/>
          <p:nvPr/>
        </p:nvSpPr>
        <p:spPr>
          <a:xfrm>
            <a:off x="1207008" y="2117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when they had assembled with the elders and consulted together, they gave a large sum of money to the soldiers, and said, ‘</a:t>
            </a:r>
            <a:r>
              <a:rPr lang="en-US" sz="2600" b="1" dirty="0">
                <a:latin typeface="Open Sans"/>
                <a:ea typeface="Verdana" panose="020B0604030504040204" pitchFamily="34" charset="0"/>
                <a:cs typeface="Verdana" panose="020B0604030504040204" pitchFamily="34" charset="0"/>
              </a:rPr>
              <a:t>You are to say</a:t>
            </a:r>
            <a:r>
              <a:rPr lang="en-US" sz="2600" dirty="0">
                <a:latin typeface="Open Sans"/>
                <a:ea typeface="Verdana" panose="020B0604030504040204" pitchFamily="34" charset="0"/>
                <a:cs typeface="Verdana" panose="020B0604030504040204" pitchFamily="34" charset="0"/>
              </a:rPr>
              <a:t>, “His disciples came by night and stole Him away while we were asleep.”’” (Matt. 28:12-13)</a:t>
            </a:r>
          </a:p>
        </p:txBody>
      </p:sp>
      <p:sp>
        <p:nvSpPr>
          <p:cNvPr id="6" name="TextBox 12"/>
          <p:cNvSpPr txBox="1"/>
          <p:nvPr/>
        </p:nvSpPr>
        <p:spPr>
          <a:xfrm>
            <a:off x="1207008" y="39651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“After that </a:t>
            </a:r>
            <a:r>
              <a:rPr lang="en-US" sz="2600" b="1" dirty="0">
                <a:latin typeface="Open Sans"/>
                <a:ea typeface="Verdana" panose="020B0604030504040204" pitchFamily="34" charset="0"/>
                <a:cs typeface="Verdana" panose="020B0604030504040204" pitchFamily="34" charset="0"/>
              </a:rPr>
              <a:t>He appeared to more than five hundred brethren at one time</a:t>
            </a:r>
            <a:r>
              <a:rPr lang="en-US" sz="2600" dirty="0">
                <a:latin typeface="Open Sans"/>
                <a:ea typeface="Verdana" panose="020B0604030504040204" pitchFamily="34" charset="0"/>
                <a:cs typeface="Verdana" panose="020B0604030504040204" pitchFamily="34" charset="0"/>
              </a:rPr>
              <a:t>, most of whom remain until now, but some have fallen asleep…” (1 Cor. 15:6)</a:t>
            </a:r>
          </a:p>
        </p:txBody>
      </p:sp>
      <p:grpSp>
        <p:nvGrpSpPr>
          <p:cNvPr id="7" name="Group 6"/>
          <p:cNvGrpSpPr/>
          <p:nvPr/>
        </p:nvGrpSpPr>
        <p:grpSpPr>
          <a:xfrm>
            <a:off x="0" y="381000"/>
            <a:ext cx="10424319" cy="786384"/>
            <a:chOff x="0" y="381000"/>
            <a:chExt cx="10424319" cy="786384"/>
          </a:xfrm>
        </p:grpSpPr>
        <p:sp>
          <p:nvSpPr>
            <p:cNvPr id="9" name="Rectangle 8"/>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Jesus alone overcame death (1 Thess. 4:14)</a:t>
              </a:r>
            </a:p>
          </p:txBody>
        </p:sp>
      </p:grpSp>
    </p:spTree>
    <p:extLst>
      <p:ext uri="{BB962C8B-B14F-4D97-AF65-F5344CB8AC3E}">
        <p14:creationId xmlns:p14="http://schemas.microsoft.com/office/powerpoint/2010/main" val="72717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4119" y="1371600"/>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life guarantees life for His followers</a:t>
            </a:r>
          </a:p>
        </p:txBody>
      </p:sp>
      <p:sp>
        <p:nvSpPr>
          <p:cNvPr id="8" name="TextBox 12"/>
          <p:cNvSpPr txBox="1"/>
          <p:nvPr/>
        </p:nvSpPr>
        <p:spPr>
          <a:xfrm>
            <a:off x="1207008" y="1923871"/>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sting of death is sin, and the power of sin is the law; but thanks be to God, </a:t>
            </a:r>
            <a:r>
              <a:rPr lang="en-US" sz="2600" b="1" dirty="0">
                <a:latin typeface="Open Sans"/>
                <a:ea typeface="Verdana" panose="020B0604030504040204" pitchFamily="34" charset="0"/>
                <a:cs typeface="Verdana" panose="020B0604030504040204" pitchFamily="34" charset="0"/>
              </a:rPr>
              <a:t>who gives us the victory through our Lord Jesus Christ</a:t>
            </a:r>
            <a:r>
              <a:rPr lang="en-US" sz="2600" dirty="0">
                <a:latin typeface="Open Sans"/>
                <a:ea typeface="Verdana" panose="020B0604030504040204" pitchFamily="34" charset="0"/>
                <a:cs typeface="Verdana" panose="020B0604030504040204" pitchFamily="34" charset="0"/>
              </a:rPr>
              <a:t>.” (1 Cor. 15:56-57)</a:t>
            </a:r>
          </a:p>
        </p:txBody>
      </p:sp>
      <p:grpSp>
        <p:nvGrpSpPr>
          <p:cNvPr id="6" name="Group 5"/>
          <p:cNvGrpSpPr/>
          <p:nvPr/>
        </p:nvGrpSpPr>
        <p:grpSpPr>
          <a:xfrm>
            <a:off x="0" y="381000"/>
            <a:ext cx="10424319" cy="786384"/>
            <a:chOff x="0" y="381000"/>
            <a:chExt cx="10424319" cy="786384"/>
          </a:xfrm>
        </p:grpSpPr>
        <p:sp>
          <p:nvSpPr>
            <p:cNvPr id="7" name="Rectangle 6"/>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Jesus alone overcame death (1 Thess. 4:14)</a:t>
              </a:r>
            </a:p>
          </p:txBody>
        </p:sp>
      </p:grpSp>
    </p:spTree>
    <p:extLst>
      <p:ext uri="{BB962C8B-B14F-4D97-AF65-F5344CB8AC3E}">
        <p14:creationId xmlns:p14="http://schemas.microsoft.com/office/powerpoint/2010/main" val="32353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“Husbands, love your wives, just as </a:t>
            </a:r>
            <a:r>
              <a:rPr lang="en-US" sz="2600" b="1" dirty="0">
                <a:latin typeface="Open Sans"/>
                <a:ea typeface="Verdana" panose="020B0604030504040204" pitchFamily="34" charset="0"/>
                <a:cs typeface="Verdana" panose="020B0604030504040204" pitchFamily="34" charset="0"/>
              </a:rPr>
              <a:t>Christ also loved the church </a:t>
            </a:r>
            <a:r>
              <a:rPr lang="en-US" sz="2600" dirty="0">
                <a:latin typeface="Open Sans"/>
                <a:ea typeface="Verdana" panose="020B0604030504040204" pitchFamily="34" charset="0"/>
                <a:cs typeface="Verdana" panose="020B0604030504040204" pitchFamily="34" charset="0"/>
              </a:rPr>
              <a:t>and gave Himself up for her.” (Eph. 5:25)</a:t>
            </a:r>
          </a:p>
        </p:txBody>
      </p:sp>
      <p:sp>
        <p:nvSpPr>
          <p:cNvPr id="6" name="Rectangle 5"/>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spTree>
    <p:extLst>
      <p:ext uri="{BB962C8B-B14F-4D97-AF65-F5344CB8AC3E}">
        <p14:creationId xmlns:p14="http://schemas.microsoft.com/office/powerpoint/2010/main" val="198687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I saw Him, I fell at His feet like a dead man. And He placed His right hand on me, saying, ‘Do not be afraid; I am the first and the last, and the living One; and </a:t>
            </a:r>
            <a:r>
              <a:rPr lang="en-US" sz="2600" b="1" dirty="0">
                <a:latin typeface="Open Sans"/>
                <a:ea typeface="Verdana" panose="020B0604030504040204" pitchFamily="34" charset="0"/>
                <a:cs typeface="Verdana" panose="020B0604030504040204" pitchFamily="34" charset="0"/>
              </a:rPr>
              <a:t>I was dead</a:t>
            </a:r>
            <a:r>
              <a:rPr lang="en-US" sz="2600" dirty="0">
                <a:latin typeface="Open Sans"/>
                <a:ea typeface="Verdana" panose="020B0604030504040204" pitchFamily="34" charset="0"/>
                <a:cs typeface="Verdana" panose="020B0604030504040204" pitchFamily="34" charset="0"/>
              </a:rPr>
              <a:t>, and behold, </a:t>
            </a:r>
            <a:r>
              <a:rPr lang="en-US" sz="2600" b="1" dirty="0">
                <a:latin typeface="Open Sans"/>
                <a:ea typeface="Verdana" panose="020B0604030504040204" pitchFamily="34" charset="0"/>
                <a:cs typeface="Verdana" panose="020B0604030504040204" pitchFamily="34" charset="0"/>
              </a:rPr>
              <a:t>I am alive forevermore</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I have the keys of death and of Hades</a:t>
            </a:r>
            <a:r>
              <a:rPr lang="en-US" sz="2600" dirty="0">
                <a:latin typeface="Open Sans"/>
                <a:ea typeface="Verdana" panose="020B0604030504040204" pitchFamily="34" charset="0"/>
                <a:cs typeface="Verdana" panose="020B0604030504040204" pitchFamily="34" charset="0"/>
              </a:rPr>
              <a:t>.’” (Rev. 1:17-18)</a:t>
            </a:r>
          </a:p>
        </p:txBody>
      </p:sp>
      <p:sp>
        <p:nvSpPr>
          <p:cNvPr id="2" name="Rectangle 1"/>
          <p:cNvSpPr/>
          <p:nvPr/>
        </p:nvSpPr>
        <p:spPr>
          <a:xfrm>
            <a:off x="4633119" y="381000"/>
            <a:ext cx="83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3733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who believes in Him is not judged; he who does not believe has been </a:t>
            </a:r>
            <a:r>
              <a:rPr lang="en-US" sz="2600" b="1" dirty="0">
                <a:latin typeface="Open Sans"/>
                <a:ea typeface="Verdana" panose="020B0604030504040204" pitchFamily="34" charset="0"/>
                <a:cs typeface="Verdana" panose="020B0604030504040204" pitchFamily="34" charset="0"/>
              </a:rPr>
              <a:t>judged already</a:t>
            </a:r>
            <a:r>
              <a:rPr lang="en-US" sz="2600" dirty="0">
                <a:latin typeface="Open Sans"/>
                <a:ea typeface="Verdana" panose="020B0604030504040204" pitchFamily="34" charset="0"/>
                <a:cs typeface="Verdana" panose="020B0604030504040204" pitchFamily="34" charset="0"/>
              </a:rPr>
              <a:t>, because </a:t>
            </a:r>
            <a:r>
              <a:rPr lang="en-US" sz="2600" b="1" dirty="0">
                <a:latin typeface="Open Sans"/>
                <a:ea typeface="Verdana" panose="020B0604030504040204" pitchFamily="34" charset="0"/>
                <a:cs typeface="Verdana" panose="020B0604030504040204" pitchFamily="34" charset="0"/>
              </a:rPr>
              <a:t>he has not believed in the name of the only begotten Son of God</a:t>
            </a:r>
            <a:r>
              <a:rPr lang="en-US" sz="2600" dirty="0">
                <a:latin typeface="Open Sans"/>
                <a:ea typeface="Verdana" panose="020B0604030504040204" pitchFamily="34" charset="0"/>
                <a:cs typeface="Verdana" panose="020B0604030504040204" pitchFamily="34" charset="0"/>
              </a:rPr>
              <a:t>.” (John 3:18)</a:t>
            </a:r>
          </a:p>
        </p:txBody>
      </p:sp>
      <p:grpSp>
        <p:nvGrpSpPr>
          <p:cNvPr id="8" name="Group 7"/>
          <p:cNvGrpSpPr/>
          <p:nvPr/>
        </p:nvGrpSpPr>
        <p:grpSpPr>
          <a:xfrm>
            <a:off x="10318" y="381000"/>
            <a:ext cx="9728199" cy="786384"/>
            <a:chOff x="10318" y="381000"/>
            <a:chExt cx="9728199" cy="786384"/>
          </a:xfrm>
        </p:grpSpPr>
        <p:sp>
          <p:nvSpPr>
            <p:cNvPr id="9" name="Rectangle 8"/>
            <p:cNvSpPr/>
            <p:nvPr/>
          </p:nvSpPr>
          <p:spPr>
            <a:xfrm>
              <a:off x="4633120" y="381000"/>
              <a:ext cx="4495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8" y="482025"/>
              <a:ext cx="9728199"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Jesus, the Only Way to God </a:t>
              </a:r>
              <a:r>
                <a:rPr lang="en-US" sz="3200" b="1" dirty="0">
                  <a:solidFill>
                    <a:schemeClr val="bg1"/>
                  </a:solidFill>
                  <a:latin typeface="Open Sans"/>
                  <a:ea typeface="Verdana" panose="020B0604030504040204" pitchFamily="34" charset="0"/>
                  <a:cs typeface="Verdana" panose="020B0604030504040204" pitchFamily="34" charset="0"/>
                </a:rPr>
                <a:t>(John 6:66-68)</a:t>
              </a:r>
            </a:p>
          </p:txBody>
        </p:sp>
      </p:grpSp>
    </p:spTree>
    <p:extLst>
      <p:ext uri="{BB962C8B-B14F-4D97-AF65-F5344CB8AC3E}">
        <p14:creationId xmlns:p14="http://schemas.microsoft.com/office/powerpoint/2010/main" val="116420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latin typeface="Open Sans"/>
                <a:ea typeface="Verdana" panose="020B0604030504040204" pitchFamily="34" charset="0"/>
                <a:cs typeface="Verdana" panose="020B0604030504040204" pitchFamily="34" charset="0"/>
              </a:rPr>
              <a:t>Who does God love?</a:t>
            </a:r>
          </a:p>
        </p:txBody>
      </p:sp>
      <p:sp>
        <p:nvSpPr>
          <p:cNvPr id="7" name="Rectangle 6"/>
          <p:cNvSpPr/>
          <p:nvPr/>
        </p:nvSpPr>
        <p:spPr>
          <a:xfrm>
            <a:off x="1508919" y="2214265"/>
            <a:ext cx="10210800" cy="3881735"/>
          </a:xfrm>
          <a:prstGeom prst="rect">
            <a:avLst/>
          </a:prstGeom>
          <a:solidFill>
            <a:schemeClr val="bg2">
              <a:lumMod val="75000"/>
            </a:schemeClr>
          </a:solidFill>
          <a:ln w="38100">
            <a:solidFill>
              <a:srgbClr val="A51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61319" y="2362200"/>
            <a:ext cx="9906000" cy="466346"/>
          </a:xfrm>
          <a:prstGeom prst="rect">
            <a:avLst/>
          </a:prstGeom>
          <a:noFill/>
        </p:spPr>
        <p:txBody>
          <a:bodyPr wrap="square" rtlCol="0">
            <a:spAutoFit/>
          </a:bodyPr>
          <a:lstStyle/>
          <a:p>
            <a:pPr marL="3175" marR="0" indent="-3175">
              <a:lnSpc>
                <a:spcPct val="107000"/>
              </a:lnSpc>
              <a:spcBef>
                <a:spcPts val="0"/>
              </a:spcBef>
              <a:spcAft>
                <a:spcPts val="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Islam</a:t>
            </a:r>
            <a:r>
              <a:rPr lang="en-US" sz="2400" dirty="0">
                <a:latin typeface="Verdana" panose="020B0604030504040204" pitchFamily="34" charset="0"/>
                <a:ea typeface="Calibri" panose="020F0502020204030204" pitchFamily="34" charset="0"/>
                <a:cs typeface="Times New Roman" panose="02020603050405020304" pitchFamily="18" charset="0"/>
              </a:rPr>
              <a:t> – God’s love is limited to a few.</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1651000" y="2834233"/>
            <a:ext cx="9906000" cy="861518"/>
          </a:xfrm>
          <a:prstGeom prst="rect">
            <a:avLst/>
          </a:prstGeom>
          <a:noFill/>
        </p:spPr>
        <p:txBody>
          <a:bodyPr wrap="square" rtlCol="0">
            <a:spAutoFit/>
          </a:bodyPr>
          <a:lstStyle/>
          <a:p>
            <a:pPr marL="3175" marR="0" indent="-3175">
              <a:lnSpc>
                <a:spcPct val="107000"/>
              </a:lnSpc>
              <a:spcBef>
                <a:spcPts val="0"/>
              </a:spcBef>
              <a:spcAft>
                <a:spcPts val="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Baha’i</a:t>
            </a:r>
            <a:r>
              <a:rPr lang="en-US" sz="2400" dirty="0">
                <a:latin typeface="Verdana" panose="020B0604030504040204" pitchFamily="34" charset="0"/>
                <a:ea typeface="Calibri" panose="020F0502020204030204" pitchFamily="34" charset="0"/>
                <a:cs typeface="Times New Roman" panose="02020603050405020304" pitchFamily="18" charset="0"/>
              </a:rPr>
              <a:t> – God is loving, but He is unknowable and </a:t>
            </a:r>
            <a:r>
              <a:rPr lang="en-US" sz="2400" dirty="0" err="1">
                <a:latin typeface="Verdana" panose="020B0604030504040204" pitchFamily="34" charset="0"/>
                <a:ea typeface="Calibri" panose="020F0502020204030204" pitchFamily="34" charset="0"/>
                <a:cs typeface="Times New Roman" panose="02020603050405020304" pitchFamily="18" charset="0"/>
              </a:rPr>
              <a:t>unaccessible</a:t>
            </a:r>
            <a:r>
              <a:rPr lang="en-US" sz="2400" dirty="0">
                <a:latin typeface="Verdana" panose="020B0604030504040204" pitchFamily="34" charset="0"/>
                <a:ea typeface="Calibri" panose="020F0502020204030204" pitchFamily="34" charset="0"/>
                <a:cs typeface="Times New Roman" panose="02020603050405020304" pitchFamily="18" charset="0"/>
              </a:rPr>
              <a:t>, so no one gets to experience His love.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1000" y="3680918"/>
            <a:ext cx="9906000" cy="882678"/>
          </a:xfrm>
          <a:prstGeom prst="rect">
            <a:avLst/>
          </a:prstGeom>
          <a:noFill/>
        </p:spPr>
        <p:txBody>
          <a:bodyPr wrap="square" rtlCol="0">
            <a:spAutoFit/>
          </a:bodyPr>
          <a:lstStyle/>
          <a:p>
            <a:pPr marL="3175" marR="0" indent="-3175">
              <a:lnSpc>
                <a:spcPct val="107000"/>
              </a:lnSpc>
              <a:spcBef>
                <a:spcPts val="0"/>
              </a:spcBef>
              <a:spcAft>
                <a:spcPts val="80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Hinduism</a:t>
            </a:r>
            <a:r>
              <a:rPr lang="en-US" sz="2400" dirty="0">
                <a:latin typeface="Verdana" panose="020B0604030504040204" pitchFamily="34" charset="0"/>
                <a:ea typeface="Calibri" panose="020F0502020204030204" pitchFamily="34" charset="0"/>
                <a:cs typeface="Times New Roman" panose="02020603050405020304" pitchFamily="18" charset="0"/>
              </a:rPr>
              <a:t> – Man’s ultimate goal is to unite with Brahman and lose individuality; Braham has no personality and doesn’t love.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1661319" y="4447120"/>
            <a:ext cx="9906000" cy="882678"/>
          </a:xfrm>
          <a:prstGeom prst="rect">
            <a:avLst/>
          </a:prstGeom>
          <a:noFill/>
        </p:spPr>
        <p:txBody>
          <a:bodyPr wrap="square" rtlCol="0">
            <a:spAutoFit/>
          </a:bodyPr>
          <a:lstStyle/>
          <a:p>
            <a:pPr marL="3175" marR="0" indent="-3175">
              <a:lnSpc>
                <a:spcPct val="107000"/>
              </a:lnSpc>
              <a:spcBef>
                <a:spcPts val="0"/>
              </a:spcBef>
              <a:spcAft>
                <a:spcPts val="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Deists</a:t>
            </a:r>
            <a:r>
              <a:rPr lang="en-US" sz="2400" dirty="0">
                <a:latin typeface="Verdana" panose="020B0604030504040204" pitchFamily="34" charset="0"/>
                <a:ea typeface="Calibri" panose="020F0502020204030204" pitchFamily="34" charset="0"/>
                <a:cs typeface="Times New Roman" panose="02020603050405020304" pitchFamily="18" charset="0"/>
              </a:rPr>
              <a:t> – God has personality, but does not involve Himself in His creation. He “poses no threat and offers no hope.”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1661319" y="5213322"/>
            <a:ext cx="9906000" cy="487506"/>
          </a:xfrm>
          <a:prstGeom prst="rect">
            <a:avLst/>
          </a:prstGeom>
          <a:noFill/>
        </p:spPr>
        <p:txBody>
          <a:bodyPr wrap="square" rtlCol="0">
            <a:spAutoFit/>
          </a:bodyPr>
          <a:lstStyle/>
          <a:p>
            <a:pPr marL="3175" marR="0" indent="-3175">
              <a:lnSpc>
                <a:spcPct val="107000"/>
              </a:lnSpc>
              <a:spcBef>
                <a:spcPts val="0"/>
              </a:spcBef>
              <a:spcAft>
                <a:spcPts val="0"/>
              </a:spcAft>
            </a:pPr>
            <a:r>
              <a:rPr lang="en-US" sz="2400" b="1" u="sng" dirty="0">
                <a:solidFill>
                  <a:srgbClr val="A51E22"/>
                </a:solidFill>
                <a:latin typeface="Verdana" panose="020B0604030504040204" pitchFamily="34" charset="0"/>
                <a:ea typeface="Calibri" panose="020F0502020204030204" pitchFamily="34" charset="0"/>
                <a:cs typeface="Times New Roman" panose="02020603050405020304" pitchFamily="18" charset="0"/>
              </a:rPr>
              <a:t>Christianity</a:t>
            </a:r>
            <a:r>
              <a:rPr lang="en-US" sz="2400" dirty="0">
                <a:latin typeface="Verdana" panose="020B0604030504040204" pitchFamily="34" charset="0"/>
                <a:ea typeface="Calibri" panose="020F0502020204030204" pitchFamily="34" charset="0"/>
                <a:cs typeface="Times New Roman" panose="02020603050405020304" pitchFamily="18" charset="0"/>
              </a:rPr>
              <a:t> – God bestows His love on everyone.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0" y="381000"/>
            <a:ext cx="10424319" cy="786384"/>
            <a:chOff x="0" y="381000"/>
            <a:chExt cx="10424319" cy="786384"/>
          </a:xfrm>
        </p:grpSpPr>
        <p:sp>
          <p:nvSpPr>
            <p:cNvPr id="16" name="Rectangle 15"/>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152975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2078772"/>
            <a:ext cx="10442448" cy="4093428"/>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Moses said to God, ‘Behold, I am going to the sons of Israel, and I will say to them, “The God of your fathers has sent me to you.” Now they may say to me, “</a:t>
            </a:r>
            <a:r>
              <a:rPr lang="en-US" sz="2600" b="1" dirty="0">
                <a:latin typeface="Open Sans"/>
                <a:ea typeface="Verdana" panose="020B0604030504040204" pitchFamily="34" charset="0"/>
                <a:cs typeface="Verdana" panose="020B0604030504040204" pitchFamily="34" charset="0"/>
              </a:rPr>
              <a:t>What is His name</a:t>
            </a:r>
            <a:r>
              <a:rPr lang="en-US" sz="2600" dirty="0">
                <a:latin typeface="Open Sans"/>
                <a:ea typeface="Verdana" panose="020B0604030504040204" pitchFamily="34" charset="0"/>
                <a:cs typeface="Verdana" panose="020B0604030504040204" pitchFamily="34" charset="0"/>
              </a:rPr>
              <a:t>?” What shall I say to them?’ God said to Moses, ‘</a:t>
            </a:r>
            <a:r>
              <a:rPr lang="en-US" sz="2600" b="1" dirty="0">
                <a:latin typeface="Open Sans"/>
                <a:ea typeface="Verdana" panose="020B0604030504040204" pitchFamily="34" charset="0"/>
                <a:cs typeface="Verdana" panose="020B0604030504040204" pitchFamily="34" charset="0"/>
              </a:rPr>
              <a:t>I AM WHO I AM’</a:t>
            </a:r>
            <a:r>
              <a:rPr lang="en-US" sz="2600" dirty="0">
                <a:latin typeface="Open Sans"/>
                <a:ea typeface="Verdana" panose="020B0604030504040204" pitchFamily="34" charset="0"/>
                <a:cs typeface="Verdana" panose="020B0604030504040204" pitchFamily="34" charset="0"/>
              </a:rPr>
              <a:t>; and He said, ‘Thus you shall say to the sons of Israel, “I AM has sent me to you.” God, furthermore, said to Moses, ‘Thus you shall say to the sons of Israel,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the God of your fathers, the </a:t>
            </a:r>
            <a:r>
              <a:rPr lang="en-US" sz="2600" b="1" dirty="0">
                <a:latin typeface="Open Sans"/>
                <a:ea typeface="Verdana" panose="020B0604030504040204" pitchFamily="34" charset="0"/>
                <a:cs typeface="Verdana" panose="020B0604030504040204" pitchFamily="34" charset="0"/>
              </a:rPr>
              <a:t>God of Abraham</a:t>
            </a:r>
            <a:r>
              <a:rPr lang="en-US" sz="2600" dirty="0">
                <a:latin typeface="Open Sans"/>
                <a:ea typeface="Verdana" panose="020B0604030504040204" pitchFamily="34" charset="0"/>
                <a:cs typeface="Verdana" panose="020B0604030504040204" pitchFamily="34" charset="0"/>
              </a:rPr>
              <a:t>, the </a:t>
            </a:r>
            <a:r>
              <a:rPr lang="en-US" sz="2600" b="1" dirty="0">
                <a:latin typeface="Open Sans"/>
                <a:ea typeface="Verdana" panose="020B0604030504040204" pitchFamily="34" charset="0"/>
                <a:cs typeface="Verdana" panose="020B0604030504040204" pitchFamily="34" charset="0"/>
              </a:rPr>
              <a:t>God of Isaac</a:t>
            </a:r>
            <a:r>
              <a:rPr lang="en-US" sz="2600" dirty="0">
                <a:latin typeface="Open Sans"/>
                <a:ea typeface="Verdana" panose="020B0604030504040204" pitchFamily="34" charset="0"/>
                <a:cs typeface="Verdana" panose="020B0604030504040204" pitchFamily="34" charset="0"/>
              </a:rPr>
              <a:t>, and the </a:t>
            </a:r>
            <a:r>
              <a:rPr lang="en-US" sz="2600" b="1" dirty="0">
                <a:latin typeface="Open Sans"/>
                <a:ea typeface="Verdana" panose="020B0604030504040204" pitchFamily="34" charset="0"/>
                <a:cs typeface="Verdana" panose="020B0604030504040204" pitchFamily="34" charset="0"/>
              </a:rPr>
              <a:t>God of Jacob</a:t>
            </a:r>
            <a:r>
              <a:rPr lang="en-US" sz="2600" dirty="0">
                <a:latin typeface="Open Sans"/>
                <a:ea typeface="Verdana" panose="020B0604030504040204" pitchFamily="34" charset="0"/>
                <a:cs typeface="Verdana" panose="020B0604030504040204" pitchFamily="34" charset="0"/>
              </a:rPr>
              <a:t>, has sent me to you.” This is My name forever, and this is My memorial-name to all generations.’” (Ex. 3:13-15)</a:t>
            </a:r>
          </a:p>
        </p:txBody>
      </p:sp>
      <p:sp>
        <p:nvSpPr>
          <p:cNvPr id="5" name="TextBox 4"/>
          <p:cNvSpPr txBox="1"/>
          <p:nvPr/>
        </p:nvSpPr>
        <p:spPr>
          <a:xfrm>
            <a:off x="1204119" y="1527048"/>
            <a:ext cx="10744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God identified Himself by a name and by His relationships </a:t>
            </a:r>
          </a:p>
        </p:txBody>
      </p:sp>
      <p:grpSp>
        <p:nvGrpSpPr>
          <p:cNvPr id="6" name="Group 5"/>
          <p:cNvGrpSpPr/>
          <p:nvPr/>
        </p:nvGrpSpPr>
        <p:grpSpPr>
          <a:xfrm>
            <a:off x="0" y="381000"/>
            <a:ext cx="10424319" cy="786384"/>
            <a:chOff x="0" y="381000"/>
            <a:chExt cx="10424319" cy="786384"/>
          </a:xfrm>
        </p:grpSpPr>
        <p:sp>
          <p:nvSpPr>
            <p:cNvPr id="7" name="Rectangle 6"/>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100341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2117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do not ask on behalf of these alone, but for those also who believe in Me through their word; </a:t>
            </a:r>
            <a:r>
              <a:rPr lang="en-US" sz="2600" b="1" dirty="0">
                <a:latin typeface="Open Sans"/>
                <a:ea typeface="Verdana" panose="020B0604030504040204" pitchFamily="34" charset="0"/>
                <a:cs typeface="Verdana" panose="020B0604030504040204" pitchFamily="34" charset="0"/>
              </a:rPr>
              <a:t>that they may all be one</a:t>
            </a:r>
            <a:r>
              <a:rPr lang="en-US" sz="2600" dirty="0">
                <a:latin typeface="Open Sans"/>
                <a:ea typeface="Verdana" panose="020B0604030504040204" pitchFamily="34" charset="0"/>
                <a:cs typeface="Verdana" panose="020B0604030504040204" pitchFamily="34" charset="0"/>
              </a:rPr>
              <a:t>; even as You, Father, are in Me and I in You, </a:t>
            </a:r>
            <a:r>
              <a:rPr lang="en-US" sz="2600" b="1" dirty="0">
                <a:latin typeface="Open Sans"/>
                <a:ea typeface="Verdana" panose="020B0604030504040204" pitchFamily="34" charset="0"/>
                <a:cs typeface="Verdana" panose="020B0604030504040204" pitchFamily="34" charset="0"/>
              </a:rPr>
              <a:t>that they also may be in Us</a:t>
            </a:r>
            <a:r>
              <a:rPr lang="en-US" sz="2600" dirty="0">
                <a:latin typeface="Open Sans"/>
                <a:ea typeface="Verdana" panose="020B0604030504040204" pitchFamily="34" charset="0"/>
                <a:cs typeface="Verdana" panose="020B0604030504040204" pitchFamily="34" charset="0"/>
              </a:rPr>
              <a:t>, so that the world may believe that You sent Me.” (John 17:20-21)</a:t>
            </a:r>
          </a:p>
        </p:txBody>
      </p:sp>
      <p:sp>
        <p:nvSpPr>
          <p:cNvPr id="5" name="TextBox 4"/>
          <p:cNvSpPr txBox="1"/>
          <p:nvPr/>
        </p:nvSpPr>
        <p:spPr>
          <a:xfrm>
            <a:off x="1204119" y="1527048"/>
            <a:ext cx="10744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Relationship with God provides unity and individuality</a:t>
            </a:r>
          </a:p>
        </p:txBody>
      </p:sp>
      <p:sp>
        <p:nvSpPr>
          <p:cNvPr id="6" name="TextBox 12"/>
          <p:cNvSpPr txBox="1"/>
          <p:nvPr/>
        </p:nvSpPr>
        <p:spPr>
          <a:xfrm>
            <a:off x="1207008" y="3984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this reason a man shall leave his father and his mother, and be </a:t>
            </a:r>
            <a:r>
              <a:rPr lang="en-US" sz="2600" b="1" dirty="0">
                <a:latin typeface="Open Sans"/>
                <a:ea typeface="Verdana" panose="020B0604030504040204" pitchFamily="34" charset="0"/>
                <a:cs typeface="Verdana" panose="020B0604030504040204" pitchFamily="34" charset="0"/>
              </a:rPr>
              <a:t>joined to his wife</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they shall become one flesh</a:t>
            </a:r>
            <a:r>
              <a:rPr lang="en-US" sz="2600" dirty="0">
                <a:latin typeface="Open Sans"/>
                <a:ea typeface="Verdana" panose="020B0604030504040204" pitchFamily="34" charset="0"/>
                <a:cs typeface="Verdana" panose="020B0604030504040204" pitchFamily="34" charset="0"/>
              </a:rPr>
              <a:t>.” (Gen. 2:24)</a:t>
            </a:r>
          </a:p>
        </p:txBody>
      </p:sp>
      <p:grpSp>
        <p:nvGrpSpPr>
          <p:cNvPr id="7" name="Group 6"/>
          <p:cNvGrpSpPr/>
          <p:nvPr/>
        </p:nvGrpSpPr>
        <p:grpSpPr>
          <a:xfrm>
            <a:off x="0" y="381000"/>
            <a:ext cx="10424319" cy="786384"/>
            <a:chOff x="0" y="381000"/>
            <a:chExt cx="10424319" cy="786384"/>
          </a:xfrm>
        </p:grpSpPr>
        <p:sp>
          <p:nvSpPr>
            <p:cNvPr id="9" name="Rectangle 8"/>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36215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2117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My thoughts are not your thoughts, nor are your ways My ways,’ declares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‘For as the heavens are higher than the earth, so are </a:t>
            </a:r>
            <a:r>
              <a:rPr lang="en-US" sz="2600" b="1" dirty="0">
                <a:latin typeface="Open Sans"/>
                <a:ea typeface="Verdana" panose="020B0604030504040204" pitchFamily="34" charset="0"/>
                <a:cs typeface="Verdana" panose="020B0604030504040204" pitchFamily="34" charset="0"/>
              </a:rPr>
              <a:t>My ways higher than your ways and My thoughts than your thoughts</a:t>
            </a:r>
            <a:r>
              <a:rPr lang="en-US" sz="2600" dirty="0">
                <a:latin typeface="Open Sans"/>
                <a:ea typeface="Verdana" panose="020B0604030504040204" pitchFamily="34" charset="0"/>
                <a:cs typeface="Verdana" panose="020B0604030504040204" pitchFamily="34" charset="0"/>
              </a:rPr>
              <a:t>.’” (Isaiah 55:8-9)</a:t>
            </a:r>
          </a:p>
        </p:txBody>
      </p:sp>
      <p:sp>
        <p:nvSpPr>
          <p:cNvPr id="6" name="TextBox 12"/>
          <p:cNvSpPr txBox="1"/>
          <p:nvPr/>
        </p:nvSpPr>
        <p:spPr>
          <a:xfrm>
            <a:off x="1207008" y="39651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a:t>
            </a:r>
            <a:r>
              <a:rPr lang="en-US" sz="2600" b="1" dirty="0">
                <a:latin typeface="Open Sans"/>
                <a:ea typeface="Verdana" panose="020B0604030504040204" pitchFamily="34" charset="0"/>
                <a:cs typeface="Verdana" panose="020B0604030504040204" pitchFamily="34" charset="0"/>
              </a:rPr>
              <a:t>your iniquities </a:t>
            </a:r>
            <a:r>
              <a:rPr lang="en-US" sz="2600" dirty="0">
                <a:latin typeface="Open Sans"/>
                <a:ea typeface="Verdana" panose="020B0604030504040204" pitchFamily="34" charset="0"/>
                <a:cs typeface="Verdana" panose="020B0604030504040204" pitchFamily="34" charset="0"/>
              </a:rPr>
              <a:t>have made a </a:t>
            </a:r>
            <a:r>
              <a:rPr lang="en-US" sz="2600" b="1" dirty="0">
                <a:latin typeface="Open Sans"/>
                <a:ea typeface="Verdana" panose="020B0604030504040204" pitchFamily="34" charset="0"/>
                <a:cs typeface="Verdana" panose="020B0604030504040204" pitchFamily="34" charset="0"/>
              </a:rPr>
              <a:t>separation between you and your God</a:t>
            </a:r>
            <a:r>
              <a:rPr lang="en-US" sz="2600" dirty="0">
                <a:latin typeface="Open Sans"/>
                <a:ea typeface="Verdana" panose="020B0604030504040204" pitchFamily="34" charset="0"/>
                <a:cs typeface="Verdana" panose="020B0604030504040204" pitchFamily="34" charset="0"/>
              </a:rPr>
              <a:t>, and your </a:t>
            </a:r>
            <a:r>
              <a:rPr lang="en-US" sz="2600" b="1" dirty="0">
                <a:latin typeface="Open Sans"/>
                <a:ea typeface="Verdana" panose="020B0604030504040204" pitchFamily="34" charset="0"/>
                <a:cs typeface="Verdana" panose="020B0604030504040204" pitchFamily="34" charset="0"/>
              </a:rPr>
              <a:t>sins have hidden His face</a:t>
            </a:r>
            <a:r>
              <a:rPr lang="en-US" sz="2600" dirty="0">
                <a:latin typeface="Open Sans"/>
                <a:ea typeface="Verdana" panose="020B0604030504040204" pitchFamily="34" charset="0"/>
                <a:cs typeface="Verdana" panose="020B0604030504040204" pitchFamily="34" charset="0"/>
              </a:rPr>
              <a:t> from you so that He does not hear.” (Isaiah 59:2)</a:t>
            </a:r>
          </a:p>
        </p:txBody>
      </p:sp>
      <p:sp>
        <p:nvSpPr>
          <p:cNvPr id="7" name="TextBox 6"/>
          <p:cNvSpPr txBox="1"/>
          <p:nvPr/>
        </p:nvSpPr>
        <p:spPr>
          <a:xfrm>
            <a:off x="1204119" y="1527048"/>
            <a:ext cx="10744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Sin opened a wide gulf between us and God</a:t>
            </a:r>
          </a:p>
        </p:txBody>
      </p:sp>
      <p:grpSp>
        <p:nvGrpSpPr>
          <p:cNvPr id="9" name="Group 8"/>
          <p:cNvGrpSpPr/>
          <p:nvPr/>
        </p:nvGrpSpPr>
        <p:grpSpPr>
          <a:xfrm>
            <a:off x="0" y="381000"/>
            <a:ext cx="10424319" cy="786384"/>
            <a:chOff x="0" y="381000"/>
            <a:chExt cx="10424319" cy="786384"/>
          </a:xfrm>
        </p:grpSpPr>
        <p:sp>
          <p:nvSpPr>
            <p:cNvPr id="10" name="Rectangle 9"/>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225491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20601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“…because the mind set on the flesh is </a:t>
            </a:r>
            <a:r>
              <a:rPr lang="en-US" sz="2600" b="1" dirty="0">
                <a:latin typeface="Open Sans"/>
                <a:ea typeface="Verdana" panose="020B0604030504040204" pitchFamily="34" charset="0"/>
                <a:cs typeface="Verdana" panose="020B0604030504040204" pitchFamily="34" charset="0"/>
              </a:rPr>
              <a:t>hostile toward God</a:t>
            </a:r>
            <a:r>
              <a:rPr lang="en-US" sz="2600" dirty="0">
                <a:latin typeface="Open Sans"/>
                <a:ea typeface="Verdana" panose="020B0604030504040204" pitchFamily="34" charset="0"/>
                <a:cs typeface="Verdana" panose="020B0604030504040204" pitchFamily="34" charset="0"/>
              </a:rPr>
              <a:t>; for it does not subject itself to the law of God, for it is not even able to do so…” (Rom. 8:7)</a:t>
            </a:r>
          </a:p>
        </p:txBody>
      </p:sp>
      <p:sp>
        <p:nvSpPr>
          <p:cNvPr id="5" name="TextBox 4"/>
          <p:cNvSpPr txBox="1"/>
          <p:nvPr/>
        </p:nvSpPr>
        <p:spPr>
          <a:xfrm>
            <a:off x="1204119" y="1527048"/>
            <a:ext cx="10744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Sin opened a wide gulf between us and God</a:t>
            </a:r>
          </a:p>
        </p:txBody>
      </p:sp>
      <p:sp>
        <p:nvSpPr>
          <p:cNvPr id="6" name="TextBox 12"/>
          <p:cNvSpPr txBox="1"/>
          <p:nvPr/>
        </p:nvSpPr>
        <p:spPr>
          <a:xfrm>
            <a:off x="1207008" y="34508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 is none who understands, there is </a:t>
            </a:r>
            <a:r>
              <a:rPr lang="en-US" sz="2600" b="1" dirty="0">
                <a:latin typeface="Open Sans"/>
                <a:ea typeface="Verdana" panose="020B0604030504040204" pitchFamily="34" charset="0"/>
                <a:cs typeface="Verdana" panose="020B0604030504040204" pitchFamily="34" charset="0"/>
              </a:rPr>
              <a:t>none who seeks after God</a:t>
            </a:r>
            <a:r>
              <a:rPr lang="en-US" sz="2600" dirty="0">
                <a:latin typeface="Open Sans"/>
                <a:ea typeface="Verdana" panose="020B0604030504040204" pitchFamily="34" charset="0"/>
                <a:cs typeface="Verdana" panose="020B0604030504040204" pitchFamily="34" charset="0"/>
              </a:rPr>
              <a:t>.” (Rom. 3:11)</a:t>
            </a:r>
          </a:p>
        </p:txBody>
      </p:sp>
      <p:grpSp>
        <p:nvGrpSpPr>
          <p:cNvPr id="7" name="Group 6"/>
          <p:cNvGrpSpPr/>
          <p:nvPr/>
        </p:nvGrpSpPr>
        <p:grpSpPr>
          <a:xfrm>
            <a:off x="0" y="381000"/>
            <a:ext cx="10424319" cy="786384"/>
            <a:chOff x="0" y="381000"/>
            <a:chExt cx="10424319" cy="786384"/>
          </a:xfrm>
        </p:grpSpPr>
        <p:sp>
          <p:nvSpPr>
            <p:cNvPr id="9" name="Rectangle 8"/>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373257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2155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All Scripture is inspired by God and profitable </a:t>
            </a:r>
            <a:r>
              <a:rPr lang="en-US" sz="2600" dirty="0">
                <a:latin typeface="Open Sans"/>
                <a:ea typeface="Verdana" panose="020B0604030504040204" pitchFamily="34" charset="0"/>
                <a:cs typeface="Verdana" panose="020B0604030504040204" pitchFamily="34" charset="0"/>
              </a:rPr>
              <a:t>for teaching, for reproof, for correction, for training in righteousness…” (2 Tim. 3:16)</a:t>
            </a:r>
          </a:p>
        </p:txBody>
      </p:sp>
      <p:sp>
        <p:nvSpPr>
          <p:cNvPr id="5" name="TextBox 4"/>
          <p:cNvSpPr txBox="1"/>
          <p:nvPr/>
        </p:nvSpPr>
        <p:spPr>
          <a:xfrm>
            <a:off x="1204119" y="1527048"/>
            <a:ext cx="10744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God’s Word bridges the wide gulf between us and God</a:t>
            </a:r>
          </a:p>
        </p:txBody>
      </p:sp>
      <p:sp>
        <p:nvSpPr>
          <p:cNvPr id="6" name="TextBox 12"/>
          <p:cNvSpPr txBox="1"/>
          <p:nvPr/>
        </p:nvSpPr>
        <p:spPr>
          <a:xfrm>
            <a:off x="1207008" y="322201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as the rain and the snow come down from heaven, and do not return there without watering the earth and making it bear and sprout, and furnishing seed to the sower and bread to the eater; </a:t>
            </a:r>
            <a:r>
              <a:rPr lang="en-US" sz="2600" b="1" dirty="0">
                <a:latin typeface="Open Sans"/>
                <a:ea typeface="Verdana" panose="020B0604030504040204" pitchFamily="34" charset="0"/>
                <a:cs typeface="Verdana" panose="020B0604030504040204" pitchFamily="34" charset="0"/>
              </a:rPr>
              <a:t>so will My word be which goes forth from My mouth</a:t>
            </a:r>
            <a:r>
              <a:rPr lang="en-US" sz="2600" dirty="0">
                <a:latin typeface="Open Sans"/>
                <a:ea typeface="Verdana" panose="020B0604030504040204" pitchFamily="34" charset="0"/>
                <a:cs typeface="Verdana" panose="020B0604030504040204" pitchFamily="34" charset="0"/>
              </a:rPr>
              <a:t>; it will </a:t>
            </a:r>
            <a:r>
              <a:rPr lang="en-US" sz="2600" b="1" dirty="0">
                <a:latin typeface="Open Sans"/>
                <a:ea typeface="Verdana" panose="020B0604030504040204" pitchFamily="34" charset="0"/>
                <a:cs typeface="Verdana" panose="020B0604030504040204" pitchFamily="34" charset="0"/>
              </a:rPr>
              <a:t>not return to Me empty</a:t>
            </a:r>
            <a:r>
              <a:rPr lang="en-US" sz="2600" dirty="0">
                <a:latin typeface="Open Sans"/>
                <a:ea typeface="Verdana" panose="020B0604030504040204" pitchFamily="34" charset="0"/>
                <a:cs typeface="Verdana" panose="020B0604030504040204" pitchFamily="34" charset="0"/>
              </a:rPr>
              <a:t>, without accomplishing what I desire, and without succeeding in the matter for which I sent it.” (Isaiah 55:10-11)</a:t>
            </a:r>
          </a:p>
        </p:txBody>
      </p:sp>
      <p:grpSp>
        <p:nvGrpSpPr>
          <p:cNvPr id="7" name="Group 6"/>
          <p:cNvGrpSpPr/>
          <p:nvPr/>
        </p:nvGrpSpPr>
        <p:grpSpPr>
          <a:xfrm>
            <a:off x="0" y="381000"/>
            <a:ext cx="10424319" cy="786384"/>
            <a:chOff x="0" y="381000"/>
            <a:chExt cx="10424319" cy="786384"/>
          </a:xfrm>
        </p:grpSpPr>
        <p:sp>
          <p:nvSpPr>
            <p:cNvPr id="9" name="Rectangle 8"/>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52398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21934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“God, after He spoke long ago to the fathers in the prophets in many portions and in many ways, </a:t>
            </a:r>
            <a:r>
              <a:rPr lang="en-US" sz="2600" b="1" dirty="0">
                <a:latin typeface="Open Sans"/>
                <a:ea typeface="Verdana" panose="020B0604030504040204" pitchFamily="34" charset="0"/>
                <a:cs typeface="Verdana" panose="020B0604030504040204" pitchFamily="34" charset="0"/>
              </a:rPr>
              <a:t>in these last days has spoken to us in His Son</a:t>
            </a:r>
            <a:r>
              <a:rPr lang="en-US" sz="2600" dirty="0">
                <a:latin typeface="Open Sans"/>
                <a:ea typeface="Verdana" panose="020B0604030504040204" pitchFamily="34" charset="0"/>
                <a:cs typeface="Verdana" panose="020B0604030504040204" pitchFamily="34" charset="0"/>
              </a:rPr>
              <a:t>, whom He appointed heir of all things, through whom also He made the world.” (Heb. 1:1-2)</a:t>
            </a:r>
          </a:p>
        </p:txBody>
      </p:sp>
      <p:sp>
        <p:nvSpPr>
          <p:cNvPr id="5" name="TextBox 4"/>
          <p:cNvSpPr txBox="1"/>
          <p:nvPr/>
        </p:nvSpPr>
        <p:spPr>
          <a:xfrm>
            <a:off x="1204119" y="1527048"/>
            <a:ext cx="10744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God’s final, greatest Word is Jesus</a:t>
            </a:r>
          </a:p>
        </p:txBody>
      </p:sp>
      <p:sp>
        <p:nvSpPr>
          <p:cNvPr id="6" name="TextBox 12"/>
          <p:cNvSpPr txBox="1"/>
          <p:nvPr/>
        </p:nvSpPr>
        <p:spPr>
          <a:xfrm>
            <a:off x="1207008" y="3978295"/>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“In the beginning was </a:t>
            </a:r>
            <a:r>
              <a:rPr lang="en-US" sz="2600" b="1" dirty="0">
                <a:latin typeface="Open Sans"/>
                <a:ea typeface="Verdana" panose="020B0604030504040204" pitchFamily="34" charset="0"/>
                <a:cs typeface="Verdana" panose="020B0604030504040204" pitchFamily="34" charset="0"/>
              </a:rPr>
              <a:t>the Word</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the Word </a:t>
            </a:r>
            <a:r>
              <a:rPr lang="en-US" sz="2600" dirty="0">
                <a:latin typeface="Open Sans"/>
                <a:ea typeface="Verdana" panose="020B0604030504040204" pitchFamily="34" charset="0"/>
                <a:cs typeface="Verdana" panose="020B0604030504040204" pitchFamily="34" charset="0"/>
              </a:rPr>
              <a:t>was with God, and </a:t>
            </a:r>
            <a:r>
              <a:rPr lang="en-US" sz="2600" b="1" dirty="0">
                <a:latin typeface="Open Sans"/>
                <a:ea typeface="Verdana" panose="020B0604030504040204" pitchFamily="34" charset="0"/>
                <a:cs typeface="Verdana" panose="020B0604030504040204" pitchFamily="34" charset="0"/>
              </a:rPr>
              <a:t>the Word was God</a:t>
            </a:r>
            <a:r>
              <a:rPr lang="en-US" sz="2600" dirty="0">
                <a:latin typeface="Open Sans"/>
                <a:ea typeface="Verdana" panose="020B0604030504040204" pitchFamily="34" charset="0"/>
                <a:cs typeface="Verdana" panose="020B0604030504040204" pitchFamily="34" charset="0"/>
              </a:rPr>
              <a:t>. He was in the beginning with God.” (John 1:1-2)</a:t>
            </a:r>
          </a:p>
        </p:txBody>
      </p:sp>
      <p:grpSp>
        <p:nvGrpSpPr>
          <p:cNvPr id="7" name="Group 6"/>
          <p:cNvGrpSpPr/>
          <p:nvPr/>
        </p:nvGrpSpPr>
        <p:grpSpPr>
          <a:xfrm>
            <a:off x="0" y="381000"/>
            <a:ext cx="10424319" cy="786384"/>
            <a:chOff x="0" y="381000"/>
            <a:chExt cx="10424319" cy="786384"/>
          </a:xfrm>
        </p:grpSpPr>
        <p:sp>
          <p:nvSpPr>
            <p:cNvPr id="9" name="Rectangle 8"/>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40058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22125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t>
            </a:r>
            <a:r>
              <a:rPr lang="en-US" sz="2600" b="1" dirty="0">
                <a:latin typeface="Open Sans"/>
                <a:ea typeface="Verdana" panose="020B0604030504040204" pitchFamily="34" charset="0"/>
                <a:cs typeface="Verdana" panose="020B0604030504040204" pitchFamily="34" charset="0"/>
              </a:rPr>
              <a:t>the Word became flesh</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dwelt among us</a:t>
            </a:r>
            <a:r>
              <a:rPr lang="en-US" sz="2600" dirty="0">
                <a:latin typeface="Open Sans"/>
                <a:ea typeface="Verdana" panose="020B0604030504040204" pitchFamily="34" charset="0"/>
                <a:cs typeface="Verdana" panose="020B0604030504040204" pitchFamily="34" charset="0"/>
              </a:rPr>
              <a:t>, and we saw His glory, glory as of the only begotten from the Father, full of grace and truth.” (John 1:14)</a:t>
            </a:r>
          </a:p>
        </p:txBody>
      </p:sp>
      <p:sp>
        <p:nvSpPr>
          <p:cNvPr id="5" name="TextBox 4"/>
          <p:cNvSpPr txBox="1"/>
          <p:nvPr/>
        </p:nvSpPr>
        <p:spPr>
          <a:xfrm>
            <a:off x="1204119" y="1527048"/>
            <a:ext cx="10744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became one of us to bridge the gap</a:t>
            </a:r>
          </a:p>
        </p:txBody>
      </p:sp>
      <p:sp>
        <p:nvSpPr>
          <p:cNvPr id="6" name="TextBox 12"/>
          <p:cNvSpPr txBox="1"/>
          <p:nvPr/>
        </p:nvSpPr>
        <p:spPr>
          <a:xfrm>
            <a:off x="1207008" y="3641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“…Christ Jesus, who, although He existed in the form of God, did not regard equality with God a thing to be grasped, but </a:t>
            </a:r>
            <a:r>
              <a:rPr lang="en-US" sz="2600" b="1" dirty="0">
                <a:latin typeface="Open Sans"/>
                <a:ea typeface="Verdana" panose="020B0604030504040204" pitchFamily="34" charset="0"/>
                <a:cs typeface="Verdana" panose="020B0604030504040204" pitchFamily="34" charset="0"/>
              </a:rPr>
              <a:t>emptied Himself</a:t>
            </a:r>
            <a:r>
              <a:rPr lang="en-US" sz="2600" dirty="0">
                <a:latin typeface="Open Sans"/>
                <a:ea typeface="Verdana" panose="020B0604030504040204" pitchFamily="34" charset="0"/>
                <a:cs typeface="Verdana" panose="020B0604030504040204" pitchFamily="34" charset="0"/>
              </a:rPr>
              <a:t>, taking the form of a bond-servant, and </a:t>
            </a:r>
            <a:r>
              <a:rPr lang="en-US" sz="2600" b="1" dirty="0">
                <a:latin typeface="Open Sans"/>
                <a:ea typeface="Verdana" panose="020B0604030504040204" pitchFamily="34" charset="0"/>
                <a:cs typeface="Verdana" panose="020B0604030504040204" pitchFamily="34" charset="0"/>
              </a:rPr>
              <a:t>being made in the likeness of men</a:t>
            </a:r>
            <a:r>
              <a:rPr lang="en-US" sz="2600" dirty="0">
                <a:latin typeface="Open Sans"/>
                <a:ea typeface="Verdana" panose="020B0604030504040204" pitchFamily="34" charset="0"/>
                <a:cs typeface="Verdana" panose="020B0604030504040204" pitchFamily="34" charset="0"/>
              </a:rPr>
              <a:t>.” (Phil. 2:5-7)</a:t>
            </a:r>
          </a:p>
        </p:txBody>
      </p:sp>
      <p:grpSp>
        <p:nvGrpSpPr>
          <p:cNvPr id="7" name="Group 6"/>
          <p:cNvGrpSpPr/>
          <p:nvPr/>
        </p:nvGrpSpPr>
        <p:grpSpPr>
          <a:xfrm>
            <a:off x="0" y="381000"/>
            <a:ext cx="10424319" cy="786384"/>
            <a:chOff x="0" y="381000"/>
            <a:chExt cx="10424319" cy="786384"/>
          </a:xfrm>
        </p:grpSpPr>
        <p:sp>
          <p:nvSpPr>
            <p:cNvPr id="9" name="Rectangle 8"/>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132692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2155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there is one God, and </a:t>
            </a:r>
            <a:r>
              <a:rPr lang="en-US" sz="2600" b="1" dirty="0">
                <a:latin typeface="Open Sans"/>
                <a:ea typeface="Verdana" panose="020B0604030504040204" pitchFamily="34" charset="0"/>
                <a:cs typeface="Verdana" panose="020B0604030504040204" pitchFamily="34" charset="0"/>
              </a:rPr>
              <a:t>one mediator also between God and men</a:t>
            </a:r>
            <a:r>
              <a:rPr lang="en-US" sz="2600" dirty="0">
                <a:latin typeface="Open Sans"/>
                <a:ea typeface="Verdana" panose="020B0604030504040204" pitchFamily="34" charset="0"/>
                <a:cs typeface="Verdana" panose="020B0604030504040204" pitchFamily="34" charset="0"/>
              </a:rPr>
              <a:t>, the man </a:t>
            </a:r>
            <a:r>
              <a:rPr lang="en-US" sz="2600" b="1" dirty="0">
                <a:latin typeface="Open Sans"/>
                <a:ea typeface="Verdana" panose="020B0604030504040204" pitchFamily="34" charset="0"/>
                <a:cs typeface="Verdana" panose="020B0604030504040204" pitchFamily="34" charset="0"/>
              </a:rPr>
              <a:t>Christ Jesus</a:t>
            </a:r>
            <a:r>
              <a:rPr lang="en-US" sz="2600" dirty="0">
                <a:latin typeface="Open Sans"/>
                <a:ea typeface="Verdana" panose="020B0604030504040204" pitchFamily="34" charset="0"/>
                <a:cs typeface="Verdana" panose="020B0604030504040204" pitchFamily="34" charset="0"/>
              </a:rPr>
              <a:t>.” (1 Tim. 2:5)</a:t>
            </a:r>
          </a:p>
        </p:txBody>
      </p:sp>
      <p:sp>
        <p:nvSpPr>
          <p:cNvPr id="5" name="TextBox 4"/>
          <p:cNvSpPr txBox="1"/>
          <p:nvPr/>
        </p:nvSpPr>
        <p:spPr>
          <a:xfrm>
            <a:off x="1204119" y="1527048"/>
            <a:ext cx="10744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brought God and us together</a:t>
            </a:r>
          </a:p>
        </p:txBody>
      </p:sp>
      <p:sp>
        <p:nvSpPr>
          <p:cNvPr id="6" name="TextBox 12"/>
          <p:cNvSpPr txBox="1"/>
          <p:nvPr/>
        </p:nvSpPr>
        <p:spPr>
          <a:xfrm>
            <a:off x="1207008" y="3146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might </a:t>
            </a:r>
            <a:r>
              <a:rPr lang="en-US" sz="2600" b="1" dirty="0">
                <a:latin typeface="Open Sans"/>
                <a:ea typeface="Verdana" panose="020B0604030504040204" pitchFamily="34" charset="0"/>
                <a:cs typeface="Verdana" panose="020B0604030504040204" pitchFamily="34" charset="0"/>
              </a:rPr>
              <a:t>reconcile them both in one body to God through the cross</a:t>
            </a:r>
            <a:r>
              <a:rPr lang="en-US" sz="2600" dirty="0">
                <a:latin typeface="Open Sans"/>
                <a:ea typeface="Verdana" panose="020B0604030504040204" pitchFamily="34" charset="0"/>
                <a:cs typeface="Verdana" panose="020B0604030504040204" pitchFamily="34" charset="0"/>
              </a:rPr>
              <a:t>, by it having </a:t>
            </a:r>
            <a:r>
              <a:rPr lang="en-US" sz="2600" b="1" dirty="0">
                <a:latin typeface="Open Sans"/>
                <a:ea typeface="Verdana" panose="020B0604030504040204" pitchFamily="34" charset="0"/>
                <a:cs typeface="Verdana" panose="020B0604030504040204" pitchFamily="34" charset="0"/>
              </a:rPr>
              <a:t>put to death the enmity</a:t>
            </a:r>
            <a:r>
              <a:rPr lang="en-US" sz="2600" dirty="0">
                <a:latin typeface="Open Sans"/>
                <a:ea typeface="Verdana" panose="020B0604030504040204" pitchFamily="34" charset="0"/>
                <a:cs typeface="Verdana" panose="020B0604030504040204" pitchFamily="34" charset="0"/>
              </a:rPr>
              <a:t>.” (Eph. 2:16)</a:t>
            </a:r>
          </a:p>
        </p:txBody>
      </p:sp>
      <p:grpSp>
        <p:nvGrpSpPr>
          <p:cNvPr id="7" name="Group 6"/>
          <p:cNvGrpSpPr/>
          <p:nvPr/>
        </p:nvGrpSpPr>
        <p:grpSpPr>
          <a:xfrm>
            <a:off x="0" y="381000"/>
            <a:ext cx="10424319" cy="786384"/>
            <a:chOff x="0" y="381000"/>
            <a:chExt cx="10424319" cy="786384"/>
          </a:xfrm>
        </p:grpSpPr>
        <p:sp>
          <p:nvSpPr>
            <p:cNvPr id="9" name="Rectangle 8"/>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337061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2174557"/>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[Abraham] was called </a:t>
            </a:r>
            <a:r>
              <a:rPr lang="en-US" sz="2600" b="1" dirty="0">
                <a:latin typeface="Open Sans"/>
                <a:ea typeface="Verdana" panose="020B0604030504040204" pitchFamily="34" charset="0"/>
                <a:cs typeface="Verdana" panose="020B0604030504040204" pitchFamily="34" charset="0"/>
              </a:rPr>
              <a:t>the friend of God</a:t>
            </a:r>
            <a:r>
              <a:rPr lang="en-US" sz="2600" dirty="0">
                <a:latin typeface="Open Sans"/>
                <a:ea typeface="Verdana" panose="020B0604030504040204" pitchFamily="34" charset="0"/>
                <a:cs typeface="Verdana" panose="020B0604030504040204" pitchFamily="34" charset="0"/>
              </a:rPr>
              <a:t>.” (James 2:23)</a:t>
            </a:r>
          </a:p>
        </p:txBody>
      </p:sp>
      <p:sp>
        <p:nvSpPr>
          <p:cNvPr id="5" name="TextBox 4"/>
          <p:cNvSpPr txBox="1"/>
          <p:nvPr/>
        </p:nvSpPr>
        <p:spPr>
          <a:xfrm>
            <a:off x="1207008" y="1527048"/>
            <a:ext cx="10442448"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Now God calls us His friends</a:t>
            </a:r>
          </a:p>
        </p:txBody>
      </p:sp>
      <p:sp>
        <p:nvSpPr>
          <p:cNvPr id="6" name="TextBox 12"/>
          <p:cNvSpPr txBox="1"/>
          <p:nvPr/>
        </p:nvSpPr>
        <p:spPr>
          <a:xfrm>
            <a:off x="1207008" y="28194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“Thus the </a:t>
            </a:r>
            <a:r>
              <a:rPr lang="en-US" sz="2600" b="1" cap="small" dirty="0">
                <a:latin typeface="Open Sans"/>
                <a:ea typeface="Verdana" panose="020B0604030504040204" pitchFamily="34" charset="0"/>
                <a:cs typeface="Verdana" panose="020B0604030504040204" pitchFamily="34" charset="0"/>
              </a:rPr>
              <a:t>Lord</a:t>
            </a:r>
            <a:r>
              <a:rPr lang="en-US" sz="2600" b="1" dirty="0">
                <a:latin typeface="Open Sans"/>
                <a:ea typeface="Verdana" panose="020B0604030504040204" pitchFamily="34" charset="0"/>
                <a:cs typeface="Verdana" panose="020B0604030504040204" pitchFamily="34" charset="0"/>
              </a:rPr>
              <a:t> used to speak to Moses face to face</a:t>
            </a:r>
            <a:r>
              <a:rPr lang="en-US" sz="2600" dirty="0">
                <a:latin typeface="Open Sans"/>
                <a:ea typeface="Verdana" panose="020B0604030504040204" pitchFamily="34" charset="0"/>
                <a:cs typeface="Verdana" panose="020B0604030504040204" pitchFamily="34" charset="0"/>
              </a:rPr>
              <a:t>, just </a:t>
            </a:r>
            <a:r>
              <a:rPr lang="en-US" sz="2600" b="1" dirty="0">
                <a:latin typeface="Open Sans"/>
                <a:ea typeface="Verdana" panose="020B0604030504040204" pitchFamily="34" charset="0"/>
                <a:cs typeface="Verdana" panose="020B0604030504040204" pitchFamily="34" charset="0"/>
              </a:rPr>
              <a:t>as a man speaks to his friend</a:t>
            </a:r>
            <a:r>
              <a:rPr lang="en-US" sz="2600" dirty="0">
                <a:latin typeface="Open Sans"/>
                <a:ea typeface="Verdana" panose="020B0604030504040204" pitchFamily="34" charset="0"/>
                <a:cs typeface="Verdana" panose="020B0604030504040204" pitchFamily="34" charset="0"/>
              </a:rPr>
              <a:t>.” (Ex. 33:11)</a:t>
            </a:r>
          </a:p>
        </p:txBody>
      </p:sp>
      <p:sp>
        <p:nvSpPr>
          <p:cNvPr id="7" name="TextBox 12"/>
          <p:cNvSpPr txBox="1"/>
          <p:nvPr/>
        </p:nvSpPr>
        <p:spPr>
          <a:xfrm>
            <a:off x="1207008" y="38889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“No longer do I call you slaves, for the slave does not know what his master is doing; </a:t>
            </a:r>
            <a:r>
              <a:rPr lang="en-US" sz="2600" b="1" dirty="0">
                <a:latin typeface="Open Sans"/>
                <a:ea typeface="Verdana" panose="020B0604030504040204" pitchFamily="34" charset="0"/>
                <a:cs typeface="Verdana" panose="020B0604030504040204" pitchFamily="34" charset="0"/>
              </a:rPr>
              <a:t>but I have called you friends</a:t>
            </a:r>
            <a:r>
              <a:rPr lang="en-US" sz="2600" dirty="0">
                <a:latin typeface="Open Sans"/>
                <a:ea typeface="Verdana" panose="020B0604030504040204" pitchFamily="34" charset="0"/>
                <a:cs typeface="Verdana" panose="020B0604030504040204" pitchFamily="34" charset="0"/>
              </a:rPr>
              <a:t>, for all things that I have heard from My Father I have made known to you.” (John 15:15)</a:t>
            </a:r>
          </a:p>
        </p:txBody>
      </p:sp>
      <p:grpSp>
        <p:nvGrpSpPr>
          <p:cNvPr id="9" name="Group 8"/>
          <p:cNvGrpSpPr/>
          <p:nvPr/>
        </p:nvGrpSpPr>
        <p:grpSpPr>
          <a:xfrm>
            <a:off x="0" y="381000"/>
            <a:ext cx="10424319" cy="786384"/>
            <a:chOff x="0" y="381000"/>
            <a:chExt cx="10424319" cy="786384"/>
          </a:xfrm>
        </p:grpSpPr>
        <p:sp>
          <p:nvSpPr>
            <p:cNvPr id="10" name="Rectangle 9"/>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358282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 is but one God, the Father, from whom are all things and we exist for Him; and </a:t>
            </a:r>
            <a:r>
              <a:rPr lang="en-US" sz="2600" b="1" dirty="0">
                <a:latin typeface="Open Sans"/>
                <a:ea typeface="Verdana" panose="020B0604030504040204" pitchFamily="34" charset="0"/>
                <a:cs typeface="Verdana" panose="020B0604030504040204" pitchFamily="34" charset="0"/>
              </a:rPr>
              <a:t>one Lord, Jesus Christ, by whom are all things</a:t>
            </a:r>
            <a:r>
              <a:rPr lang="en-US" sz="2600" dirty="0">
                <a:latin typeface="Open Sans"/>
                <a:ea typeface="Verdana" panose="020B0604030504040204" pitchFamily="34" charset="0"/>
                <a:cs typeface="Verdana" panose="020B0604030504040204" pitchFamily="34" charset="0"/>
              </a:rPr>
              <a:t>, and we exist through Him.” (1 Cor. 8:6)</a:t>
            </a:r>
          </a:p>
        </p:txBody>
      </p:sp>
      <p:sp>
        <p:nvSpPr>
          <p:cNvPr id="2" name="Rectangle 1"/>
          <p:cNvSpPr/>
          <p:nvPr/>
        </p:nvSpPr>
        <p:spPr>
          <a:xfrm>
            <a:off x="4633119" y="381000"/>
            <a:ext cx="83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3048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there is one God, and </a:t>
            </a:r>
            <a:r>
              <a:rPr lang="en-US" sz="2600" b="1" dirty="0">
                <a:latin typeface="Open Sans"/>
                <a:ea typeface="Verdana" panose="020B0604030504040204" pitchFamily="34" charset="0"/>
                <a:cs typeface="Verdana" panose="020B0604030504040204" pitchFamily="34" charset="0"/>
              </a:rPr>
              <a:t>one mediator also between God and men</a:t>
            </a:r>
            <a:r>
              <a:rPr lang="en-US" sz="2600" dirty="0">
                <a:latin typeface="Open Sans"/>
                <a:ea typeface="Verdana" panose="020B0604030504040204" pitchFamily="34" charset="0"/>
                <a:cs typeface="Verdana" panose="020B0604030504040204" pitchFamily="34" charset="0"/>
              </a:rPr>
              <a:t>, the man </a:t>
            </a:r>
            <a:r>
              <a:rPr lang="en-US" sz="2600" b="1" dirty="0">
                <a:latin typeface="Open Sans"/>
                <a:ea typeface="Verdana" panose="020B0604030504040204" pitchFamily="34" charset="0"/>
                <a:cs typeface="Verdana" panose="020B0604030504040204" pitchFamily="34" charset="0"/>
              </a:rPr>
              <a:t>Christ Jesus</a:t>
            </a:r>
            <a:r>
              <a:rPr lang="en-US" sz="2600" dirty="0">
                <a:latin typeface="Open Sans"/>
                <a:ea typeface="Verdana" panose="020B0604030504040204" pitchFamily="34" charset="0"/>
                <a:cs typeface="Verdana" panose="020B0604030504040204" pitchFamily="34" charset="0"/>
              </a:rPr>
              <a:t>.” (1 Tim. 2:5)</a:t>
            </a:r>
          </a:p>
        </p:txBody>
      </p:sp>
      <p:sp>
        <p:nvSpPr>
          <p:cNvPr id="8" name="TextBox 12"/>
          <p:cNvSpPr txBox="1"/>
          <p:nvPr/>
        </p:nvSpPr>
        <p:spPr>
          <a:xfrm>
            <a:off x="1207008" y="4191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“Whoever </a:t>
            </a:r>
            <a:r>
              <a:rPr lang="en-US" sz="2600" b="1" dirty="0">
                <a:latin typeface="Open Sans"/>
                <a:ea typeface="Verdana" panose="020B0604030504040204" pitchFamily="34" charset="0"/>
                <a:cs typeface="Verdana" panose="020B0604030504040204" pitchFamily="34" charset="0"/>
              </a:rPr>
              <a:t>denies the Son does not have the Father</a:t>
            </a:r>
            <a:r>
              <a:rPr lang="en-US" sz="2600" dirty="0">
                <a:latin typeface="Open Sans"/>
                <a:ea typeface="Verdana" panose="020B0604030504040204" pitchFamily="34" charset="0"/>
                <a:cs typeface="Verdana" panose="020B0604030504040204" pitchFamily="34" charset="0"/>
              </a:rPr>
              <a:t>; the one who confesses the Son has the Father also.” (1 John 2:23)</a:t>
            </a:r>
          </a:p>
        </p:txBody>
      </p:sp>
      <p:grpSp>
        <p:nvGrpSpPr>
          <p:cNvPr id="9" name="Group 8"/>
          <p:cNvGrpSpPr/>
          <p:nvPr/>
        </p:nvGrpSpPr>
        <p:grpSpPr>
          <a:xfrm>
            <a:off x="10318" y="381000"/>
            <a:ext cx="9728199" cy="786384"/>
            <a:chOff x="10318" y="381000"/>
            <a:chExt cx="9728199" cy="786384"/>
          </a:xfrm>
        </p:grpSpPr>
        <p:sp>
          <p:nvSpPr>
            <p:cNvPr id="10" name="Rectangle 9"/>
            <p:cNvSpPr/>
            <p:nvPr/>
          </p:nvSpPr>
          <p:spPr>
            <a:xfrm>
              <a:off x="4633120" y="381000"/>
              <a:ext cx="4495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8" y="482025"/>
              <a:ext cx="9728199"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Jesus, the Only Way to God </a:t>
              </a:r>
              <a:r>
                <a:rPr lang="en-US" sz="3200" b="1" dirty="0">
                  <a:solidFill>
                    <a:schemeClr val="bg1"/>
                  </a:solidFill>
                  <a:latin typeface="Open Sans"/>
                  <a:ea typeface="Verdana" panose="020B0604030504040204" pitchFamily="34" charset="0"/>
                  <a:cs typeface="Verdana" panose="020B0604030504040204" pitchFamily="34" charset="0"/>
                </a:rPr>
                <a:t>(John 6:66-68)</a:t>
              </a:r>
            </a:p>
          </p:txBody>
        </p:sp>
      </p:grpSp>
    </p:spTree>
    <p:extLst>
      <p:ext uri="{BB962C8B-B14F-4D97-AF65-F5344CB8AC3E}">
        <p14:creationId xmlns:p14="http://schemas.microsoft.com/office/powerpoint/2010/main" val="28029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2117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“They also said, ‘Men of Galilee, why do you stand looking into the sky? This Jesus, who has been taken up from you into heaven, </a:t>
            </a:r>
            <a:r>
              <a:rPr lang="en-US" sz="2600" b="1" dirty="0">
                <a:latin typeface="Open Sans"/>
                <a:ea typeface="Verdana" panose="020B0604030504040204" pitchFamily="34" charset="0"/>
                <a:cs typeface="Verdana" panose="020B0604030504040204" pitchFamily="34" charset="0"/>
              </a:rPr>
              <a:t>will come in just the same way as you have watched Him go into heaven</a:t>
            </a:r>
            <a:r>
              <a:rPr lang="en-US" sz="2600" dirty="0">
                <a:latin typeface="Open Sans"/>
                <a:ea typeface="Verdana" panose="020B0604030504040204" pitchFamily="34" charset="0"/>
                <a:cs typeface="Verdana" panose="020B0604030504040204" pitchFamily="34" charset="0"/>
              </a:rPr>
              <a:t>.’” (Acts 1:11)</a:t>
            </a:r>
          </a:p>
        </p:txBody>
      </p:sp>
      <p:sp>
        <p:nvSpPr>
          <p:cNvPr id="5" name="TextBox 4"/>
          <p:cNvSpPr txBox="1"/>
          <p:nvPr/>
        </p:nvSpPr>
        <p:spPr>
          <a:xfrm>
            <a:off x="1204119" y="1527048"/>
            <a:ext cx="10744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This friendship will last forever</a:t>
            </a:r>
          </a:p>
        </p:txBody>
      </p:sp>
      <p:grpSp>
        <p:nvGrpSpPr>
          <p:cNvPr id="6" name="Group 5"/>
          <p:cNvGrpSpPr/>
          <p:nvPr/>
        </p:nvGrpSpPr>
        <p:grpSpPr>
          <a:xfrm>
            <a:off x="0" y="381000"/>
            <a:ext cx="10424319" cy="786384"/>
            <a:chOff x="0" y="381000"/>
            <a:chExt cx="10424319" cy="786384"/>
          </a:xfrm>
        </p:grpSpPr>
        <p:sp>
          <p:nvSpPr>
            <p:cNvPr id="7" name="Rectangle 6"/>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Jesus alone wants you as a friend (Eph. 5:25)</a:t>
              </a:r>
            </a:p>
          </p:txBody>
        </p:sp>
      </p:grpSp>
    </p:spTree>
    <p:extLst>
      <p:ext uri="{BB962C8B-B14F-4D97-AF65-F5344CB8AC3E}">
        <p14:creationId xmlns:p14="http://schemas.microsoft.com/office/powerpoint/2010/main" val="67872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Christ also, having been offered once to bear the sins of many, </a:t>
            </a:r>
            <a:r>
              <a:rPr lang="en-US" sz="2600" b="1" dirty="0">
                <a:latin typeface="Open Sans"/>
                <a:ea typeface="Verdana" panose="020B0604030504040204" pitchFamily="34" charset="0"/>
                <a:cs typeface="Verdana" panose="020B0604030504040204" pitchFamily="34" charset="0"/>
              </a:rPr>
              <a:t>will appear a second time </a:t>
            </a:r>
            <a:r>
              <a:rPr lang="en-US" sz="2600" dirty="0">
                <a:latin typeface="Open Sans"/>
                <a:ea typeface="Verdana" panose="020B0604030504040204" pitchFamily="34" charset="0"/>
                <a:cs typeface="Verdana" panose="020B0604030504040204" pitchFamily="34" charset="0"/>
              </a:rPr>
              <a:t>for salvation without reference to sin, </a:t>
            </a:r>
            <a:r>
              <a:rPr lang="en-US" sz="2600" b="1" dirty="0">
                <a:latin typeface="Open Sans"/>
                <a:ea typeface="Verdana" panose="020B0604030504040204" pitchFamily="34" charset="0"/>
                <a:cs typeface="Verdana" panose="020B0604030504040204" pitchFamily="34" charset="0"/>
              </a:rPr>
              <a:t>to those who eagerly await Him</a:t>
            </a:r>
            <a:r>
              <a:rPr lang="en-US" sz="2600" dirty="0">
                <a:latin typeface="Open Sans"/>
                <a:ea typeface="Verdana" panose="020B0604030504040204" pitchFamily="34" charset="0"/>
                <a:cs typeface="Verdana" panose="020B0604030504040204" pitchFamily="34" charset="0"/>
              </a:rPr>
              <a:t>.” (Heb. 9:28)</a:t>
            </a:r>
          </a:p>
        </p:txBody>
      </p:sp>
      <p:sp>
        <p:nvSpPr>
          <p:cNvPr id="6" name="Rectangle 5"/>
          <p:cNvSpPr/>
          <p:nvPr/>
        </p:nvSpPr>
        <p:spPr>
          <a:xfrm>
            <a:off x="6157118" y="381000"/>
            <a:ext cx="4038601"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457200"/>
            <a:ext cx="10424319" cy="584775"/>
          </a:xfrm>
          <a:prstGeom prst="rect">
            <a:avLst/>
          </a:prstGeom>
          <a:noFill/>
          <a:ln>
            <a:noFill/>
          </a:ln>
          <a:effectLst>
            <a:softEdge rad="63500"/>
          </a:effectLst>
        </p:spPr>
        <p:txBody>
          <a:bodyPr wrap="square">
            <a:spAutoFit/>
          </a:bodyPr>
          <a:lstStyle/>
          <a:p>
            <a:pPr marL="514350" indent="-514350">
              <a:buFont typeface="+mj-lt"/>
              <a:buAutoNum type="arabicPeriod" startAt="7"/>
              <a:defRPr/>
            </a:pPr>
            <a:r>
              <a:rPr lang="en-US" sz="3200" b="1" dirty="0">
                <a:solidFill>
                  <a:schemeClr val="bg1"/>
                </a:solidFill>
                <a:latin typeface="Open Sans"/>
                <a:ea typeface="Verdana" panose="020B0604030504040204" pitchFamily="34" charset="0"/>
                <a:cs typeface="Verdana" panose="020B0604030504040204" pitchFamily="34" charset="0"/>
              </a:rPr>
              <a:t>Jesus alone is coming back to earth (Heb. 9:28)</a:t>
            </a:r>
          </a:p>
        </p:txBody>
      </p:sp>
    </p:spTree>
    <p:extLst>
      <p:ext uri="{BB962C8B-B14F-4D97-AF65-F5344CB8AC3E}">
        <p14:creationId xmlns:p14="http://schemas.microsoft.com/office/powerpoint/2010/main" val="360686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661319" y="1981200"/>
            <a:ext cx="8839200" cy="1754326"/>
          </a:xfrm>
          <a:prstGeom prst="rect">
            <a:avLst/>
          </a:prstGeom>
        </p:spPr>
        <p:txBody>
          <a:bodyPr wrap="square">
            <a:spAutoFit/>
          </a:bodyPr>
          <a:lstStyle/>
          <a:p>
            <a:pPr algn="ctr"/>
            <a:r>
              <a:rPr lang="en-US" sz="5400" i="1" dirty="0">
                <a:solidFill>
                  <a:srgbClr val="A51E22"/>
                </a:solidFill>
                <a:latin typeface="Open Sans"/>
                <a:ea typeface="Verdana" panose="020B0604030504040204" pitchFamily="34" charset="0"/>
                <a:cs typeface="Verdana" panose="020B0604030504040204" pitchFamily="34" charset="0"/>
              </a:rPr>
              <a:t>Jesus alone has what you need!</a:t>
            </a:r>
          </a:p>
        </p:txBody>
      </p:sp>
    </p:spTree>
    <p:extLst>
      <p:ext uri="{BB962C8B-B14F-4D97-AF65-F5344CB8AC3E}">
        <p14:creationId xmlns:p14="http://schemas.microsoft.com/office/powerpoint/2010/main" val="9532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am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your God, who brought you out of the land of Egypt, out of the house of slavery. </a:t>
            </a:r>
            <a:r>
              <a:rPr lang="en-US" sz="2600" b="1" dirty="0">
                <a:latin typeface="Open Sans"/>
                <a:ea typeface="Verdana" panose="020B0604030504040204" pitchFamily="34" charset="0"/>
                <a:cs typeface="Verdana" panose="020B0604030504040204" pitchFamily="34" charset="0"/>
              </a:rPr>
              <a:t>You shall have no other gods before Me</a:t>
            </a:r>
            <a:r>
              <a:rPr lang="en-US" sz="2600" dirty="0">
                <a:latin typeface="Open Sans"/>
                <a:ea typeface="Verdana" panose="020B0604030504040204" pitchFamily="34" charset="0"/>
                <a:cs typeface="Verdana" panose="020B0604030504040204" pitchFamily="34" charset="0"/>
              </a:rPr>
              <a:t>.” (Ex. 20:2-3)</a:t>
            </a:r>
          </a:p>
        </p:txBody>
      </p:sp>
      <p:sp>
        <p:nvSpPr>
          <p:cNvPr id="6" name="TextBox 12"/>
          <p:cNvSpPr txBox="1"/>
          <p:nvPr/>
        </p:nvSpPr>
        <p:spPr>
          <a:xfrm>
            <a:off x="1207008" y="2971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said to him, ‘You shall </a:t>
            </a:r>
            <a:r>
              <a:rPr lang="en-US" sz="2600" b="1" dirty="0">
                <a:latin typeface="Open Sans"/>
                <a:ea typeface="Verdana" panose="020B0604030504040204" pitchFamily="34" charset="0"/>
                <a:cs typeface="Verdana" panose="020B0604030504040204" pitchFamily="34" charset="0"/>
              </a:rPr>
              <a:t>love the Lord your God </a:t>
            </a:r>
            <a:r>
              <a:rPr lang="en-US" sz="2600" dirty="0">
                <a:latin typeface="Open Sans"/>
                <a:ea typeface="Verdana" panose="020B0604030504040204" pitchFamily="34" charset="0"/>
                <a:cs typeface="Verdana" panose="020B0604030504040204" pitchFamily="34" charset="0"/>
              </a:rPr>
              <a:t>with all your heart, and with all your soul, and with all your mind.” (Matt. 22:37)</a:t>
            </a:r>
          </a:p>
        </p:txBody>
      </p:sp>
      <p:sp>
        <p:nvSpPr>
          <p:cNvPr id="7" name="TextBox 12"/>
          <p:cNvSpPr txBox="1"/>
          <p:nvPr/>
        </p:nvSpPr>
        <p:spPr>
          <a:xfrm>
            <a:off x="1207008" y="4038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aseline="300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Do not love the world nor the things in the world</a:t>
            </a:r>
            <a:r>
              <a:rPr lang="en-US" sz="2600" dirty="0">
                <a:latin typeface="Open Sans"/>
                <a:ea typeface="Verdana" panose="020B0604030504040204" pitchFamily="34" charset="0"/>
                <a:cs typeface="Verdana" panose="020B0604030504040204" pitchFamily="34" charset="0"/>
              </a:rPr>
              <a:t>. If anyone loves the world, the love of the Father is not in him.” (1 John 2:15-17)</a:t>
            </a:r>
          </a:p>
        </p:txBody>
      </p:sp>
      <p:sp>
        <p:nvSpPr>
          <p:cNvPr id="9" name="Rectangle 8"/>
          <p:cNvSpPr/>
          <p:nvPr/>
        </p:nvSpPr>
        <p:spPr>
          <a:xfrm>
            <a:off x="4633119" y="381000"/>
            <a:ext cx="533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3519" y="457200"/>
            <a:ext cx="5715000" cy="584775"/>
          </a:xfrm>
          <a:prstGeom prst="rect">
            <a:avLst/>
          </a:prstGeom>
          <a:noFill/>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God requires your love</a:t>
            </a:r>
          </a:p>
        </p:txBody>
      </p:sp>
    </p:spTree>
    <p:extLst>
      <p:ext uri="{BB962C8B-B14F-4D97-AF65-F5344CB8AC3E}">
        <p14:creationId xmlns:p14="http://schemas.microsoft.com/office/powerpoint/2010/main" val="172141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981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says, ‘At the acceptable time I listened to you, and on the day of salvation I helped you.’ Behold, </a:t>
            </a:r>
            <a:r>
              <a:rPr lang="en-US" sz="2600" b="1" dirty="0">
                <a:latin typeface="Open Sans"/>
                <a:ea typeface="Verdana" panose="020B0604030504040204" pitchFamily="34" charset="0"/>
                <a:cs typeface="Verdana" panose="020B0604030504040204" pitchFamily="34" charset="0"/>
              </a:rPr>
              <a:t>now is ‘the acceptable time</a:t>
            </a:r>
            <a:r>
              <a:rPr lang="en-US" sz="2600" dirty="0">
                <a:latin typeface="Open Sans"/>
                <a:ea typeface="Verdana" panose="020B0604030504040204" pitchFamily="34" charset="0"/>
                <a:cs typeface="Verdana" panose="020B0604030504040204" pitchFamily="34" charset="0"/>
              </a:rPr>
              <a:t>.’ Behold, </a:t>
            </a:r>
            <a:r>
              <a:rPr lang="en-US" sz="2600" b="1" dirty="0">
                <a:latin typeface="Open Sans"/>
                <a:ea typeface="Verdana" panose="020B0604030504040204" pitchFamily="34" charset="0"/>
                <a:cs typeface="Verdana" panose="020B0604030504040204" pitchFamily="34" charset="0"/>
              </a:rPr>
              <a:t>now is ‘the day of salvation</a:t>
            </a:r>
            <a:r>
              <a:rPr lang="en-US" sz="2600" dirty="0">
                <a:latin typeface="Open Sans"/>
                <a:ea typeface="Verdana" panose="020B0604030504040204" pitchFamily="34" charset="0"/>
                <a:cs typeface="Verdana" panose="020B0604030504040204" pitchFamily="34" charset="0"/>
              </a:rPr>
              <a:t>.’” (1 Cor. 6:2)</a:t>
            </a:r>
          </a:p>
        </p:txBody>
      </p:sp>
      <p:sp>
        <p:nvSpPr>
          <p:cNvPr id="3" name="TextBox 2"/>
          <p:cNvSpPr txBox="1"/>
          <p:nvPr/>
        </p:nvSpPr>
        <p:spPr>
          <a:xfrm>
            <a:off x="213519" y="457200"/>
            <a:ext cx="6400800" cy="584775"/>
          </a:xfrm>
          <a:prstGeom prst="rect">
            <a:avLst/>
          </a:prstGeom>
          <a:noFill/>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God requires your submission</a:t>
            </a:r>
          </a:p>
        </p:txBody>
      </p:sp>
    </p:spTree>
    <p:extLst>
      <p:ext uri="{BB962C8B-B14F-4D97-AF65-F5344CB8AC3E}">
        <p14:creationId xmlns:p14="http://schemas.microsoft.com/office/powerpoint/2010/main" val="215329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1527048"/>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this reason also, God highly exalted Him, and bestowed on Him the name which is above every name, so that </a:t>
            </a:r>
            <a:r>
              <a:rPr lang="en-US" sz="2600" b="1" dirty="0">
                <a:latin typeface="Open Sans"/>
                <a:ea typeface="Verdana" panose="020B0604030504040204" pitchFamily="34" charset="0"/>
                <a:cs typeface="Verdana" panose="020B0604030504040204" pitchFamily="34" charset="0"/>
              </a:rPr>
              <a:t>at the name of Jesus every knew will bow</a:t>
            </a:r>
            <a:r>
              <a:rPr lang="en-US" sz="2600" dirty="0">
                <a:latin typeface="Open Sans"/>
                <a:ea typeface="Verdana" panose="020B0604030504040204" pitchFamily="34" charset="0"/>
                <a:cs typeface="Verdana" panose="020B0604030504040204" pitchFamily="34" charset="0"/>
              </a:rPr>
              <a:t>, of those who are in heaven and on earth and under the earth, and that </a:t>
            </a:r>
            <a:r>
              <a:rPr lang="en-US" sz="2600" b="1" dirty="0">
                <a:latin typeface="Open Sans"/>
                <a:ea typeface="Verdana" panose="020B0604030504040204" pitchFamily="34" charset="0"/>
                <a:cs typeface="Verdana" panose="020B0604030504040204" pitchFamily="34" charset="0"/>
              </a:rPr>
              <a:t>every tongue will confess that Jesus Christ is Lord</a:t>
            </a:r>
            <a:r>
              <a:rPr lang="en-US" sz="2600" dirty="0">
                <a:latin typeface="Open Sans"/>
                <a:ea typeface="Verdana" panose="020B0604030504040204" pitchFamily="34" charset="0"/>
                <a:cs typeface="Verdana" panose="020B0604030504040204" pitchFamily="34" charset="0"/>
              </a:rPr>
              <a:t>, to the glory of God the Father.’” (Phil. 2:9-11)</a:t>
            </a:r>
          </a:p>
        </p:txBody>
      </p:sp>
      <p:sp>
        <p:nvSpPr>
          <p:cNvPr id="3" name="TextBox 2"/>
          <p:cNvSpPr txBox="1"/>
          <p:nvPr/>
        </p:nvSpPr>
        <p:spPr>
          <a:xfrm>
            <a:off x="213519" y="457200"/>
            <a:ext cx="5715000" cy="584775"/>
          </a:xfrm>
          <a:prstGeom prst="rect">
            <a:avLst/>
          </a:prstGeom>
          <a:noFill/>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God requires your worship</a:t>
            </a:r>
          </a:p>
        </p:txBody>
      </p:sp>
    </p:spTree>
    <p:extLst>
      <p:ext uri="{BB962C8B-B14F-4D97-AF65-F5344CB8AC3E}">
        <p14:creationId xmlns:p14="http://schemas.microsoft.com/office/powerpoint/2010/main" val="13809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194719" y="2057400"/>
            <a:ext cx="7772400" cy="2308324"/>
          </a:xfrm>
          <a:prstGeom prst="rect">
            <a:avLst/>
          </a:prstGeom>
        </p:spPr>
        <p:txBody>
          <a:bodyPr wrap="square">
            <a:spAutoFit/>
          </a:bodyPr>
          <a:lstStyle/>
          <a:p>
            <a:pPr algn="ctr"/>
            <a:r>
              <a:rPr lang="en-US" sz="5400" dirty="0">
                <a:latin typeface="Open Sans"/>
                <a:ea typeface="Verdana" panose="020B0604030504040204" pitchFamily="34" charset="0"/>
                <a:cs typeface="Verdana" panose="020B0604030504040204" pitchFamily="34" charset="0"/>
              </a:rPr>
              <a:t>Jesus, The Only Way to God</a:t>
            </a:r>
          </a:p>
          <a:p>
            <a:pPr algn="ctr"/>
            <a:endParaRPr lang="en-US" dirty="0">
              <a:latin typeface="Verdana" panose="020B0604030504040204" pitchFamily="34" charset="0"/>
              <a:ea typeface="Verdana" panose="020B0604030504040204" pitchFamily="34" charset="0"/>
              <a:cs typeface="Verdana" panose="020B0604030504040204" pitchFamily="34" charset="0"/>
            </a:endParaRPr>
          </a:p>
          <a:p>
            <a:pPr algn="ctr"/>
            <a:r>
              <a:rPr lang="en-US" dirty="0">
                <a:latin typeface="Verdana" panose="020B0604030504040204" pitchFamily="34" charset="0"/>
                <a:ea typeface="Verdana" panose="020B0604030504040204" pitchFamily="34" charset="0"/>
                <a:cs typeface="Verdana" panose="020B0604030504040204" pitchFamily="34" charset="0"/>
              </a:rPr>
              <a:t>(John 6:66-68)</a:t>
            </a:r>
          </a:p>
        </p:txBody>
      </p:sp>
    </p:spTree>
    <p:extLst>
      <p:ext uri="{BB962C8B-B14F-4D97-AF65-F5344CB8AC3E}">
        <p14:creationId xmlns:p14="http://schemas.microsoft.com/office/powerpoint/2010/main" val="150260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7EA47-942E-41E2-A8D2-9BB792748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“Anyone who goes too far and </a:t>
            </a:r>
            <a:r>
              <a:rPr lang="en-US" sz="2600" b="1" dirty="0">
                <a:latin typeface="Open Sans"/>
                <a:ea typeface="Verdana" panose="020B0604030504040204" pitchFamily="34" charset="0"/>
                <a:cs typeface="Verdana" panose="020B0604030504040204" pitchFamily="34" charset="0"/>
              </a:rPr>
              <a:t>does not abide in the teaching of Christ, does not have God</a:t>
            </a:r>
            <a:r>
              <a:rPr lang="en-US" sz="2600" dirty="0">
                <a:latin typeface="Open Sans"/>
                <a:ea typeface="Verdana" panose="020B0604030504040204" pitchFamily="34" charset="0"/>
                <a:cs typeface="Verdana" panose="020B0604030504040204" pitchFamily="34" charset="0"/>
              </a:rPr>
              <a:t>; the one who abides in the teaching, he has both the Father and the Son.” (2 John 1:9)</a:t>
            </a:r>
          </a:p>
        </p:txBody>
      </p:sp>
      <p:sp>
        <p:nvSpPr>
          <p:cNvPr id="2" name="Rectangle 1"/>
          <p:cNvSpPr/>
          <p:nvPr/>
        </p:nvSpPr>
        <p:spPr>
          <a:xfrm>
            <a:off x="4633119" y="381000"/>
            <a:ext cx="83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971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said to him, “I am </a:t>
            </a:r>
            <a:r>
              <a:rPr lang="en-US" sz="2600" b="1" dirty="0">
                <a:latin typeface="Open Sans"/>
                <a:ea typeface="Verdana" panose="020B0604030504040204" pitchFamily="34" charset="0"/>
                <a:cs typeface="Verdana" panose="020B0604030504040204" pitchFamily="34" charset="0"/>
              </a:rPr>
              <a:t>the way</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the truth</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the life</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no one comes to the Father but through Me</a:t>
            </a:r>
            <a:r>
              <a:rPr lang="en-US" sz="2600" dirty="0">
                <a:latin typeface="Open Sans"/>
                <a:ea typeface="Verdana" panose="020B0604030504040204" pitchFamily="34" charset="0"/>
                <a:cs typeface="Verdana" panose="020B0604030504040204" pitchFamily="34" charset="0"/>
              </a:rPr>
              <a:t>.” (John 14:6)</a:t>
            </a:r>
          </a:p>
        </p:txBody>
      </p:sp>
      <p:grpSp>
        <p:nvGrpSpPr>
          <p:cNvPr id="8" name="Group 7"/>
          <p:cNvGrpSpPr/>
          <p:nvPr/>
        </p:nvGrpSpPr>
        <p:grpSpPr>
          <a:xfrm>
            <a:off x="10318" y="381000"/>
            <a:ext cx="9728199" cy="786384"/>
            <a:chOff x="10318" y="381000"/>
            <a:chExt cx="9728199" cy="786384"/>
          </a:xfrm>
        </p:grpSpPr>
        <p:sp>
          <p:nvSpPr>
            <p:cNvPr id="9" name="Rectangle 8"/>
            <p:cNvSpPr/>
            <p:nvPr/>
          </p:nvSpPr>
          <p:spPr>
            <a:xfrm>
              <a:off x="4633120" y="381000"/>
              <a:ext cx="4495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8" y="482025"/>
              <a:ext cx="9728199"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Jesus, the Only Way to God </a:t>
              </a:r>
              <a:r>
                <a:rPr lang="en-US" sz="3200" b="1" dirty="0">
                  <a:solidFill>
                    <a:schemeClr val="bg1"/>
                  </a:solidFill>
                  <a:latin typeface="Open Sans"/>
                  <a:ea typeface="Verdana" panose="020B0604030504040204" pitchFamily="34" charset="0"/>
                  <a:cs typeface="Verdana" panose="020B0604030504040204" pitchFamily="34" charset="0"/>
                </a:rPr>
                <a:t>(John 6:66-68)</a:t>
              </a:r>
            </a:p>
          </p:txBody>
        </p:sp>
      </p:grpSp>
    </p:spTree>
    <p:extLst>
      <p:ext uri="{BB962C8B-B14F-4D97-AF65-F5344CB8AC3E}">
        <p14:creationId xmlns:p14="http://schemas.microsoft.com/office/powerpoint/2010/main" val="20125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079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“In the beginning was the Word, and the Word was with God, and </a:t>
            </a:r>
            <a:r>
              <a:rPr lang="en-US" sz="2600" b="1" dirty="0">
                <a:latin typeface="Open Sans"/>
                <a:ea typeface="Verdana" panose="020B0604030504040204" pitchFamily="34" charset="0"/>
                <a:cs typeface="Verdana" panose="020B0604030504040204" pitchFamily="34" charset="0"/>
              </a:rPr>
              <a:t>the Word was God</a:t>
            </a:r>
            <a:r>
              <a:rPr lang="en-US" sz="2600" dirty="0">
                <a:latin typeface="Open Sans"/>
                <a:ea typeface="Verdana" panose="020B0604030504040204" pitchFamily="34" charset="0"/>
                <a:cs typeface="Verdana" panose="020B0604030504040204" pitchFamily="34" charset="0"/>
              </a:rPr>
              <a:t>.” (John 1:1)</a:t>
            </a:r>
          </a:p>
        </p:txBody>
      </p:sp>
      <p:sp>
        <p:nvSpPr>
          <p:cNvPr id="3" name="TextBox 2"/>
          <p:cNvSpPr txBox="1"/>
          <p:nvPr/>
        </p:nvSpPr>
        <p:spPr>
          <a:xfrm>
            <a:off x="1207008" y="1527048"/>
            <a:ext cx="10442448"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The Bible’s statements about Jesus’ divinity</a:t>
            </a:r>
          </a:p>
        </p:txBody>
      </p:sp>
      <p:sp>
        <p:nvSpPr>
          <p:cNvPr id="5" name="TextBox 12"/>
          <p:cNvSpPr txBox="1"/>
          <p:nvPr/>
        </p:nvSpPr>
        <p:spPr>
          <a:xfrm>
            <a:off x="1207008" y="30507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is the </a:t>
            </a:r>
            <a:r>
              <a:rPr lang="en-US" sz="2600" b="1" dirty="0">
                <a:latin typeface="Open Sans"/>
                <a:ea typeface="Verdana" panose="020B0604030504040204" pitchFamily="34" charset="0"/>
                <a:cs typeface="Verdana" panose="020B0604030504040204" pitchFamily="34" charset="0"/>
              </a:rPr>
              <a:t>image of the invisible God</a:t>
            </a:r>
            <a:r>
              <a:rPr lang="en-US" sz="2600" dirty="0">
                <a:latin typeface="Open Sans"/>
                <a:ea typeface="Verdana" panose="020B0604030504040204" pitchFamily="34" charset="0"/>
                <a:cs typeface="Verdana" panose="020B0604030504040204" pitchFamily="34" charset="0"/>
              </a:rPr>
              <a:t>, the firstborn of all creation… For it was the Father’s good pleasure for </a:t>
            </a:r>
            <a:r>
              <a:rPr lang="en-US" sz="2600" b="1" dirty="0">
                <a:latin typeface="Open Sans"/>
                <a:ea typeface="Verdana" panose="020B0604030504040204" pitchFamily="34" charset="0"/>
                <a:cs typeface="Verdana" panose="020B0604030504040204" pitchFamily="34" charset="0"/>
              </a:rPr>
              <a:t>all the fullness to dwell in Him</a:t>
            </a:r>
            <a:r>
              <a:rPr lang="en-US" sz="2600" dirty="0">
                <a:latin typeface="Open Sans"/>
                <a:ea typeface="Verdana" panose="020B0604030504040204" pitchFamily="34" charset="0"/>
                <a:cs typeface="Verdana" panose="020B0604030504040204" pitchFamily="34" charset="0"/>
              </a:rPr>
              <a:t>.” (Col. 1:15, 19)</a:t>
            </a:r>
          </a:p>
        </p:txBody>
      </p:sp>
      <p:sp>
        <p:nvSpPr>
          <p:cNvPr id="7" name="TextBox 12"/>
          <p:cNvSpPr txBox="1"/>
          <p:nvPr/>
        </p:nvSpPr>
        <p:spPr>
          <a:xfrm>
            <a:off x="1207008" y="4441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in Him </a:t>
            </a:r>
            <a:r>
              <a:rPr lang="en-US" sz="2600" b="1" dirty="0">
                <a:latin typeface="Open Sans"/>
                <a:ea typeface="Verdana" panose="020B0604030504040204" pitchFamily="34" charset="0"/>
                <a:cs typeface="Verdana" panose="020B0604030504040204" pitchFamily="34" charset="0"/>
              </a:rPr>
              <a:t>all the fullness of Deity dwells in bodily form</a:t>
            </a:r>
            <a:r>
              <a:rPr lang="en-US" sz="2600" dirty="0">
                <a:latin typeface="Open Sans"/>
                <a:ea typeface="Verdana" panose="020B0604030504040204" pitchFamily="34" charset="0"/>
                <a:cs typeface="Verdana" panose="020B0604030504040204" pitchFamily="34" charset="0"/>
              </a:rPr>
              <a:t>.” (Col. 2:9)</a:t>
            </a:r>
          </a:p>
        </p:txBody>
      </p:sp>
      <p:sp>
        <p:nvSpPr>
          <p:cNvPr id="8" name="Rectangle 7"/>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spTree>
    <p:extLst>
      <p:ext uri="{BB962C8B-B14F-4D97-AF65-F5344CB8AC3E}">
        <p14:creationId xmlns:p14="http://schemas.microsoft.com/office/powerpoint/2010/main" val="116437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2316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“…looking for the blessed hope and the appearing of the glory of </a:t>
            </a:r>
            <a:r>
              <a:rPr lang="en-US" sz="2600" b="1" dirty="0">
                <a:latin typeface="Open Sans"/>
                <a:ea typeface="Verdana" panose="020B0604030504040204" pitchFamily="34" charset="0"/>
                <a:cs typeface="Verdana" panose="020B0604030504040204" pitchFamily="34" charset="0"/>
              </a:rPr>
              <a:t>our great God and Savior, Christ Jesus</a:t>
            </a:r>
            <a:r>
              <a:rPr lang="en-US" sz="2600" dirty="0">
                <a:latin typeface="Open Sans"/>
                <a:ea typeface="Verdana" panose="020B0604030504040204" pitchFamily="34" charset="0"/>
                <a:cs typeface="Verdana" panose="020B0604030504040204" pitchFamily="34" charset="0"/>
              </a:rPr>
              <a:t>…” (Titus 2:13)</a:t>
            </a:r>
          </a:p>
        </p:txBody>
      </p:sp>
      <p:sp>
        <p:nvSpPr>
          <p:cNvPr id="3" name="TextBox 2"/>
          <p:cNvSpPr txBox="1"/>
          <p:nvPr/>
        </p:nvSpPr>
        <p:spPr>
          <a:xfrm>
            <a:off x="1207008" y="1527048"/>
            <a:ext cx="10442448"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The Bible’s statements about Jesus’ divinity</a:t>
            </a:r>
          </a:p>
        </p:txBody>
      </p:sp>
      <p:sp>
        <p:nvSpPr>
          <p:cNvPr id="5" name="TextBox 12"/>
          <p:cNvSpPr txBox="1"/>
          <p:nvPr/>
        </p:nvSpPr>
        <p:spPr>
          <a:xfrm>
            <a:off x="1207008" y="3276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a:t>
            </a:r>
            <a:r>
              <a:rPr lang="en-US" sz="2600" b="1" dirty="0">
                <a:latin typeface="Open Sans"/>
                <a:ea typeface="Verdana" panose="020B0604030504040204" pitchFamily="34" charset="0"/>
                <a:cs typeface="Verdana" panose="020B0604030504040204" pitchFamily="34" charset="0"/>
              </a:rPr>
              <a:t>of the Son [the Father]</a:t>
            </a:r>
            <a:r>
              <a:rPr lang="en-US" sz="2600" b="1" i="1"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says</a:t>
            </a:r>
            <a:r>
              <a:rPr lang="en-US" sz="2600" dirty="0">
                <a:latin typeface="Open Sans"/>
                <a:ea typeface="Verdana" panose="020B0604030504040204" pitchFamily="34" charset="0"/>
                <a:cs typeface="Verdana" panose="020B0604030504040204" pitchFamily="34" charset="0"/>
              </a:rPr>
              <a:t>, ‘Your throne, </a:t>
            </a:r>
            <a:r>
              <a:rPr lang="en-US" sz="2600" b="1" dirty="0">
                <a:latin typeface="Open Sans"/>
                <a:ea typeface="Verdana" panose="020B0604030504040204" pitchFamily="34" charset="0"/>
                <a:cs typeface="Verdana" panose="020B0604030504040204" pitchFamily="34" charset="0"/>
              </a:rPr>
              <a:t>O God</a:t>
            </a:r>
            <a:r>
              <a:rPr lang="en-US" sz="2600" dirty="0">
                <a:latin typeface="Open Sans"/>
                <a:ea typeface="Verdana" panose="020B0604030504040204" pitchFamily="34" charset="0"/>
                <a:cs typeface="Verdana" panose="020B0604030504040204" pitchFamily="34" charset="0"/>
              </a:rPr>
              <a:t>, is forever and ever, and the righteous scepter is the scepter of His kingdom.” (Heb. 1:8)</a:t>
            </a:r>
          </a:p>
        </p:txBody>
      </p:sp>
      <p:grpSp>
        <p:nvGrpSpPr>
          <p:cNvPr id="7" name="Group 6"/>
          <p:cNvGrpSpPr/>
          <p:nvPr/>
        </p:nvGrpSpPr>
        <p:grpSpPr>
          <a:xfrm>
            <a:off x="10319" y="381000"/>
            <a:ext cx="9956800" cy="786384"/>
            <a:chOff x="10319" y="381000"/>
            <a:chExt cx="9956800" cy="786384"/>
          </a:xfrm>
        </p:grpSpPr>
        <p:sp>
          <p:nvSpPr>
            <p:cNvPr id="8" name="Rectangle 7"/>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grpSp>
    </p:spTree>
    <p:extLst>
      <p:ext uri="{BB962C8B-B14F-4D97-AF65-F5344CB8AC3E}">
        <p14:creationId xmlns:p14="http://schemas.microsoft.com/office/powerpoint/2010/main" val="281483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2222480"/>
            <a:ext cx="10442448" cy="289310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[Jesus] answered them, ‘</a:t>
            </a:r>
            <a:r>
              <a:rPr lang="en-US" sz="2600" b="1" dirty="0">
                <a:latin typeface="Open Sans"/>
                <a:ea typeface="Verdana" panose="020B0604030504040204" pitchFamily="34" charset="0"/>
                <a:cs typeface="Verdana" panose="020B0604030504040204" pitchFamily="34" charset="0"/>
              </a:rPr>
              <a:t>My Father is working until now, and I Myself am working</a:t>
            </a:r>
            <a:r>
              <a:rPr lang="en-US" sz="2600" dirty="0">
                <a:latin typeface="Open Sans"/>
                <a:ea typeface="Verdana" panose="020B0604030504040204" pitchFamily="34" charset="0"/>
                <a:cs typeface="Verdana" panose="020B0604030504040204" pitchFamily="34" charset="0"/>
              </a:rPr>
              <a:t>.’ For this reason therefore the Jews were seeking all the more to kill Him, because He not only was breaking the Sabbath, but also </a:t>
            </a:r>
            <a:r>
              <a:rPr lang="en-US" sz="2600" b="1" dirty="0">
                <a:latin typeface="Open Sans"/>
                <a:ea typeface="Verdana" panose="020B0604030504040204" pitchFamily="34" charset="0"/>
                <a:cs typeface="Verdana" panose="020B0604030504040204" pitchFamily="34" charset="0"/>
              </a:rPr>
              <a:t>was calling God His own Father, making Himself equal with God</a:t>
            </a:r>
            <a:r>
              <a:rPr lang="en-US" sz="2600" dirty="0">
                <a:latin typeface="Open Sans"/>
                <a:ea typeface="Verdana" panose="020B0604030504040204" pitchFamily="34" charset="0"/>
                <a:cs typeface="Verdana" panose="020B0604030504040204" pitchFamily="34" charset="0"/>
              </a:rPr>
              <a:t>… so that all will honor the Son even as they honor the Father. </a:t>
            </a:r>
            <a:r>
              <a:rPr lang="en-US" sz="2600" b="1" dirty="0">
                <a:latin typeface="Open Sans"/>
                <a:ea typeface="Verdana" panose="020B0604030504040204" pitchFamily="34" charset="0"/>
                <a:cs typeface="Verdana" panose="020B0604030504040204" pitchFamily="34" charset="0"/>
              </a:rPr>
              <a:t>He who does not honor the Son does not honor the Father</a:t>
            </a:r>
            <a:r>
              <a:rPr lang="en-US" sz="2600" dirty="0">
                <a:latin typeface="Open Sans"/>
                <a:ea typeface="Verdana" panose="020B0604030504040204" pitchFamily="34" charset="0"/>
                <a:cs typeface="Verdana" panose="020B0604030504040204" pitchFamily="34" charset="0"/>
              </a:rPr>
              <a:t> who sent Him.” (John 5:17-18, 23)</a:t>
            </a:r>
          </a:p>
        </p:txBody>
      </p:sp>
      <p:sp>
        <p:nvSpPr>
          <p:cNvPr id="3" name="TextBox 2"/>
          <p:cNvSpPr txBox="1"/>
          <p:nvPr/>
        </p:nvSpPr>
        <p:spPr>
          <a:xfrm>
            <a:off x="1204119" y="1527048"/>
            <a:ext cx="80010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Jesus’ statements about His divinity</a:t>
            </a:r>
          </a:p>
        </p:txBody>
      </p:sp>
      <p:grpSp>
        <p:nvGrpSpPr>
          <p:cNvPr id="5" name="Group 4"/>
          <p:cNvGrpSpPr/>
          <p:nvPr/>
        </p:nvGrpSpPr>
        <p:grpSpPr>
          <a:xfrm>
            <a:off x="10319" y="381000"/>
            <a:ext cx="9956800" cy="786384"/>
            <a:chOff x="10319" y="381000"/>
            <a:chExt cx="9956800" cy="786384"/>
          </a:xfrm>
        </p:grpSpPr>
        <p:sp>
          <p:nvSpPr>
            <p:cNvPr id="7" name="Rectangle 6"/>
            <p:cNvSpPr/>
            <p:nvPr/>
          </p:nvSpPr>
          <p:spPr>
            <a:xfrm>
              <a:off x="4633120" y="381000"/>
              <a:ext cx="4038599"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482025"/>
              <a:ext cx="9956800" cy="584775"/>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Jesus alone is God (Colossians 1:19; 2:9)</a:t>
              </a:r>
            </a:p>
          </p:txBody>
        </p:sp>
      </p:grpSp>
    </p:spTree>
    <p:extLst>
      <p:ext uri="{BB962C8B-B14F-4D97-AF65-F5344CB8AC3E}">
        <p14:creationId xmlns:p14="http://schemas.microsoft.com/office/powerpoint/2010/main" val="359861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4691</Words>
  <Application>Microsoft Office PowerPoint</Application>
  <PresentationFormat>Custom</PresentationFormat>
  <Paragraphs>224</Paragraphs>
  <Slides>57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Open Sans</vt:lpstr>
      <vt:lpstr>Times New Roman</vt:lpstr>
      <vt:lpstr>Verdana</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73</cp:revision>
  <dcterms:created xsi:type="dcterms:W3CDTF">2017-12-05T12:09:13Z</dcterms:created>
  <dcterms:modified xsi:type="dcterms:W3CDTF">2018-03-18T21:39:44Z</dcterms:modified>
</cp:coreProperties>
</file>