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2" r:id="rId39"/>
    <p:sldId id="313" r:id="rId40"/>
    <p:sldId id="314" r:id="rId41"/>
    <p:sldId id="315" r:id="rId42"/>
    <p:sldId id="316" r:id="rId43"/>
    <p:sldId id="317" r:id="rId44"/>
    <p:sldId id="318" r:id="rId45"/>
    <p:sldId id="274" r:id="rId46"/>
    <p:sldId id="258"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7CF51-FCE1-4CDA-9D44-6D5F4E24F883}" type="datetimeFigureOut">
              <a:rPr lang="en-US" smtClean="0"/>
              <a:t>3/18/2018</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5CF19-AF44-4ACF-9E96-A848FC0E785C}" type="slidenum">
              <a:rPr lang="en-US" smtClean="0"/>
              <a:t>‹#›</a:t>
            </a:fld>
            <a:endParaRPr lang="en-US"/>
          </a:p>
        </p:txBody>
      </p:sp>
    </p:spTree>
    <p:extLst>
      <p:ext uri="{BB962C8B-B14F-4D97-AF65-F5344CB8AC3E}">
        <p14:creationId xmlns:p14="http://schemas.microsoft.com/office/powerpoint/2010/main" val="66612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5CF19-AF44-4ACF-9E96-A848FC0E785C}" type="slidenum">
              <a:rPr lang="en-US" smtClean="0"/>
              <a:t>39</a:t>
            </a:fld>
            <a:endParaRPr lang="en-US"/>
          </a:p>
        </p:txBody>
      </p:sp>
    </p:spTree>
    <p:extLst>
      <p:ext uri="{BB962C8B-B14F-4D97-AF65-F5344CB8AC3E}">
        <p14:creationId xmlns:p14="http://schemas.microsoft.com/office/powerpoint/2010/main" val="118566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Rectangle 7"/>
          <p:cNvSpPr>
            <a:spLocks noChangeArrowheads="1"/>
          </p:cNvSpPr>
          <p:nvPr userDrawn="1"/>
        </p:nvSpPr>
        <p:spPr bwMode="auto">
          <a:xfrm>
            <a:off x="0" y="381000"/>
            <a:ext cx="4632325" cy="787400"/>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3/18/2018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7068344"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6636432"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Our Identity</a:t>
            </a:r>
            <a:r>
              <a:rPr kumimoji="0" lang="en-US" sz="5200" b="1" i="0" u="none" strike="noStrike" cap="none" normalizeH="0" dirty="0">
                <a:ln>
                  <a:noFill/>
                </a:ln>
                <a:solidFill>
                  <a:schemeClr val="bg1"/>
                </a:solidFill>
                <a:effectLst/>
                <a:latin typeface="Open Sans" pitchFamily="34" charset="0"/>
                <a:cs typeface="Arial" pitchFamily="34" charset="0"/>
              </a:rPr>
              <a:t> in Christ</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02406" y="4017963"/>
            <a:ext cx="4164602"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2 Corinthians</a:t>
            </a:r>
            <a:r>
              <a:rPr kumimoji="0" lang="en-US" sz="4000" b="0" i="0" u="none" strike="noStrike" cap="none" normalizeH="0" dirty="0">
                <a:ln>
                  <a:noFill/>
                </a:ln>
                <a:solidFill>
                  <a:srgbClr val="000000"/>
                </a:solidFill>
                <a:effectLst/>
                <a:latin typeface="Open Sans" pitchFamily="34" charset="0"/>
                <a:cs typeface="Arial" pitchFamily="34" charset="0"/>
              </a:rPr>
              <a:t> 5:17</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“Do you not know that when you present yourselves to someone as slaves for obedience, </a:t>
            </a:r>
            <a:r>
              <a:rPr lang="en-US" sz="2600" b="1" dirty="0">
                <a:latin typeface="Open Sans"/>
                <a:ea typeface="Verdana" panose="020B0604030504040204" pitchFamily="34" charset="0"/>
                <a:cs typeface="Verdana" panose="020B0604030504040204" pitchFamily="34" charset="0"/>
              </a:rPr>
              <a:t>you are slaves of the one whom you obey</a:t>
            </a:r>
            <a:r>
              <a:rPr lang="en-US" sz="2600" dirty="0">
                <a:latin typeface="Open Sans"/>
                <a:ea typeface="Verdana" panose="020B0604030504040204" pitchFamily="34" charset="0"/>
                <a:cs typeface="Verdana" panose="020B0604030504040204" pitchFamily="34" charset="0"/>
              </a:rPr>
              <a:t>, either of sin resulting in death, or of obedience resulting in righteousness?” (Rom. 6:16)</a:t>
            </a:r>
          </a:p>
        </p:txBody>
      </p:sp>
      <p:sp>
        <p:nvSpPr>
          <p:cNvPr id="7" name="TextBox 12"/>
          <p:cNvSpPr txBox="1"/>
          <p:nvPr/>
        </p:nvSpPr>
        <p:spPr>
          <a:xfrm>
            <a:off x="1207008" y="35814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all have sinned </a:t>
            </a:r>
            <a:r>
              <a:rPr lang="en-US" sz="2600" dirty="0">
                <a:latin typeface="Open Sans"/>
                <a:ea typeface="Verdana" panose="020B0604030504040204" pitchFamily="34" charset="0"/>
                <a:cs typeface="Verdana" panose="020B0604030504040204" pitchFamily="34" charset="0"/>
              </a:rPr>
              <a:t>and fall short of the glory of God.” (Rom. 3:23)</a:t>
            </a:r>
          </a:p>
        </p:txBody>
      </p:sp>
      <p:sp>
        <p:nvSpPr>
          <p:cNvPr id="8" name="Rectangle 7"/>
          <p:cNvSpPr/>
          <p:nvPr/>
        </p:nvSpPr>
        <p:spPr>
          <a:xfrm>
            <a:off x="4556919" y="384048"/>
            <a:ext cx="1676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63754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No longer a slave, but a son </a:t>
            </a:r>
            <a:r>
              <a:rPr lang="en-US" sz="1400" b="1" dirty="0">
                <a:solidFill>
                  <a:schemeClr val="bg1"/>
                </a:solidFill>
                <a:latin typeface="Open Sans"/>
                <a:ea typeface="Verdana" panose="020B0604030504040204" pitchFamily="34" charset="0"/>
                <a:cs typeface="Verdana" panose="020B0604030504040204" pitchFamily="34" charset="0"/>
              </a:rPr>
              <a:t>(Luke 15:11-24)</a:t>
            </a:r>
          </a:p>
        </p:txBody>
      </p:sp>
    </p:spTree>
    <p:extLst>
      <p:ext uri="{BB962C8B-B14F-4D97-AF65-F5344CB8AC3E}">
        <p14:creationId xmlns:p14="http://schemas.microsoft.com/office/powerpoint/2010/main" val="28089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Jesus answered and said to him, ‘Truly, truly, I say to you, unless one is </a:t>
            </a:r>
            <a:r>
              <a:rPr lang="en-US" sz="2600" b="1" dirty="0">
                <a:latin typeface="Open Sans"/>
                <a:ea typeface="Verdana" panose="020B0604030504040204" pitchFamily="34" charset="0"/>
                <a:cs typeface="Verdana" panose="020B0604030504040204" pitchFamily="34" charset="0"/>
              </a:rPr>
              <a:t>born again </a:t>
            </a:r>
            <a:r>
              <a:rPr lang="en-US" sz="2600" dirty="0">
                <a:latin typeface="Open Sans"/>
                <a:ea typeface="Verdana" panose="020B0604030504040204" pitchFamily="34" charset="0"/>
                <a:cs typeface="Verdana" panose="020B0604030504040204" pitchFamily="34" charset="0"/>
              </a:rPr>
              <a:t>he </a:t>
            </a:r>
            <a:r>
              <a:rPr lang="en-US" sz="2600" b="1" dirty="0">
                <a:latin typeface="Open Sans"/>
                <a:ea typeface="Verdana" panose="020B0604030504040204" pitchFamily="34" charset="0"/>
                <a:cs typeface="Verdana" panose="020B0604030504040204" pitchFamily="34" charset="0"/>
              </a:rPr>
              <a:t>cannot see the kingdom of God</a:t>
            </a:r>
            <a:r>
              <a:rPr lang="en-US" sz="2600" dirty="0">
                <a:latin typeface="Open Sans"/>
                <a:ea typeface="Verdana" panose="020B0604030504040204" pitchFamily="34" charset="0"/>
                <a:cs typeface="Verdana" panose="020B0604030504040204" pitchFamily="34" charset="0"/>
              </a:rPr>
              <a:t>.’” (John 3:3)</a:t>
            </a:r>
          </a:p>
        </p:txBody>
      </p:sp>
      <p:sp>
        <p:nvSpPr>
          <p:cNvPr id="7"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many as received Him, to them He gave the </a:t>
            </a:r>
            <a:r>
              <a:rPr lang="en-US" sz="2600" b="1" dirty="0">
                <a:latin typeface="Open Sans"/>
                <a:ea typeface="Verdana" panose="020B0604030504040204" pitchFamily="34" charset="0"/>
                <a:cs typeface="Verdana" panose="020B0604030504040204" pitchFamily="34" charset="0"/>
              </a:rPr>
              <a:t>right to become children of God</a:t>
            </a:r>
            <a:r>
              <a:rPr lang="en-US" sz="2600" dirty="0">
                <a:latin typeface="Open Sans"/>
                <a:ea typeface="Verdana" panose="020B0604030504040204" pitchFamily="34" charset="0"/>
                <a:cs typeface="Verdana" panose="020B0604030504040204" pitchFamily="34" charset="0"/>
              </a:rPr>
              <a:t>, even to those who believe in His name.” (John 1:12)</a:t>
            </a:r>
          </a:p>
        </p:txBody>
      </p:sp>
      <p:sp>
        <p:nvSpPr>
          <p:cNvPr id="5" name="TextBox 12"/>
          <p:cNvSpPr txBox="1"/>
          <p:nvPr/>
        </p:nvSpPr>
        <p:spPr>
          <a:xfrm>
            <a:off x="1207008" y="37338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you have not received a spirit of slavery leading to fear again, but you have received a spirit of </a:t>
            </a:r>
            <a:r>
              <a:rPr lang="en-US" sz="2600" b="1" dirty="0">
                <a:latin typeface="Open Sans"/>
                <a:ea typeface="Verdana" panose="020B0604030504040204" pitchFamily="34" charset="0"/>
                <a:cs typeface="Verdana" panose="020B0604030504040204" pitchFamily="34" charset="0"/>
              </a:rPr>
              <a:t>adoption as sons </a:t>
            </a:r>
            <a:r>
              <a:rPr lang="en-US" sz="2600" dirty="0">
                <a:latin typeface="Open Sans"/>
                <a:ea typeface="Verdana" panose="020B0604030504040204" pitchFamily="34" charset="0"/>
                <a:cs typeface="Verdana" panose="020B0604030504040204" pitchFamily="34" charset="0"/>
              </a:rPr>
              <a:t>by which we cry out, ‘Abba! Father!’ The Spirit Himself testifies with our spirit that </a:t>
            </a:r>
            <a:r>
              <a:rPr lang="en-US" sz="2600" b="1" dirty="0">
                <a:latin typeface="Open Sans"/>
                <a:ea typeface="Verdana" panose="020B0604030504040204" pitchFamily="34" charset="0"/>
                <a:cs typeface="Verdana" panose="020B0604030504040204" pitchFamily="34" charset="0"/>
              </a:rPr>
              <a:t>we are children of God</a:t>
            </a:r>
            <a:r>
              <a:rPr lang="en-US" sz="2600" dirty="0">
                <a:latin typeface="Open Sans"/>
                <a:ea typeface="Verdana" panose="020B0604030504040204" pitchFamily="34" charset="0"/>
                <a:cs typeface="Verdana" panose="020B0604030504040204" pitchFamily="34" charset="0"/>
              </a:rPr>
              <a:t>.”	(Rom. 8:15-16)</a:t>
            </a:r>
          </a:p>
        </p:txBody>
      </p:sp>
      <p:grpSp>
        <p:nvGrpSpPr>
          <p:cNvPr id="8" name="Group 7"/>
          <p:cNvGrpSpPr/>
          <p:nvPr/>
        </p:nvGrpSpPr>
        <p:grpSpPr>
          <a:xfrm>
            <a:off x="10319" y="381000"/>
            <a:ext cx="6375400" cy="800219"/>
            <a:chOff x="10319" y="381000"/>
            <a:chExt cx="6375400" cy="800219"/>
          </a:xfrm>
        </p:grpSpPr>
        <p:sp>
          <p:nvSpPr>
            <p:cNvPr id="9" name="Rectangle 8"/>
            <p:cNvSpPr/>
            <p:nvPr/>
          </p:nvSpPr>
          <p:spPr>
            <a:xfrm>
              <a:off x="4556919" y="384048"/>
              <a:ext cx="1676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63754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No longer a slave, but a son </a:t>
              </a:r>
              <a:r>
                <a:rPr lang="en-US" sz="1400" b="1" dirty="0">
                  <a:solidFill>
                    <a:schemeClr val="bg1"/>
                  </a:solidFill>
                  <a:latin typeface="Open Sans"/>
                  <a:ea typeface="Verdana" panose="020B0604030504040204" pitchFamily="34" charset="0"/>
                  <a:cs typeface="Verdana" panose="020B0604030504040204" pitchFamily="34" charset="0"/>
                </a:rPr>
                <a:t>(Luke 15:11-24)</a:t>
              </a:r>
            </a:p>
          </p:txBody>
        </p:sp>
      </p:grpSp>
    </p:spTree>
    <p:extLst>
      <p:ext uri="{BB962C8B-B14F-4D97-AF65-F5344CB8AC3E}">
        <p14:creationId xmlns:p14="http://schemas.microsoft.com/office/powerpoint/2010/main" val="91181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Now Saul, still breathing threats and murder against the disciples of the Lord, went to the high priest, and asked for letters from him to the synagogues at Damascus, so that </a:t>
            </a:r>
            <a:r>
              <a:rPr lang="en-US" sz="2600" b="1" dirty="0">
                <a:latin typeface="Open Sans"/>
                <a:ea typeface="Verdana" panose="020B0604030504040204" pitchFamily="34" charset="0"/>
                <a:cs typeface="Verdana" panose="020B0604030504040204" pitchFamily="34" charset="0"/>
              </a:rPr>
              <a:t>if he found any belonging to the Way</a:t>
            </a:r>
            <a:r>
              <a:rPr lang="en-US" sz="2600" dirty="0">
                <a:latin typeface="Open Sans"/>
                <a:ea typeface="Verdana" panose="020B0604030504040204" pitchFamily="34" charset="0"/>
                <a:cs typeface="Verdana" panose="020B0604030504040204" pitchFamily="34" charset="0"/>
              </a:rPr>
              <a:t>, both men and women, </a:t>
            </a:r>
            <a:r>
              <a:rPr lang="en-US" sz="2600" b="1" dirty="0">
                <a:latin typeface="Open Sans"/>
                <a:ea typeface="Verdana" panose="020B0604030504040204" pitchFamily="34" charset="0"/>
                <a:cs typeface="Verdana" panose="020B0604030504040204" pitchFamily="34" charset="0"/>
              </a:rPr>
              <a:t>he might bring them bound to Jerusalem</a:t>
            </a:r>
            <a:r>
              <a:rPr lang="en-US" sz="2600" dirty="0">
                <a:latin typeface="Open Sans"/>
                <a:ea typeface="Verdana" panose="020B0604030504040204" pitchFamily="34" charset="0"/>
                <a:cs typeface="Verdana" panose="020B0604030504040204" pitchFamily="34" charset="0"/>
              </a:rPr>
              <a:t>.” (Acts 9:1-2)</a:t>
            </a:r>
          </a:p>
        </p:txBody>
      </p:sp>
      <p:sp>
        <p:nvSpPr>
          <p:cNvPr id="5" name="TextBox 12"/>
          <p:cNvSpPr txBox="1"/>
          <p:nvPr/>
        </p:nvSpPr>
        <p:spPr>
          <a:xfrm>
            <a:off x="1207008" y="3733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was with them, moving about freely in Jerusalem, </a:t>
            </a:r>
            <a:r>
              <a:rPr lang="en-US" sz="2600" b="1" dirty="0">
                <a:latin typeface="Open Sans"/>
                <a:ea typeface="Verdana" panose="020B0604030504040204" pitchFamily="34" charset="0"/>
                <a:cs typeface="Verdana" panose="020B0604030504040204" pitchFamily="34" charset="0"/>
              </a:rPr>
              <a:t>speaking out boldly in the name of the Lord</a:t>
            </a:r>
            <a:r>
              <a:rPr lang="en-US" sz="2600" dirty="0">
                <a:latin typeface="Open Sans"/>
                <a:ea typeface="Verdana" panose="020B0604030504040204" pitchFamily="34" charset="0"/>
                <a:cs typeface="Verdana" panose="020B0604030504040204" pitchFamily="34" charset="0"/>
              </a:rPr>
              <a:t>.” (Acts 9:28)</a:t>
            </a:r>
          </a:p>
        </p:txBody>
      </p:sp>
      <p:sp>
        <p:nvSpPr>
          <p:cNvPr id="7" name="Rectangle 6"/>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spTree>
    <p:extLst>
      <p:ext uri="{BB962C8B-B14F-4D97-AF65-F5344CB8AC3E}">
        <p14:creationId xmlns:p14="http://schemas.microsoft.com/office/powerpoint/2010/main" val="364316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whatever things were gain to me, </a:t>
            </a:r>
            <a:r>
              <a:rPr lang="en-US" sz="2600" b="1" dirty="0">
                <a:latin typeface="Open Sans"/>
                <a:ea typeface="Verdana" panose="020B0604030504040204" pitchFamily="34" charset="0"/>
                <a:cs typeface="Verdana" panose="020B0604030504040204" pitchFamily="34" charset="0"/>
              </a:rPr>
              <a:t>those things I have counted as loss for the sake of Christ</a:t>
            </a:r>
            <a:r>
              <a:rPr lang="en-US" sz="2600" dirty="0">
                <a:latin typeface="Open Sans"/>
                <a:ea typeface="Verdana" panose="020B0604030504040204" pitchFamily="34" charset="0"/>
                <a:cs typeface="Verdana" panose="020B0604030504040204" pitchFamily="34" charset="0"/>
              </a:rPr>
              <a:t>. More than that, I count all things to be loss in view of the </a:t>
            </a:r>
            <a:r>
              <a:rPr lang="en-US" sz="2600" b="1" dirty="0">
                <a:latin typeface="Open Sans"/>
                <a:ea typeface="Verdana" panose="020B0604030504040204" pitchFamily="34" charset="0"/>
                <a:cs typeface="Verdana" panose="020B0604030504040204" pitchFamily="34" charset="0"/>
              </a:rPr>
              <a:t>surpassing value of knowing Christ Jesus my Lord</a:t>
            </a:r>
            <a:r>
              <a:rPr lang="en-US" sz="2600" dirty="0">
                <a:latin typeface="Open Sans"/>
                <a:ea typeface="Verdana" panose="020B0604030504040204" pitchFamily="34" charset="0"/>
                <a:cs typeface="Verdana" panose="020B0604030504040204" pitchFamily="34" charset="0"/>
              </a:rPr>
              <a:t>, for whom I have suffered the loss of all things, and count them but rubbish so that I may gain Christ.” (Phil. 3:7-8)</a:t>
            </a:r>
          </a:p>
        </p:txBody>
      </p:sp>
      <p:sp>
        <p:nvSpPr>
          <p:cNvPr id="5" name="TextBox 12"/>
          <p:cNvSpPr txBox="1"/>
          <p:nvPr/>
        </p:nvSpPr>
        <p:spPr>
          <a:xfrm>
            <a:off x="1207008" y="38127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those whom He foreknew, He also predestined to become </a:t>
            </a:r>
            <a:r>
              <a:rPr lang="en-US" sz="2600" b="1" dirty="0">
                <a:latin typeface="Open Sans"/>
                <a:ea typeface="Verdana" panose="020B0604030504040204" pitchFamily="34" charset="0"/>
                <a:cs typeface="Verdana" panose="020B0604030504040204" pitchFamily="34" charset="0"/>
              </a:rPr>
              <a:t>conformed to the image of His Son</a:t>
            </a:r>
            <a:r>
              <a:rPr lang="en-US" sz="2600" dirty="0">
                <a:latin typeface="Open Sans"/>
                <a:ea typeface="Verdana" panose="020B0604030504040204" pitchFamily="34" charset="0"/>
                <a:cs typeface="Verdana" panose="020B0604030504040204" pitchFamily="34" charset="0"/>
              </a:rPr>
              <a:t>, so that He would be the firstborn among many brethren.” (Rom. 8:29)</a:t>
            </a:r>
          </a:p>
        </p:txBody>
      </p:sp>
      <p:grpSp>
        <p:nvGrpSpPr>
          <p:cNvPr id="8" name="Group 7"/>
          <p:cNvGrpSpPr/>
          <p:nvPr/>
        </p:nvGrpSpPr>
        <p:grpSpPr>
          <a:xfrm>
            <a:off x="10319" y="381000"/>
            <a:ext cx="7213600" cy="800219"/>
            <a:chOff x="10319" y="381000"/>
            <a:chExt cx="7213600" cy="800219"/>
          </a:xfrm>
        </p:grpSpPr>
        <p:sp>
          <p:nvSpPr>
            <p:cNvPr id="9" name="Rectangle 8"/>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229438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by grace you have been </a:t>
            </a:r>
            <a:r>
              <a:rPr lang="en-US" sz="2600" b="1" dirty="0">
                <a:latin typeface="Open Sans"/>
                <a:ea typeface="Verdana" panose="020B0604030504040204" pitchFamily="34" charset="0"/>
                <a:cs typeface="Verdana" panose="020B0604030504040204" pitchFamily="34" charset="0"/>
              </a:rPr>
              <a:t>saved through faith</a:t>
            </a:r>
            <a:r>
              <a:rPr lang="en-US" sz="2600" dirty="0">
                <a:latin typeface="Open Sans"/>
                <a:ea typeface="Verdana" panose="020B0604030504040204" pitchFamily="34" charset="0"/>
                <a:cs typeface="Verdana" panose="020B0604030504040204" pitchFamily="34" charset="0"/>
              </a:rPr>
              <a:t>; and that not of yourselves, it is the gift of God; </a:t>
            </a:r>
            <a:r>
              <a:rPr lang="en-US" sz="2600" b="1" dirty="0">
                <a:latin typeface="Open Sans"/>
                <a:ea typeface="Verdana" panose="020B0604030504040204" pitchFamily="34" charset="0"/>
                <a:cs typeface="Verdana" panose="020B0604030504040204" pitchFamily="34" charset="0"/>
              </a:rPr>
              <a:t>not as a result of works</a:t>
            </a:r>
            <a:r>
              <a:rPr lang="en-US" sz="2600" dirty="0">
                <a:latin typeface="Open Sans"/>
                <a:ea typeface="Verdana" panose="020B0604030504040204" pitchFamily="34" charset="0"/>
                <a:cs typeface="Verdana" panose="020B0604030504040204" pitchFamily="34" charset="0"/>
              </a:rPr>
              <a:t>, so that no one may boast.” (Eph. 2:8-9)</a:t>
            </a:r>
          </a:p>
        </p:txBody>
      </p:sp>
      <p:sp>
        <p:nvSpPr>
          <p:cNvPr id="5" name="TextBox 12"/>
          <p:cNvSpPr txBox="1"/>
          <p:nvPr/>
        </p:nvSpPr>
        <p:spPr>
          <a:xfrm>
            <a:off x="1207008" y="29718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saved us, </a:t>
            </a:r>
            <a:r>
              <a:rPr lang="en-US" sz="2600" b="1" dirty="0">
                <a:latin typeface="Open Sans"/>
                <a:ea typeface="Verdana" panose="020B0604030504040204" pitchFamily="34" charset="0"/>
                <a:cs typeface="Verdana" panose="020B0604030504040204" pitchFamily="34" charset="0"/>
              </a:rPr>
              <a:t>not on the basis of deeds </a:t>
            </a:r>
            <a:r>
              <a:rPr lang="en-US" sz="2600" dirty="0">
                <a:latin typeface="Open Sans"/>
                <a:ea typeface="Verdana" panose="020B0604030504040204" pitchFamily="34" charset="0"/>
                <a:cs typeface="Verdana" panose="020B0604030504040204" pitchFamily="34" charset="0"/>
              </a:rPr>
              <a:t>which we have done in righteousness, but according to His mercy, by the washing of regeneration and renewing by the Holy Spirit, whom He poured out upon us richly through Jesus Christ our Savior, so that being </a:t>
            </a:r>
            <a:r>
              <a:rPr lang="en-US" sz="2600" b="1" dirty="0">
                <a:latin typeface="Open Sans"/>
                <a:ea typeface="Verdana" panose="020B0604030504040204" pitchFamily="34" charset="0"/>
                <a:cs typeface="Verdana" panose="020B0604030504040204" pitchFamily="34" charset="0"/>
              </a:rPr>
              <a:t>justified by His grace </a:t>
            </a:r>
            <a:r>
              <a:rPr lang="en-US" sz="2600" dirty="0">
                <a:latin typeface="Open Sans"/>
                <a:ea typeface="Verdana" panose="020B0604030504040204" pitchFamily="34" charset="0"/>
                <a:cs typeface="Verdana" panose="020B0604030504040204" pitchFamily="34" charset="0"/>
              </a:rPr>
              <a:t>we would be made heirs according to the hope of eternal life.” (Titus 3:5-7)</a:t>
            </a:r>
          </a:p>
        </p:txBody>
      </p:sp>
      <p:grpSp>
        <p:nvGrpSpPr>
          <p:cNvPr id="7" name="Group 6"/>
          <p:cNvGrpSpPr/>
          <p:nvPr/>
        </p:nvGrpSpPr>
        <p:grpSpPr>
          <a:xfrm>
            <a:off x="10319" y="381000"/>
            <a:ext cx="7213600" cy="800219"/>
            <a:chOff x="10319" y="381000"/>
            <a:chExt cx="7213600" cy="800219"/>
          </a:xfrm>
        </p:grpSpPr>
        <p:sp>
          <p:nvSpPr>
            <p:cNvPr id="8" name="Rectangle 7"/>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202510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Where can I go </a:t>
            </a:r>
            <a:r>
              <a:rPr lang="en-US" sz="2600" dirty="0">
                <a:latin typeface="Open Sans"/>
                <a:ea typeface="Verdana" panose="020B0604030504040204" pitchFamily="34" charset="0"/>
                <a:cs typeface="Verdana" panose="020B0604030504040204" pitchFamily="34" charset="0"/>
              </a:rPr>
              <a:t>from Your Spirit? Or </a:t>
            </a:r>
            <a:r>
              <a:rPr lang="en-US" sz="2600" b="1" dirty="0">
                <a:latin typeface="Open Sans"/>
                <a:ea typeface="Verdana" panose="020B0604030504040204" pitchFamily="34" charset="0"/>
                <a:cs typeface="Verdana" panose="020B0604030504040204" pitchFamily="34" charset="0"/>
              </a:rPr>
              <a:t>where can I flee</a:t>
            </a:r>
            <a:r>
              <a:rPr lang="en-US" sz="2600" dirty="0">
                <a:latin typeface="Open Sans"/>
                <a:ea typeface="Verdana" panose="020B0604030504040204" pitchFamily="34" charset="0"/>
                <a:cs typeface="Verdana" panose="020B0604030504040204" pitchFamily="34" charset="0"/>
              </a:rPr>
              <a:t> from Your presence? If I ascend to heaven, You are there; If I make my bed in </a:t>
            </a:r>
            <a:r>
              <a:rPr lang="en-US" sz="2600" dirty="0" err="1">
                <a:latin typeface="Open Sans"/>
                <a:ea typeface="Verdana" panose="020B0604030504040204" pitchFamily="34" charset="0"/>
                <a:cs typeface="Verdana" panose="020B0604030504040204" pitchFamily="34" charset="0"/>
              </a:rPr>
              <a:t>Sheol</a:t>
            </a:r>
            <a:r>
              <a:rPr lang="en-US" sz="2600" dirty="0">
                <a:latin typeface="Open Sans"/>
                <a:ea typeface="Verdana" panose="020B0604030504040204" pitchFamily="34" charset="0"/>
                <a:cs typeface="Verdana" panose="020B0604030504040204" pitchFamily="34" charset="0"/>
              </a:rPr>
              <a:t>, behold, You are there.” (Psalm 139:7-8)</a:t>
            </a:r>
          </a:p>
        </p:txBody>
      </p:sp>
      <p:sp>
        <p:nvSpPr>
          <p:cNvPr id="5" name="TextBox 12"/>
          <p:cNvSpPr txBox="1"/>
          <p:nvPr/>
        </p:nvSpPr>
        <p:spPr>
          <a:xfrm>
            <a:off x="1207008" y="28956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mind set on the flesh is </a:t>
            </a:r>
            <a:r>
              <a:rPr lang="en-US" sz="2600" b="1" dirty="0">
                <a:latin typeface="Open Sans"/>
                <a:ea typeface="Verdana" panose="020B0604030504040204" pitchFamily="34" charset="0"/>
                <a:cs typeface="Verdana" panose="020B0604030504040204" pitchFamily="34" charset="0"/>
              </a:rPr>
              <a:t>hostile toward God</a:t>
            </a:r>
            <a:r>
              <a:rPr lang="en-US" sz="2600" dirty="0">
                <a:latin typeface="Open Sans"/>
                <a:ea typeface="Verdana" panose="020B0604030504040204" pitchFamily="34" charset="0"/>
                <a:cs typeface="Verdana" panose="020B0604030504040204" pitchFamily="34" charset="0"/>
              </a:rPr>
              <a:t>…” (Rom. 8:7)</a:t>
            </a:r>
          </a:p>
        </p:txBody>
      </p:sp>
      <p:sp>
        <p:nvSpPr>
          <p:cNvPr id="7" name="TextBox 12"/>
          <p:cNvSpPr txBox="1"/>
          <p:nvPr/>
        </p:nvSpPr>
        <p:spPr>
          <a:xfrm>
            <a:off x="1207008" y="3657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who is </a:t>
            </a:r>
            <a:r>
              <a:rPr lang="en-US" sz="2600" b="1" dirty="0">
                <a:latin typeface="Open Sans"/>
                <a:ea typeface="Verdana" panose="020B0604030504040204" pitchFamily="34" charset="0"/>
                <a:cs typeface="Verdana" panose="020B0604030504040204" pitchFamily="34" charset="0"/>
              </a:rPr>
              <a:t>not with Me is against Me</a:t>
            </a:r>
            <a:r>
              <a:rPr lang="en-US" sz="2600" dirty="0">
                <a:latin typeface="Open Sans"/>
                <a:ea typeface="Verdana" panose="020B0604030504040204" pitchFamily="34" charset="0"/>
                <a:cs typeface="Verdana" panose="020B0604030504040204" pitchFamily="34" charset="0"/>
              </a:rPr>
              <a:t>; and he who does not gather with Me scatters.” (Matt. 12:30)</a:t>
            </a:r>
          </a:p>
        </p:txBody>
      </p:sp>
      <p:grpSp>
        <p:nvGrpSpPr>
          <p:cNvPr id="8" name="Group 7"/>
          <p:cNvGrpSpPr/>
          <p:nvPr/>
        </p:nvGrpSpPr>
        <p:grpSpPr>
          <a:xfrm>
            <a:off x="10319" y="381000"/>
            <a:ext cx="7213600" cy="800219"/>
            <a:chOff x="10319" y="381000"/>
            <a:chExt cx="7213600" cy="800219"/>
          </a:xfrm>
        </p:grpSpPr>
        <p:sp>
          <p:nvSpPr>
            <p:cNvPr id="9" name="Rectangle 8"/>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15181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will know the truth, and </a:t>
            </a:r>
            <a:r>
              <a:rPr lang="en-US" sz="2600" b="1" dirty="0">
                <a:latin typeface="Open Sans"/>
                <a:ea typeface="Verdana" panose="020B0604030504040204" pitchFamily="34" charset="0"/>
                <a:cs typeface="Verdana" panose="020B0604030504040204" pitchFamily="34" charset="0"/>
              </a:rPr>
              <a:t>the truth will make you free</a:t>
            </a:r>
            <a:r>
              <a:rPr lang="en-US" sz="2600" dirty="0">
                <a:latin typeface="Open Sans"/>
                <a:ea typeface="Verdana" panose="020B0604030504040204" pitchFamily="34" charset="0"/>
                <a:cs typeface="Verdana" panose="020B0604030504040204" pitchFamily="34" charset="0"/>
              </a:rPr>
              <a:t>…” (John 8:32)</a:t>
            </a:r>
          </a:p>
        </p:txBody>
      </p:sp>
      <p:sp>
        <p:nvSpPr>
          <p:cNvPr id="7" name="TextBox 12"/>
          <p:cNvSpPr txBox="1"/>
          <p:nvPr/>
        </p:nvSpPr>
        <p:spPr>
          <a:xfrm>
            <a:off x="1207008" y="2438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[the Spirit], when He comes, </a:t>
            </a:r>
            <a:r>
              <a:rPr lang="en-US" sz="2600" b="1" dirty="0">
                <a:latin typeface="Open Sans"/>
                <a:ea typeface="Verdana" panose="020B0604030504040204" pitchFamily="34" charset="0"/>
                <a:cs typeface="Verdana" panose="020B0604030504040204" pitchFamily="34" charset="0"/>
              </a:rPr>
              <a:t>will convict the world concerning sin</a:t>
            </a:r>
            <a:r>
              <a:rPr lang="en-US" sz="2600" dirty="0">
                <a:latin typeface="Open Sans"/>
                <a:ea typeface="Verdana" panose="020B0604030504040204" pitchFamily="34" charset="0"/>
                <a:cs typeface="Verdana" panose="020B0604030504040204" pitchFamily="34" charset="0"/>
              </a:rPr>
              <a:t> and righteousness and judgment.” (John 16:8)</a:t>
            </a:r>
          </a:p>
        </p:txBody>
      </p:sp>
      <p:grpSp>
        <p:nvGrpSpPr>
          <p:cNvPr id="8" name="Group 7"/>
          <p:cNvGrpSpPr/>
          <p:nvPr/>
        </p:nvGrpSpPr>
        <p:grpSpPr>
          <a:xfrm>
            <a:off x="10319" y="381000"/>
            <a:ext cx="7213600" cy="800219"/>
            <a:chOff x="10319" y="381000"/>
            <a:chExt cx="7213600" cy="800219"/>
          </a:xfrm>
        </p:grpSpPr>
        <p:sp>
          <p:nvSpPr>
            <p:cNvPr id="9" name="Rectangle 8"/>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68767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God demonstrates His own love toward us, in that </a:t>
            </a:r>
            <a:r>
              <a:rPr lang="en-US" sz="2600" b="1" dirty="0">
                <a:latin typeface="Open Sans"/>
                <a:ea typeface="Verdana" panose="020B0604030504040204" pitchFamily="34" charset="0"/>
                <a:cs typeface="Verdana" panose="020B0604030504040204" pitchFamily="34" charset="0"/>
              </a:rPr>
              <a:t>while we were yet sinners</a:t>
            </a:r>
            <a:r>
              <a:rPr lang="en-US" sz="2600" dirty="0">
                <a:latin typeface="Open Sans"/>
                <a:ea typeface="Verdana" panose="020B0604030504040204" pitchFamily="34" charset="0"/>
                <a:cs typeface="Verdana" panose="020B0604030504040204" pitchFamily="34" charset="0"/>
              </a:rPr>
              <a:t>, Christ died for us.” (Rom. 5:8)</a:t>
            </a:r>
          </a:p>
        </p:txBody>
      </p:sp>
      <p:sp>
        <p:nvSpPr>
          <p:cNvPr id="7" name="TextBox 12"/>
          <p:cNvSpPr txBox="1"/>
          <p:nvPr/>
        </p:nvSpPr>
        <p:spPr>
          <a:xfrm>
            <a:off x="1207008" y="25908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“Greater love has no one than this, that one </a:t>
            </a:r>
            <a:r>
              <a:rPr lang="en-US" sz="2600" b="1" dirty="0">
                <a:latin typeface="Open Sans"/>
                <a:ea typeface="Verdana" panose="020B0604030504040204" pitchFamily="34" charset="0"/>
                <a:cs typeface="Verdana" panose="020B0604030504040204" pitchFamily="34" charset="0"/>
              </a:rPr>
              <a:t>lay down his life for his friends</a:t>
            </a:r>
            <a:r>
              <a:rPr lang="en-US" sz="2600" dirty="0">
                <a:latin typeface="Open Sans"/>
                <a:ea typeface="Verdana" panose="020B0604030504040204" pitchFamily="34" charset="0"/>
                <a:cs typeface="Verdana" panose="020B0604030504040204" pitchFamily="34" charset="0"/>
              </a:rPr>
              <a:t>.” (John 15:13)</a:t>
            </a:r>
          </a:p>
        </p:txBody>
      </p:sp>
      <p:grpSp>
        <p:nvGrpSpPr>
          <p:cNvPr id="8" name="Group 7"/>
          <p:cNvGrpSpPr/>
          <p:nvPr/>
        </p:nvGrpSpPr>
        <p:grpSpPr>
          <a:xfrm>
            <a:off x="10319" y="381000"/>
            <a:ext cx="7213600" cy="800219"/>
            <a:chOff x="10319" y="381000"/>
            <a:chExt cx="7213600" cy="800219"/>
          </a:xfrm>
        </p:grpSpPr>
        <p:sp>
          <p:nvSpPr>
            <p:cNvPr id="9" name="Rectangle 8"/>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34382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You are My friends </a:t>
            </a:r>
            <a:r>
              <a:rPr lang="en-US" sz="2600" dirty="0">
                <a:latin typeface="Open Sans"/>
                <a:ea typeface="Verdana" panose="020B0604030504040204" pitchFamily="34" charset="0"/>
                <a:cs typeface="Verdana" panose="020B0604030504040204" pitchFamily="34" charset="0"/>
              </a:rPr>
              <a:t>if you do what I command you. No longer do I call you slaves, for the slave does not know what his master is doing; but </a:t>
            </a:r>
            <a:r>
              <a:rPr lang="en-US" sz="2600" b="1" dirty="0">
                <a:latin typeface="Open Sans"/>
                <a:ea typeface="Verdana" panose="020B0604030504040204" pitchFamily="34" charset="0"/>
                <a:cs typeface="Verdana" panose="020B0604030504040204" pitchFamily="34" charset="0"/>
              </a:rPr>
              <a:t>I have called you friends</a:t>
            </a:r>
            <a:r>
              <a:rPr lang="en-US" sz="2600" dirty="0">
                <a:latin typeface="Open Sans"/>
                <a:ea typeface="Verdana" panose="020B0604030504040204" pitchFamily="34" charset="0"/>
                <a:cs typeface="Verdana" panose="020B0604030504040204" pitchFamily="34" charset="0"/>
              </a:rPr>
              <a:t>, for all things that I have heard from My Father I have made known to you.” (John 15:14-15)</a:t>
            </a:r>
          </a:p>
        </p:txBody>
      </p:sp>
      <p:sp>
        <p:nvSpPr>
          <p:cNvPr id="7" name="TextBox 12"/>
          <p:cNvSpPr txBox="1"/>
          <p:nvPr/>
        </p:nvSpPr>
        <p:spPr>
          <a:xfrm>
            <a:off x="1207008" y="3298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“Thus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used to speak to Moses </a:t>
            </a:r>
            <a:r>
              <a:rPr lang="en-US" sz="2600" b="1" dirty="0">
                <a:latin typeface="Open Sans"/>
                <a:ea typeface="Verdana" panose="020B0604030504040204" pitchFamily="34" charset="0"/>
                <a:cs typeface="Verdana" panose="020B0604030504040204" pitchFamily="34" charset="0"/>
              </a:rPr>
              <a:t>face to face</a:t>
            </a:r>
            <a:r>
              <a:rPr lang="en-US" sz="2600" dirty="0">
                <a:latin typeface="Open Sans"/>
                <a:ea typeface="Verdana" panose="020B0604030504040204" pitchFamily="34" charset="0"/>
                <a:cs typeface="Verdana" panose="020B0604030504040204" pitchFamily="34" charset="0"/>
              </a:rPr>
              <a:t>, just </a:t>
            </a:r>
            <a:r>
              <a:rPr lang="en-US" sz="2600" b="1" dirty="0">
                <a:latin typeface="Open Sans"/>
                <a:ea typeface="Verdana" panose="020B0604030504040204" pitchFamily="34" charset="0"/>
                <a:cs typeface="Verdana" panose="020B0604030504040204" pitchFamily="34" charset="0"/>
              </a:rPr>
              <a:t>as a man speaks to his friend</a:t>
            </a:r>
            <a:r>
              <a:rPr lang="en-US" sz="2600" dirty="0">
                <a:latin typeface="Open Sans"/>
                <a:ea typeface="Verdana" panose="020B0604030504040204" pitchFamily="34" charset="0"/>
                <a:cs typeface="Verdana" panose="020B0604030504040204" pitchFamily="34" charset="0"/>
              </a:rPr>
              <a:t>.” (Ex. 33:11)</a:t>
            </a:r>
          </a:p>
        </p:txBody>
      </p:sp>
      <p:sp>
        <p:nvSpPr>
          <p:cNvPr id="8" name="TextBox 12"/>
          <p:cNvSpPr txBox="1"/>
          <p:nvPr/>
        </p:nvSpPr>
        <p:spPr>
          <a:xfrm>
            <a:off x="1207008" y="4419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you, Israel, My servant, Jacob whom I have chosen, descendant of </a:t>
            </a:r>
            <a:r>
              <a:rPr lang="en-US" sz="2600" b="1" dirty="0">
                <a:latin typeface="Open Sans"/>
                <a:ea typeface="Verdana" panose="020B0604030504040204" pitchFamily="34" charset="0"/>
                <a:cs typeface="Verdana" panose="020B0604030504040204" pitchFamily="34" charset="0"/>
              </a:rPr>
              <a:t>Abraham My friend</a:t>
            </a:r>
            <a:r>
              <a:rPr lang="en-US" sz="2600" dirty="0">
                <a:latin typeface="Open Sans"/>
                <a:ea typeface="Verdana" panose="020B0604030504040204" pitchFamily="34" charset="0"/>
                <a:cs typeface="Verdana" panose="020B0604030504040204" pitchFamily="34" charset="0"/>
              </a:rPr>
              <a:t>.” (Isaiah 41:8)</a:t>
            </a:r>
          </a:p>
        </p:txBody>
      </p:sp>
      <p:grpSp>
        <p:nvGrpSpPr>
          <p:cNvPr id="9" name="Group 8"/>
          <p:cNvGrpSpPr/>
          <p:nvPr/>
        </p:nvGrpSpPr>
        <p:grpSpPr>
          <a:xfrm>
            <a:off x="10319" y="381000"/>
            <a:ext cx="7213600" cy="800219"/>
            <a:chOff x="10319" y="381000"/>
            <a:chExt cx="7213600" cy="800219"/>
          </a:xfrm>
        </p:grpSpPr>
        <p:sp>
          <p:nvSpPr>
            <p:cNvPr id="10" name="Rectangle 9"/>
            <p:cNvSpPr/>
            <p:nvPr/>
          </p:nvSpPr>
          <p:spPr>
            <a:xfrm>
              <a:off x="4556919" y="384048"/>
              <a:ext cx="26670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6985000" cy="800219"/>
            </a:xfrm>
            <a:prstGeom prst="rect">
              <a:avLst/>
            </a:prstGeom>
            <a:noFill/>
            <a:ln>
              <a:noFill/>
            </a:ln>
            <a:effectLst>
              <a:softEdge rad="317500"/>
            </a:effectLst>
          </p:spPr>
          <p:txBody>
            <a:bodyPr wrap="square" rtlCol="0">
              <a:spAutoFit/>
            </a:bodyPr>
            <a:lstStyle/>
            <a:p>
              <a:pPr marL="457200" indent="-457200">
                <a:buFont typeface="+mj-lt"/>
                <a:buAutoNum type="arabicPeriod" startAt="2"/>
              </a:pPr>
              <a:r>
                <a:rPr lang="en-US" sz="3200" b="1" dirty="0">
                  <a:solidFill>
                    <a:schemeClr val="bg1"/>
                  </a:solidFill>
                  <a:latin typeface="Open Sans"/>
                  <a:ea typeface="Verdana" panose="020B0604030504040204" pitchFamily="34" charset="0"/>
                  <a:cs typeface="Verdana" panose="020B0604030504040204" pitchFamily="34" charset="0"/>
                </a:rPr>
                <a:t>No longer an enemy, but a friend </a:t>
              </a:r>
              <a:r>
                <a:rPr lang="en-US" sz="1400" b="1" dirty="0">
                  <a:solidFill>
                    <a:schemeClr val="bg1"/>
                  </a:solidFill>
                  <a:latin typeface="Open Sans"/>
                  <a:ea typeface="Verdana" panose="020B0604030504040204" pitchFamily="34" charset="0"/>
                  <a:cs typeface="Verdana" panose="020B0604030504040204" pitchFamily="34" charset="0"/>
                </a:rPr>
                <a:t>(Acts 9:23-31)</a:t>
              </a:r>
            </a:p>
          </p:txBody>
        </p:sp>
      </p:grpSp>
    </p:spTree>
    <p:extLst>
      <p:ext uri="{BB962C8B-B14F-4D97-AF65-F5344CB8AC3E}">
        <p14:creationId xmlns:p14="http://schemas.microsoft.com/office/powerpoint/2010/main" val="26815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329320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Jesus, again being deeply moved within, came to the tomb.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Jesus said, ‘Remove the stone.’ Martha, the sister of the deceased, said to Him, ‘Lord, by this time there will be a stench, for he has been dead four days.’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So they removed the stone. …He cried out with a loud voice, ‘Lazarus, come forth.’ </a:t>
            </a:r>
            <a:r>
              <a:rPr lang="en-US" sz="2600" b="1" dirty="0">
                <a:latin typeface="Open Sans"/>
                <a:ea typeface="Verdana" panose="020B0604030504040204" pitchFamily="34" charset="0"/>
                <a:cs typeface="Verdana" panose="020B0604030504040204" pitchFamily="34" charset="0"/>
              </a:rPr>
              <a:t>The man who had died came forth</a:t>
            </a:r>
            <a:r>
              <a:rPr lang="en-US" sz="2600" dirty="0">
                <a:latin typeface="Open Sans"/>
                <a:ea typeface="Verdana" panose="020B0604030504040204" pitchFamily="34" charset="0"/>
                <a:cs typeface="Verdana" panose="020B0604030504040204" pitchFamily="34" charset="0"/>
              </a:rPr>
              <a:t>, bound hand and foot with wrappings, and his face was wrapped around with a cloth. Jesus said to them, ‘</a:t>
            </a:r>
            <a:r>
              <a:rPr lang="en-US" sz="2600" b="1" dirty="0">
                <a:latin typeface="Open Sans"/>
                <a:ea typeface="Verdana" panose="020B0604030504040204" pitchFamily="34" charset="0"/>
                <a:cs typeface="Verdana" panose="020B0604030504040204" pitchFamily="34" charset="0"/>
              </a:rPr>
              <a:t>Unbind him, and let him go</a:t>
            </a:r>
            <a:r>
              <a:rPr lang="en-US" sz="2600" dirty="0">
                <a:latin typeface="Open Sans"/>
                <a:ea typeface="Verdana" panose="020B0604030504040204" pitchFamily="34" charset="0"/>
                <a:cs typeface="Verdana" panose="020B0604030504040204" pitchFamily="34" charset="0"/>
              </a:rPr>
              <a:t>.’” (John 11:38-44)</a:t>
            </a:r>
          </a:p>
        </p:txBody>
      </p:sp>
      <p:sp>
        <p:nvSpPr>
          <p:cNvPr id="4" name="Rectangle 3"/>
          <p:cNvSpPr/>
          <p:nvPr/>
        </p:nvSpPr>
        <p:spPr>
          <a:xfrm>
            <a:off x="4556919" y="384048"/>
            <a:ext cx="99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55372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No longer dead, but alive </a:t>
            </a:r>
            <a:r>
              <a:rPr lang="en-US" sz="1400" b="1" dirty="0">
                <a:solidFill>
                  <a:schemeClr val="bg1"/>
                </a:solidFill>
                <a:latin typeface="Open Sans"/>
                <a:ea typeface="Verdana" panose="020B0604030504040204" pitchFamily="34" charset="0"/>
                <a:cs typeface="Verdana" panose="020B0604030504040204" pitchFamily="34" charset="0"/>
              </a:rPr>
              <a:t>(John 11:38-44)</a:t>
            </a:r>
          </a:p>
        </p:txBody>
      </p:sp>
    </p:spTree>
    <p:extLst>
      <p:ext uri="{BB962C8B-B14F-4D97-AF65-F5344CB8AC3E}">
        <p14:creationId xmlns:p14="http://schemas.microsoft.com/office/powerpoint/2010/main" val="315394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4093428"/>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“You come to me with a sword, a spear, and a javelin, but </a:t>
            </a:r>
            <a:r>
              <a:rPr lang="en-US" sz="2600" b="1" dirty="0">
                <a:latin typeface="Open Sans"/>
                <a:ea typeface="Verdana" panose="020B0604030504040204" pitchFamily="34" charset="0"/>
                <a:cs typeface="Verdana" panose="020B0604030504040204" pitchFamily="34" charset="0"/>
              </a:rPr>
              <a:t>I come to you in the name of the </a:t>
            </a:r>
            <a:r>
              <a:rPr lang="en-US" sz="2600" b="1" cap="small" dirty="0">
                <a:latin typeface="Open Sans"/>
                <a:ea typeface="Verdana" panose="020B0604030504040204" pitchFamily="34" charset="0"/>
                <a:cs typeface="Verdana" panose="020B0604030504040204" pitchFamily="34" charset="0"/>
              </a:rPr>
              <a:t>Lord</a:t>
            </a:r>
            <a:r>
              <a:rPr lang="en-US" sz="2600" b="1" dirty="0">
                <a:latin typeface="Open Sans"/>
                <a:ea typeface="Verdana" panose="020B0604030504040204" pitchFamily="34" charset="0"/>
                <a:cs typeface="Verdana" panose="020B0604030504040204" pitchFamily="34" charset="0"/>
              </a:rPr>
              <a:t> of hosts</a:t>
            </a:r>
            <a:r>
              <a:rPr lang="en-US" sz="2600" dirty="0">
                <a:latin typeface="Open Sans"/>
                <a:ea typeface="Verdana" panose="020B0604030504040204" pitchFamily="34" charset="0"/>
                <a:cs typeface="Verdana" panose="020B0604030504040204" pitchFamily="34" charset="0"/>
              </a:rPr>
              <a:t>, the God of the armies of Israel, whom you have taunted. This day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will deliver you up into my hands, and </a:t>
            </a:r>
            <a:r>
              <a:rPr lang="en-US" sz="2600" b="1" dirty="0">
                <a:latin typeface="Open Sans"/>
                <a:ea typeface="Verdana" panose="020B0604030504040204" pitchFamily="34" charset="0"/>
                <a:cs typeface="Verdana" panose="020B0604030504040204" pitchFamily="34" charset="0"/>
              </a:rPr>
              <a:t>I will strike you down and remove your head from you</a:t>
            </a:r>
            <a:r>
              <a:rPr lang="en-US" sz="2600" dirty="0">
                <a:latin typeface="Open Sans"/>
                <a:ea typeface="Verdana" panose="020B0604030504040204" pitchFamily="34" charset="0"/>
                <a:cs typeface="Verdana" panose="020B0604030504040204" pitchFamily="34" charset="0"/>
              </a:rPr>
              <a:t>. And I will give the dead bodies of the army of the Philistines this day to the birds of the sky and the wild beasts of the earth, that all the earth may know that there is a God in Israel, and that all this assembly may know that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does not deliver by sword or by spear; for the battle is the </a:t>
            </a:r>
            <a:r>
              <a:rPr lang="en-US" sz="2600" cap="small" dirty="0">
                <a:latin typeface="Open Sans"/>
                <a:ea typeface="Verdana" panose="020B0604030504040204" pitchFamily="34" charset="0"/>
                <a:cs typeface="Verdana" panose="020B0604030504040204" pitchFamily="34" charset="0"/>
              </a:rPr>
              <a:t>Lord’s</a:t>
            </a:r>
            <a:r>
              <a:rPr lang="en-US" sz="2600" dirty="0">
                <a:latin typeface="Open Sans"/>
                <a:ea typeface="Verdana" panose="020B0604030504040204" pitchFamily="34" charset="0"/>
                <a:cs typeface="Verdana" panose="020B0604030504040204" pitchFamily="34" charset="0"/>
              </a:rPr>
              <a:t> and He will give you into our hands.”  (1 Sam. 17:45-47)</a:t>
            </a:r>
          </a:p>
        </p:txBody>
      </p:sp>
      <p:grpSp>
        <p:nvGrpSpPr>
          <p:cNvPr id="2" name="Group 1"/>
          <p:cNvGrpSpPr/>
          <p:nvPr/>
        </p:nvGrpSpPr>
        <p:grpSpPr>
          <a:xfrm>
            <a:off x="10319" y="384048"/>
            <a:ext cx="8661400" cy="786384"/>
            <a:chOff x="10319" y="384048"/>
            <a:chExt cx="8661400" cy="786384"/>
          </a:xfrm>
        </p:grpSpPr>
        <p:sp>
          <p:nvSpPr>
            <p:cNvPr id="4" name="Rectangle 3"/>
            <p:cNvSpPr/>
            <p:nvPr/>
          </p:nvSpPr>
          <p:spPr>
            <a:xfrm>
              <a:off x="4556919" y="384048"/>
              <a:ext cx="4114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Identity in Christ </a:t>
              </a:r>
              <a:r>
                <a:rPr lang="en-US" sz="3200" b="1" dirty="0">
                  <a:solidFill>
                    <a:schemeClr val="bg1"/>
                  </a:solidFill>
                  <a:latin typeface="Open Sans"/>
                  <a:ea typeface="Verdana" panose="020B0604030504040204" pitchFamily="34" charset="0"/>
                  <a:cs typeface="Verdana" panose="020B0604030504040204" pitchFamily="34" charset="0"/>
                </a:rPr>
                <a:t>(2 Corinthians 5:17)</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t>
            </a:r>
            <a:r>
              <a:rPr lang="en-US" sz="2600" b="1" dirty="0">
                <a:latin typeface="Open Sans"/>
                <a:ea typeface="Verdana" panose="020B0604030504040204" pitchFamily="34" charset="0"/>
                <a:cs typeface="Verdana" panose="020B0604030504040204" pitchFamily="34" charset="0"/>
              </a:rPr>
              <a:t>you were dead </a:t>
            </a:r>
            <a:r>
              <a:rPr lang="en-US" sz="2600" dirty="0">
                <a:latin typeface="Open Sans"/>
                <a:ea typeface="Verdana" panose="020B0604030504040204" pitchFamily="34" charset="0"/>
                <a:cs typeface="Verdana" panose="020B0604030504040204" pitchFamily="34" charset="0"/>
              </a:rPr>
              <a:t>in your trespasses and sins…” (Eph. 2:1)</a:t>
            </a:r>
          </a:p>
        </p:txBody>
      </p:sp>
      <p:sp>
        <p:nvSpPr>
          <p:cNvPr id="4" name="TextBox 12"/>
          <p:cNvSpPr txBox="1"/>
          <p:nvPr/>
        </p:nvSpPr>
        <p:spPr>
          <a:xfrm>
            <a:off x="1207008" y="2133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“When </a:t>
            </a:r>
            <a:r>
              <a:rPr lang="en-US" sz="2600" b="1" dirty="0">
                <a:latin typeface="Open Sans"/>
                <a:ea typeface="Verdana" panose="020B0604030504040204" pitchFamily="34" charset="0"/>
                <a:cs typeface="Verdana" panose="020B0604030504040204" pitchFamily="34" charset="0"/>
              </a:rPr>
              <a:t>you were dead </a:t>
            </a:r>
            <a:r>
              <a:rPr lang="en-US" sz="2600" dirty="0">
                <a:latin typeface="Open Sans"/>
                <a:ea typeface="Verdana" panose="020B0604030504040204" pitchFamily="34" charset="0"/>
                <a:cs typeface="Verdana" panose="020B0604030504040204" pitchFamily="34" charset="0"/>
              </a:rPr>
              <a:t>in your transgressions and the uncircumcision of your flesh, </a:t>
            </a:r>
            <a:r>
              <a:rPr lang="en-US" sz="2600" b="1" dirty="0">
                <a:latin typeface="Open Sans"/>
                <a:ea typeface="Verdana" panose="020B0604030504040204" pitchFamily="34" charset="0"/>
                <a:cs typeface="Verdana" panose="020B0604030504040204" pitchFamily="34" charset="0"/>
              </a:rPr>
              <a:t>He made you alive </a:t>
            </a:r>
            <a:r>
              <a:rPr lang="en-US" sz="2600" dirty="0">
                <a:latin typeface="Open Sans"/>
                <a:ea typeface="Verdana" panose="020B0604030504040204" pitchFamily="34" charset="0"/>
                <a:cs typeface="Verdana" panose="020B0604030504040204" pitchFamily="34" charset="0"/>
              </a:rPr>
              <a:t>together with Him, having forgiven us all our transgressions…” (Col. 2:13)</a:t>
            </a:r>
          </a:p>
        </p:txBody>
      </p:sp>
      <p:sp>
        <p:nvSpPr>
          <p:cNvPr id="7" name="TextBox 12"/>
          <p:cNvSpPr txBox="1"/>
          <p:nvPr/>
        </p:nvSpPr>
        <p:spPr>
          <a:xfrm>
            <a:off x="1207008" y="36576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“Remember that you were at that time separate from Christ, excluded from the commonwealth of Israel, and strangers to the covenants of promise, having </a:t>
            </a:r>
            <a:r>
              <a:rPr lang="en-US" sz="2600" b="1" dirty="0">
                <a:latin typeface="Open Sans"/>
                <a:ea typeface="Verdana" panose="020B0604030504040204" pitchFamily="34" charset="0"/>
                <a:cs typeface="Verdana" panose="020B0604030504040204" pitchFamily="34" charset="0"/>
              </a:rPr>
              <a:t>no hope and without God </a:t>
            </a:r>
            <a:r>
              <a:rPr lang="en-US" sz="2600" dirty="0">
                <a:latin typeface="Open Sans"/>
                <a:ea typeface="Verdana" panose="020B0604030504040204" pitchFamily="34" charset="0"/>
                <a:cs typeface="Verdana" panose="020B0604030504040204" pitchFamily="34" charset="0"/>
              </a:rPr>
              <a:t>in the world.” ( Eph. 2:12)</a:t>
            </a:r>
          </a:p>
        </p:txBody>
      </p:sp>
      <p:grpSp>
        <p:nvGrpSpPr>
          <p:cNvPr id="9" name="Group 8"/>
          <p:cNvGrpSpPr/>
          <p:nvPr/>
        </p:nvGrpSpPr>
        <p:grpSpPr>
          <a:xfrm>
            <a:off x="10319" y="381000"/>
            <a:ext cx="5537200" cy="800219"/>
            <a:chOff x="10319" y="381000"/>
            <a:chExt cx="5537200" cy="800219"/>
          </a:xfrm>
        </p:grpSpPr>
        <p:sp>
          <p:nvSpPr>
            <p:cNvPr id="10" name="Rectangle 9"/>
            <p:cNvSpPr/>
            <p:nvPr/>
          </p:nvSpPr>
          <p:spPr>
            <a:xfrm>
              <a:off x="4556919" y="384048"/>
              <a:ext cx="99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19" y="381000"/>
              <a:ext cx="55372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No longer dead, but alive </a:t>
              </a:r>
              <a:r>
                <a:rPr lang="en-US" sz="1400" b="1" dirty="0">
                  <a:solidFill>
                    <a:schemeClr val="bg1"/>
                  </a:solidFill>
                  <a:latin typeface="Open Sans"/>
                  <a:ea typeface="Verdana" panose="020B0604030504040204" pitchFamily="34" charset="0"/>
                  <a:cs typeface="Verdana" panose="020B0604030504040204" pitchFamily="34" charset="0"/>
                </a:rPr>
                <a:t>(John 11:38-44)</a:t>
              </a:r>
            </a:p>
          </p:txBody>
        </p:sp>
      </p:grpSp>
    </p:spTree>
    <p:extLst>
      <p:ext uri="{BB962C8B-B14F-4D97-AF65-F5344CB8AC3E}">
        <p14:creationId xmlns:p14="http://schemas.microsoft.com/office/powerpoint/2010/main" val="1681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next day he saw Jesus coming to him and said, ‘Behold, the Lamb of God who </a:t>
            </a:r>
            <a:r>
              <a:rPr lang="en-US" sz="2600" b="1" dirty="0">
                <a:latin typeface="Open Sans"/>
                <a:ea typeface="Verdana" panose="020B0604030504040204" pitchFamily="34" charset="0"/>
                <a:cs typeface="Verdana" panose="020B0604030504040204" pitchFamily="34" charset="0"/>
              </a:rPr>
              <a:t>takes away the sin of the world</a:t>
            </a:r>
            <a:r>
              <a:rPr lang="en-US" sz="2600" dirty="0">
                <a:latin typeface="Open Sans"/>
                <a:ea typeface="Verdana" panose="020B0604030504040204" pitchFamily="34" charset="0"/>
                <a:cs typeface="Verdana" panose="020B0604030504040204" pitchFamily="34" charset="0"/>
              </a:rPr>
              <a:t>!’” (John 1:29)</a:t>
            </a:r>
          </a:p>
        </p:txBody>
      </p:sp>
      <p:sp>
        <p:nvSpPr>
          <p:cNvPr id="4" name="TextBox 12"/>
          <p:cNvSpPr txBox="1"/>
          <p:nvPr/>
        </p:nvSpPr>
        <p:spPr>
          <a:xfrm>
            <a:off x="1207008" y="2667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said to her, ‘</a:t>
            </a:r>
            <a:r>
              <a:rPr lang="en-US" sz="2600" b="1" dirty="0">
                <a:latin typeface="Open Sans"/>
                <a:ea typeface="Verdana" panose="020B0604030504040204" pitchFamily="34" charset="0"/>
                <a:cs typeface="Verdana" panose="020B0604030504040204" pitchFamily="34" charset="0"/>
              </a:rPr>
              <a:t>I am the resurrection and the life</a:t>
            </a:r>
            <a:r>
              <a:rPr lang="en-US" sz="2600" dirty="0">
                <a:latin typeface="Open Sans"/>
                <a:ea typeface="Verdana" panose="020B0604030504040204" pitchFamily="34" charset="0"/>
                <a:cs typeface="Verdana" panose="020B0604030504040204" pitchFamily="34" charset="0"/>
              </a:rPr>
              <a:t>; he who believes in Me will live even if he dies, and everyone who lives and believes in Me </a:t>
            </a:r>
            <a:r>
              <a:rPr lang="en-US" sz="2600" b="1" dirty="0">
                <a:latin typeface="Open Sans"/>
                <a:ea typeface="Verdana" panose="020B0604030504040204" pitchFamily="34" charset="0"/>
                <a:cs typeface="Verdana" panose="020B0604030504040204" pitchFamily="34" charset="0"/>
              </a:rPr>
              <a:t>will never die</a:t>
            </a:r>
            <a:r>
              <a:rPr lang="en-US" sz="2600" dirty="0">
                <a:latin typeface="Open Sans"/>
                <a:ea typeface="Verdana" panose="020B0604030504040204" pitchFamily="34" charset="0"/>
                <a:cs typeface="Verdana" panose="020B0604030504040204" pitchFamily="34" charset="0"/>
              </a:rPr>
              <a:t>. Do you believe this?’” (John 11:25-26)</a:t>
            </a:r>
          </a:p>
        </p:txBody>
      </p:sp>
      <p:grpSp>
        <p:nvGrpSpPr>
          <p:cNvPr id="7" name="Group 6"/>
          <p:cNvGrpSpPr/>
          <p:nvPr/>
        </p:nvGrpSpPr>
        <p:grpSpPr>
          <a:xfrm>
            <a:off x="10319" y="381000"/>
            <a:ext cx="5537200" cy="800219"/>
            <a:chOff x="10319" y="381000"/>
            <a:chExt cx="5537200" cy="800219"/>
          </a:xfrm>
        </p:grpSpPr>
        <p:sp>
          <p:nvSpPr>
            <p:cNvPr id="8" name="Rectangle 7"/>
            <p:cNvSpPr/>
            <p:nvPr/>
          </p:nvSpPr>
          <p:spPr>
            <a:xfrm>
              <a:off x="4556919" y="384048"/>
              <a:ext cx="99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55372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No longer dead, but alive </a:t>
              </a:r>
              <a:r>
                <a:rPr lang="en-US" sz="1400" b="1" dirty="0">
                  <a:solidFill>
                    <a:schemeClr val="bg1"/>
                  </a:solidFill>
                  <a:latin typeface="Open Sans"/>
                  <a:ea typeface="Verdana" panose="020B0604030504040204" pitchFamily="34" charset="0"/>
                  <a:cs typeface="Verdana" panose="020B0604030504040204" pitchFamily="34" charset="0"/>
                </a:rPr>
                <a:t>(John 11:38-44)</a:t>
              </a:r>
            </a:p>
          </p:txBody>
        </p:sp>
      </p:grpSp>
    </p:spTree>
    <p:extLst>
      <p:ext uri="{BB962C8B-B14F-4D97-AF65-F5344CB8AC3E}">
        <p14:creationId xmlns:p14="http://schemas.microsoft.com/office/powerpoint/2010/main" val="23667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“What shall we say then? Are we to continue in sin so that grace may increase? May it never be! How shall we who </a:t>
            </a:r>
            <a:r>
              <a:rPr lang="en-US" sz="2600" b="1" dirty="0">
                <a:latin typeface="Open Sans"/>
                <a:ea typeface="Verdana" panose="020B0604030504040204" pitchFamily="34" charset="0"/>
                <a:cs typeface="Verdana" panose="020B0604030504040204" pitchFamily="34" charset="0"/>
              </a:rPr>
              <a:t>died to sin </a:t>
            </a:r>
            <a:r>
              <a:rPr lang="en-US" sz="2600" dirty="0">
                <a:latin typeface="Open Sans"/>
                <a:ea typeface="Verdana" panose="020B0604030504040204" pitchFamily="34" charset="0"/>
                <a:cs typeface="Verdana" panose="020B0604030504040204" pitchFamily="34" charset="0"/>
              </a:rPr>
              <a:t>still live in it?... Therefore </a:t>
            </a:r>
            <a:r>
              <a:rPr lang="en-US" sz="2600" b="1" dirty="0">
                <a:latin typeface="Open Sans"/>
                <a:ea typeface="Verdana" panose="020B0604030504040204" pitchFamily="34" charset="0"/>
                <a:cs typeface="Verdana" panose="020B0604030504040204" pitchFamily="34" charset="0"/>
              </a:rPr>
              <a:t>do not let sin reign in your mortal body </a:t>
            </a:r>
            <a:r>
              <a:rPr lang="en-US" sz="2600" dirty="0">
                <a:latin typeface="Open Sans"/>
                <a:ea typeface="Verdana" panose="020B0604030504040204" pitchFamily="34" charset="0"/>
                <a:cs typeface="Verdana" panose="020B0604030504040204" pitchFamily="34" charset="0"/>
              </a:rPr>
              <a:t>so that you obey its lusts, and do not go on presenting the members of your body to sin </a:t>
            </a:r>
            <a:r>
              <a:rPr lang="en-US" sz="2600" i="1" dirty="0">
                <a:latin typeface="Open Sans"/>
                <a:ea typeface="Verdana" panose="020B0604030504040204" pitchFamily="34" charset="0"/>
                <a:cs typeface="Verdana" panose="020B0604030504040204" pitchFamily="34" charset="0"/>
              </a:rPr>
              <a:t>as</a:t>
            </a:r>
            <a:r>
              <a:rPr lang="en-US" sz="2600" dirty="0">
                <a:latin typeface="Open Sans"/>
                <a:ea typeface="Verdana" panose="020B0604030504040204" pitchFamily="34" charset="0"/>
                <a:cs typeface="Verdana" panose="020B0604030504040204" pitchFamily="34" charset="0"/>
              </a:rPr>
              <a:t> instruments of unrighteousness!’”(Rom. 6:1-2, 12-13)</a:t>
            </a:r>
          </a:p>
        </p:txBody>
      </p:sp>
      <p:grpSp>
        <p:nvGrpSpPr>
          <p:cNvPr id="4" name="Group 3"/>
          <p:cNvGrpSpPr/>
          <p:nvPr/>
        </p:nvGrpSpPr>
        <p:grpSpPr>
          <a:xfrm>
            <a:off x="10319" y="381000"/>
            <a:ext cx="5537200" cy="800219"/>
            <a:chOff x="10319" y="381000"/>
            <a:chExt cx="5537200" cy="800219"/>
          </a:xfrm>
        </p:grpSpPr>
        <p:sp>
          <p:nvSpPr>
            <p:cNvPr id="7" name="Rectangle 6"/>
            <p:cNvSpPr/>
            <p:nvPr/>
          </p:nvSpPr>
          <p:spPr>
            <a:xfrm>
              <a:off x="4556919" y="384048"/>
              <a:ext cx="99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5372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No longer dead, but alive </a:t>
              </a:r>
              <a:r>
                <a:rPr lang="en-US" sz="1400" b="1" dirty="0">
                  <a:solidFill>
                    <a:schemeClr val="bg1"/>
                  </a:solidFill>
                  <a:latin typeface="Open Sans"/>
                  <a:ea typeface="Verdana" panose="020B0604030504040204" pitchFamily="34" charset="0"/>
                  <a:cs typeface="Verdana" panose="020B0604030504040204" pitchFamily="34" charset="0"/>
                </a:rPr>
                <a:t>(John 11:38-44)</a:t>
              </a:r>
            </a:p>
          </p:txBody>
        </p:sp>
      </p:grpSp>
    </p:spTree>
    <p:extLst>
      <p:ext uri="{BB962C8B-B14F-4D97-AF65-F5344CB8AC3E}">
        <p14:creationId xmlns:p14="http://schemas.microsoft.com/office/powerpoint/2010/main" val="170899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I urge you, brethren, by the mercies of God, to </a:t>
            </a:r>
            <a:r>
              <a:rPr lang="en-US" sz="2600" b="1" dirty="0">
                <a:latin typeface="Open Sans"/>
                <a:ea typeface="Verdana" panose="020B0604030504040204" pitchFamily="34" charset="0"/>
                <a:cs typeface="Verdana" panose="020B0604030504040204" pitchFamily="34" charset="0"/>
              </a:rPr>
              <a:t>present your bodies a living and holy sacrifice</a:t>
            </a:r>
            <a:r>
              <a:rPr lang="en-US" sz="2600" dirty="0">
                <a:latin typeface="Open Sans"/>
                <a:ea typeface="Verdana" panose="020B0604030504040204" pitchFamily="34" charset="0"/>
                <a:cs typeface="Verdana" panose="020B0604030504040204" pitchFamily="34" charset="0"/>
              </a:rPr>
              <a:t>, acceptable to God, which is your spiritual service of worship. And </a:t>
            </a:r>
            <a:r>
              <a:rPr lang="en-US" sz="2600" b="1" dirty="0">
                <a:latin typeface="Open Sans"/>
                <a:ea typeface="Verdana" panose="020B0604030504040204" pitchFamily="34" charset="0"/>
                <a:cs typeface="Verdana" panose="020B0604030504040204" pitchFamily="34" charset="0"/>
              </a:rPr>
              <a:t>do not be conformed to this world</a:t>
            </a:r>
            <a:r>
              <a:rPr lang="en-US" sz="2600" dirty="0">
                <a:latin typeface="Open Sans"/>
                <a:ea typeface="Verdana" panose="020B0604030504040204" pitchFamily="34" charset="0"/>
                <a:cs typeface="Verdana" panose="020B0604030504040204" pitchFamily="34" charset="0"/>
              </a:rPr>
              <a:t>, but be transformed by the renewing of your mind…” (Rom. 12:1-2)</a:t>
            </a:r>
          </a:p>
        </p:txBody>
      </p:sp>
      <p:grpSp>
        <p:nvGrpSpPr>
          <p:cNvPr id="5" name="Group 4"/>
          <p:cNvGrpSpPr/>
          <p:nvPr/>
        </p:nvGrpSpPr>
        <p:grpSpPr>
          <a:xfrm>
            <a:off x="10319" y="381000"/>
            <a:ext cx="5537200" cy="800219"/>
            <a:chOff x="10319" y="381000"/>
            <a:chExt cx="5537200" cy="800219"/>
          </a:xfrm>
        </p:grpSpPr>
        <p:sp>
          <p:nvSpPr>
            <p:cNvPr id="7" name="Rectangle 6"/>
            <p:cNvSpPr/>
            <p:nvPr/>
          </p:nvSpPr>
          <p:spPr>
            <a:xfrm>
              <a:off x="4556919" y="384048"/>
              <a:ext cx="99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5537200" cy="800219"/>
            </a:xfrm>
            <a:prstGeom prst="rect">
              <a:avLst/>
            </a:prstGeom>
            <a:noFill/>
            <a:ln>
              <a:noFill/>
            </a:ln>
            <a:effectLst>
              <a:softEdge rad="317500"/>
            </a:effectLst>
          </p:spPr>
          <p:txBody>
            <a:bodyPr wrap="square" rtlCol="0">
              <a:spAutoFit/>
            </a:bodyPr>
            <a:lstStyle/>
            <a:p>
              <a:pPr marL="457200" indent="-457200">
                <a:buFont typeface="+mj-lt"/>
                <a:buAutoNum type="arabicPeriod" startAt="3"/>
              </a:pPr>
              <a:r>
                <a:rPr lang="en-US" sz="3200" b="1" dirty="0">
                  <a:solidFill>
                    <a:schemeClr val="bg1"/>
                  </a:solidFill>
                  <a:latin typeface="Open Sans"/>
                  <a:ea typeface="Verdana" panose="020B0604030504040204" pitchFamily="34" charset="0"/>
                  <a:cs typeface="Verdana" panose="020B0604030504040204" pitchFamily="34" charset="0"/>
                </a:rPr>
                <a:t>No longer dead, but alive </a:t>
              </a:r>
              <a:r>
                <a:rPr lang="en-US" sz="1400" b="1" dirty="0">
                  <a:solidFill>
                    <a:schemeClr val="bg1"/>
                  </a:solidFill>
                  <a:latin typeface="Open Sans"/>
                  <a:ea typeface="Verdana" panose="020B0604030504040204" pitchFamily="34" charset="0"/>
                  <a:cs typeface="Verdana" panose="020B0604030504040204" pitchFamily="34" charset="0"/>
                </a:rPr>
                <a:t>(John 11:38-44)</a:t>
              </a:r>
            </a:p>
          </p:txBody>
        </p:sp>
      </p:grpSp>
    </p:spTree>
    <p:extLst>
      <p:ext uri="{BB962C8B-B14F-4D97-AF65-F5344CB8AC3E}">
        <p14:creationId xmlns:p14="http://schemas.microsoft.com/office/powerpoint/2010/main" val="28197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329320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“Now one of the Pharisees was requesting Him to dine with him, and He entered the Pharisee’s house and reclined at the table. And there was a woman in the city who was </a:t>
            </a:r>
            <a:r>
              <a:rPr lang="en-US" sz="2600" b="1" dirty="0">
                <a:latin typeface="Open Sans"/>
                <a:ea typeface="Verdana" panose="020B0604030504040204" pitchFamily="34" charset="0"/>
                <a:cs typeface="Verdana" panose="020B0604030504040204" pitchFamily="34" charset="0"/>
              </a:rPr>
              <a:t>a sinner</a:t>
            </a:r>
            <a:r>
              <a:rPr lang="en-US" sz="2600" dirty="0">
                <a:latin typeface="Open Sans"/>
                <a:ea typeface="Verdana" panose="020B0604030504040204" pitchFamily="34" charset="0"/>
                <a:cs typeface="Verdana" panose="020B0604030504040204" pitchFamily="34" charset="0"/>
              </a:rPr>
              <a:t>; and when she learned that He was reclining at the table in the Pharisee’s house, she brought an alabaster vial of perfume, and standing behind Him at His feet, </a:t>
            </a:r>
            <a:r>
              <a:rPr lang="en-US" sz="2600" b="1" dirty="0">
                <a:latin typeface="Open Sans"/>
                <a:ea typeface="Verdana" panose="020B0604030504040204" pitchFamily="34" charset="0"/>
                <a:cs typeface="Verdana" panose="020B0604030504040204" pitchFamily="34" charset="0"/>
              </a:rPr>
              <a:t>weeping</a:t>
            </a:r>
            <a:r>
              <a:rPr lang="en-US" sz="2600" dirty="0">
                <a:latin typeface="Open Sans"/>
                <a:ea typeface="Verdana" panose="020B0604030504040204" pitchFamily="34" charset="0"/>
                <a:cs typeface="Verdana" panose="020B0604030504040204" pitchFamily="34" charset="0"/>
              </a:rPr>
              <a:t>, she began to wet His feet with her tears, and kept wiping them with the hair of her head, and </a:t>
            </a:r>
            <a:r>
              <a:rPr lang="en-US" sz="2600" b="1" dirty="0">
                <a:latin typeface="Open Sans"/>
                <a:ea typeface="Verdana" panose="020B0604030504040204" pitchFamily="34" charset="0"/>
                <a:cs typeface="Verdana" panose="020B0604030504040204" pitchFamily="34" charset="0"/>
              </a:rPr>
              <a:t>kissing His feet</a:t>
            </a:r>
            <a:r>
              <a:rPr lang="en-US" sz="2600" dirty="0">
                <a:latin typeface="Open Sans"/>
                <a:ea typeface="Verdana" panose="020B0604030504040204" pitchFamily="34" charset="0"/>
                <a:cs typeface="Verdana" panose="020B0604030504040204" pitchFamily="34" charset="0"/>
              </a:rPr>
              <a:t> and anointing them with the perfume.” (Luke 7:36-38)</a:t>
            </a:r>
          </a:p>
        </p:txBody>
      </p:sp>
      <p:sp>
        <p:nvSpPr>
          <p:cNvPr id="5" name="Rectangle 4"/>
          <p:cNvSpPr/>
          <p:nvPr/>
        </p:nvSpPr>
        <p:spPr>
          <a:xfrm>
            <a:off x="4556919" y="384048"/>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61468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No longer dirty, but washed </a:t>
            </a:r>
            <a:r>
              <a:rPr lang="en-US" sz="1400" b="1" dirty="0">
                <a:solidFill>
                  <a:schemeClr val="bg1"/>
                </a:solidFill>
                <a:latin typeface="Open Sans"/>
                <a:ea typeface="Verdana" panose="020B0604030504040204" pitchFamily="34" charset="0"/>
                <a:cs typeface="Verdana" panose="020B0604030504040204" pitchFamily="34" charset="0"/>
              </a:rPr>
              <a:t>(Luke 7:36-50)</a:t>
            </a:r>
          </a:p>
        </p:txBody>
      </p:sp>
    </p:spTree>
    <p:extLst>
      <p:ext uri="{BB962C8B-B14F-4D97-AF65-F5344CB8AC3E}">
        <p14:creationId xmlns:p14="http://schemas.microsoft.com/office/powerpoint/2010/main" val="41599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this reason I say to you, her sins, which are many, have been forgiven, for she loved much; but he who is forgiven little, loves little.” Then [Jesus] said to her, “</a:t>
            </a:r>
            <a:r>
              <a:rPr lang="en-US" sz="2600" b="1" dirty="0">
                <a:latin typeface="Open Sans"/>
                <a:ea typeface="Verdana" panose="020B0604030504040204" pitchFamily="34" charset="0"/>
                <a:cs typeface="Verdana" panose="020B0604030504040204" pitchFamily="34" charset="0"/>
              </a:rPr>
              <a:t>Your sins have been forgiven</a:t>
            </a:r>
            <a:r>
              <a:rPr lang="en-US" sz="2600" dirty="0">
                <a:latin typeface="Open Sans"/>
                <a:ea typeface="Verdana" panose="020B0604030504040204" pitchFamily="34" charset="0"/>
                <a:cs typeface="Verdana" panose="020B0604030504040204" pitchFamily="34" charset="0"/>
              </a:rPr>
              <a:t>.” Those who were reclining at the table with Him began to say to themselves, “Who is this man who even forgives sins?” And He said to the woman, “</a:t>
            </a:r>
            <a:r>
              <a:rPr lang="en-US" sz="2600" b="1" dirty="0">
                <a:latin typeface="Open Sans"/>
                <a:ea typeface="Verdana" panose="020B0604030504040204" pitchFamily="34" charset="0"/>
                <a:cs typeface="Verdana" panose="020B0604030504040204" pitchFamily="34" charset="0"/>
              </a:rPr>
              <a:t>Your faith has saved you; go in peace</a:t>
            </a:r>
            <a:r>
              <a:rPr lang="en-US" sz="2600" dirty="0">
                <a:latin typeface="Open Sans"/>
                <a:ea typeface="Verdana" panose="020B0604030504040204" pitchFamily="34" charset="0"/>
                <a:cs typeface="Verdana" panose="020B0604030504040204" pitchFamily="34" charset="0"/>
              </a:rPr>
              <a:t>.” (Luke 7:47-50)</a:t>
            </a:r>
          </a:p>
        </p:txBody>
      </p:sp>
      <p:grpSp>
        <p:nvGrpSpPr>
          <p:cNvPr id="2" name="Group 1"/>
          <p:cNvGrpSpPr/>
          <p:nvPr/>
        </p:nvGrpSpPr>
        <p:grpSpPr>
          <a:xfrm>
            <a:off x="10319" y="381000"/>
            <a:ext cx="6299200" cy="800219"/>
            <a:chOff x="10319" y="381000"/>
            <a:chExt cx="6299200" cy="800219"/>
          </a:xfrm>
        </p:grpSpPr>
        <p:sp>
          <p:nvSpPr>
            <p:cNvPr id="5" name="Rectangle 4"/>
            <p:cNvSpPr/>
            <p:nvPr/>
          </p:nvSpPr>
          <p:spPr>
            <a:xfrm>
              <a:off x="4556919" y="384048"/>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19" y="381000"/>
              <a:ext cx="61468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No longer dirty, but washed </a:t>
              </a:r>
              <a:r>
                <a:rPr lang="en-US" sz="1400" b="1" dirty="0">
                  <a:solidFill>
                    <a:schemeClr val="bg1"/>
                  </a:solidFill>
                  <a:latin typeface="Open Sans"/>
                  <a:ea typeface="Verdana" panose="020B0604030504040204" pitchFamily="34" charset="0"/>
                  <a:cs typeface="Verdana" panose="020B0604030504040204" pitchFamily="34" charset="0"/>
                </a:rPr>
                <a:t>(Luke 7:36-50)</a:t>
              </a:r>
            </a:p>
          </p:txBody>
        </p:sp>
      </p:grpSp>
    </p:spTree>
    <p:extLst>
      <p:ext uri="{BB962C8B-B14F-4D97-AF65-F5344CB8AC3E}">
        <p14:creationId xmlns:p14="http://schemas.microsoft.com/office/powerpoint/2010/main" val="24604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we walk in the Light as He Himself is in the Light, we have fellowship with one another, and </a:t>
            </a:r>
            <a:r>
              <a:rPr lang="en-US" sz="2600" b="1" dirty="0">
                <a:latin typeface="Open Sans"/>
                <a:ea typeface="Verdana" panose="020B0604030504040204" pitchFamily="34" charset="0"/>
                <a:cs typeface="Verdana" panose="020B0604030504040204" pitchFamily="34" charset="0"/>
              </a:rPr>
              <a:t>the blood of Jesus His Son cleanses us from all sin</a:t>
            </a:r>
            <a:r>
              <a:rPr lang="en-US" sz="2600" dirty="0">
                <a:latin typeface="Open Sans"/>
                <a:ea typeface="Verdana" panose="020B0604030504040204" pitchFamily="34" charset="0"/>
                <a:cs typeface="Verdana" panose="020B0604030504040204" pitchFamily="34" charset="0"/>
              </a:rPr>
              <a:t>.” (1 John 1:9)</a:t>
            </a:r>
          </a:p>
        </p:txBody>
      </p:sp>
      <p:sp>
        <p:nvSpPr>
          <p:cNvPr id="5" name="TextBox 12"/>
          <p:cNvSpPr txBox="1"/>
          <p:nvPr/>
        </p:nvSpPr>
        <p:spPr>
          <a:xfrm>
            <a:off x="1207008" y="29718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“…many tax collectors and sinners came and were dining with Jesus and His disciples. When the Pharisees saw this, they said to His disciples, ‘Why is your </a:t>
            </a:r>
            <a:r>
              <a:rPr lang="en-US" sz="2600" b="1" dirty="0">
                <a:latin typeface="Open Sans"/>
                <a:ea typeface="Verdana" panose="020B0604030504040204" pitchFamily="34" charset="0"/>
                <a:cs typeface="Verdana" panose="020B0604030504040204" pitchFamily="34" charset="0"/>
              </a:rPr>
              <a:t>Teacher eating with the tax collectors and sinners</a:t>
            </a:r>
            <a:r>
              <a:rPr lang="en-US" sz="2600" dirty="0">
                <a:latin typeface="Open Sans"/>
                <a:ea typeface="Verdana" panose="020B0604030504040204" pitchFamily="34" charset="0"/>
                <a:cs typeface="Verdana" panose="020B0604030504040204" pitchFamily="34" charset="0"/>
              </a:rPr>
              <a:t>?” But when Jesus heard this, He said, “It is not those who are healthy who </a:t>
            </a:r>
            <a:r>
              <a:rPr lang="en-US" sz="2600" b="1" dirty="0">
                <a:latin typeface="Open Sans"/>
                <a:ea typeface="Verdana" panose="020B0604030504040204" pitchFamily="34" charset="0"/>
                <a:cs typeface="Verdana" panose="020B0604030504040204" pitchFamily="34" charset="0"/>
              </a:rPr>
              <a:t>need a physician</a:t>
            </a:r>
            <a:r>
              <a:rPr lang="en-US" sz="2600" dirty="0">
                <a:latin typeface="Open Sans"/>
                <a:ea typeface="Verdana" panose="020B0604030504040204" pitchFamily="34" charset="0"/>
                <a:cs typeface="Verdana" panose="020B0604030504040204" pitchFamily="34" charset="0"/>
              </a:rPr>
              <a:t>, but </a:t>
            </a:r>
            <a:r>
              <a:rPr lang="en-US" sz="2600" b="1" dirty="0">
                <a:latin typeface="Open Sans"/>
                <a:ea typeface="Verdana" panose="020B0604030504040204" pitchFamily="34" charset="0"/>
                <a:cs typeface="Verdana" panose="020B0604030504040204" pitchFamily="34" charset="0"/>
              </a:rPr>
              <a:t>those who are sick</a:t>
            </a:r>
            <a:r>
              <a:rPr lang="en-US" sz="2600" dirty="0">
                <a:latin typeface="Open Sans"/>
                <a:ea typeface="Verdana" panose="020B0604030504040204" pitchFamily="34" charset="0"/>
                <a:cs typeface="Verdana" panose="020B0604030504040204" pitchFamily="34" charset="0"/>
              </a:rPr>
              <a:t>.” (Matt. 9:10-12)</a:t>
            </a:r>
          </a:p>
        </p:txBody>
      </p:sp>
      <p:grpSp>
        <p:nvGrpSpPr>
          <p:cNvPr id="7" name="Group 6"/>
          <p:cNvGrpSpPr/>
          <p:nvPr/>
        </p:nvGrpSpPr>
        <p:grpSpPr>
          <a:xfrm>
            <a:off x="10319" y="381000"/>
            <a:ext cx="6299200" cy="800219"/>
            <a:chOff x="10319" y="381000"/>
            <a:chExt cx="6299200" cy="800219"/>
          </a:xfrm>
        </p:grpSpPr>
        <p:sp>
          <p:nvSpPr>
            <p:cNvPr id="8" name="Rectangle 7"/>
            <p:cNvSpPr/>
            <p:nvPr/>
          </p:nvSpPr>
          <p:spPr>
            <a:xfrm>
              <a:off x="4556919" y="384048"/>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61468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No longer dirty, but washed </a:t>
              </a:r>
              <a:r>
                <a:rPr lang="en-US" sz="1400" b="1" dirty="0">
                  <a:solidFill>
                    <a:schemeClr val="bg1"/>
                  </a:solidFill>
                  <a:latin typeface="Open Sans"/>
                  <a:ea typeface="Verdana" panose="020B0604030504040204" pitchFamily="34" charset="0"/>
                  <a:cs typeface="Verdana" panose="020B0604030504040204" pitchFamily="34" charset="0"/>
                </a:rPr>
                <a:t>(Luke 7:36-50)</a:t>
              </a:r>
            </a:p>
          </p:txBody>
        </p:sp>
      </p:grpSp>
    </p:spTree>
    <p:extLst>
      <p:ext uri="{BB962C8B-B14F-4D97-AF65-F5344CB8AC3E}">
        <p14:creationId xmlns:p14="http://schemas.microsoft.com/office/powerpoint/2010/main" val="201047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“Husbands, love your wives, just as Christ also loved the church and gave Himself up for her, so that </a:t>
            </a:r>
            <a:r>
              <a:rPr lang="en-US" sz="2600" b="1" dirty="0">
                <a:latin typeface="Open Sans"/>
                <a:ea typeface="Verdana" panose="020B0604030504040204" pitchFamily="34" charset="0"/>
                <a:cs typeface="Verdana" panose="020B0604030504040204" pitchFamily="34" charset="0"/>
              </a:rPr>
              <a:t>He might sanctify her</a:t>
            </a:r>
            <a:r>
              <a:rPr lang="en-US" sz="2600" dirty="0">
                <a:latin typeface="Open Sans"/>
                <a:ea typeface="Verdana" panose="020B0604030504040204" pitchFamily="34" charset="0"/>
                <a:cs typeface="Verdana" panose="020B0604030504040204" pitchFamily="34" charset="0"/>
              </a:rPr>
              <a:t>, having cleansed her by the washing of water with the word, that He might present to Himself the church in all her glory, having </a:t>
            </a:r>
            <a:r>
              <a:rPr lang="en-US" sz="2600" b="1" dirty="0">
                <a:latin typeface="Open Sans"/>
                <a:ea typeface="Verdana" panose="020B0604030504040204" pitchFamily="34" charset="0"/>
                <a:cs typeface="Verdana" panose="020B0604030504040204" pitchFamily="34" charset="0"/>
              </a:rPr>
              <a:t>no spot or wrinkle </a:t>
            </a:r>
            <a:r>
              <a:rPr lang="en-US" sz="2600" dirty="0">
                <a:latin typeface="Open Sans"/>
                <a:ea typeface="Verdana" panose="020B0604030504040204" pitchFamily="34" charset="0"/>
                <a:cs typeface="Verdana" panose="020B0604030504040204" pitchFamily="34" charset="0"/>
              </a:rPr>
              <a:t>or any such thing; but that she would be </a:t>
            </a:r>
            <a:r>
              <a:rPr lang="en-US" sz="2600" b="1" dirty="0">
                <a:latin typeface="Open Sans"/>
                <a:ea typeface="Verdana" panose="020B0604030504040204" pitchFamily="34" charset="0"/>
                <a:cs typeface="Verdana" panose="020B0604030504040204" pitchFamily="34" charset="0"/>
              </a:rPr>
              <a:t>holy and blameless</a:t>
            </a:r>
            <a:r>
              <a:rPr lang="en-US" sz="2600" dirty="0">
                <a:latin typeface="Open Sans"/>
                <a:ea typeface="Verdana" panose="020B0604030504040204" pitchFamily="34" charset="0"/>
                <a:cs typeface="Verdana" panose="020B0604030504040204" pitchFamily="34" charset="0"/>
              </a:rPr>
              <a:t>.” (Eph. 5:25-27)</a:t>
            </a:r>
          </a:p>
        </p:txBody>
      </p:sp>
      <p:grpSp>
        <p:nvGrpSpPr>
          <p:cNvPr id="5" name="Group 4"/>
          <p:cNvGrpSpPr/>
          <p:nvPr/>
        </p:nvGrpSpPr>
        <p:grpSpPr>
          <a:xfrm>
            <a:off x="10319" y="381000"/>
            <a:ext cx="6299200" cy="800219"/>
            <a:chOff x="10319" y="381000"/>
            <a:chExt cx="6299200" cy="800219"/>
          </a:xfrm>
        </p:grpSpPr>
        <p:sp>
          <p:nvSpPr>
            <p:cNvPr id="7" name="Rectangle 6"/>
            <p:cNvSpPr/>
            <p:nvPr/>
          </p:nvSpPr>
          <p:spPr>
            <a:xfrm>
              <a:off x="4556919" y="384048"/>
              <a:ext cx="1752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6146800" cy="800219"/>
            </a:xfrm>
            <a:prstGeom prst="rect">
              <a:avLst/>
            </a:prstGeom>
            <a:noFill/>
            <a:ln>
              <a:noFill/>
            </a:ln>
            <a:effectLst>
              <a:softEdge rad="317500"/>
            </a:effectLst>
          </p:spPr>
          <p:txBody>
            <a:bodyPr wrap="square" rtlCol="0">
              <a:spAutoFit/>
            </a:bodyPr>
            <a:lstStyle/>
            <a:p>
              <a:pPr marL="457200" indent="-457200">
                <a:buFont typeface="+mj-lt"/>
                <a:buAutoNum type="arabicPeriod" startAt="4"/>
              </a:pPr>
              <a:r>
                <a:rPr lang="en-US" sz="3200" b="1" dirty="0">
                  <a:solidFill>
                    <a:schemeClr val="bg1"/>
                  </a:solidFill>
                  <a:latin typeface="Open Sans"/>
                  <a:ea typeface="Verdana" panose="020B0604030504040204" pitchFamily="34" charset="0"/>
                  <a:cs typeface="Verdana" panose="020B0604030504040204" pitchFamily="34" charset="0"/>
                </a:rPr>
                <a:t>No longer dirty, but washed </a:t>
              </a:r>
              <a:r>
                <a:rPr lang="en-US" sz="1400" b="1" dirty="0">
                  <a:solidFill>
                    <a:schemeClr val="bg1"/>
                  </a:solidFill>
                  <a:latin typeface="Open Sans"/>
                  <a:ea typeface="Verdana" panose="020B0604030504040204" pitchFamily="34" charset="0"/>
                  <a:cs typeface="Verdana" panose="020B0604030504040204" pitchFamily="34" charset="0"/>
                </a:rPr>
                <a:t>(Luke 7:36-50)</a:t>
              </a:r>
            </a:p>
          </p:txBody>
        </p:sp>
      </p:grpSp>
    </p:spTree>
    <p:extLst>
      <p:ext uri="{BB962C8B-B14F-4D97-AF65-F5344CB8AC3E}">
        <p14:creationId xmlns:p14="http://schemas.microsoft.com/office/powerpoint/2010/main" val="6920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09288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“Two men went up into the temple to pray, one a </a:t>
            </a:r>
            <a:r>
              <a:rPr lang="en-US" sz="2600" b="1" dirty="0">
                <a:latin typeface="Open Sans"/>
                <a:ea typeface="Verdana" panose="020B0604030504040204" pitchFamily="34" charset="0"/>
                <a:cs typeface="Verdana" panose="020B0604030504040204" pitchFamily="34" charset="0"/>
              </a:rPr>
              <a:t>Pharisee</a:t>
            </a:r>
            <a:r>
              <a:rPr lang="en-US" sz="2600" dirty="0">
                <a:latin typeface="Open Sans"/>
                <a:ea typeface="Verdana" panose="020B0604030504040204" pitchFamily="34" charset="0"/>
                <a:cs typeface="Verdana" panose="020B0604030504040204" pitchFamily="34" charset="0"/>
              </a:rPr>
              <a:t> and the other a </a:t>
            </a:r>
            <a:r>
              <a:rPr lang="en-US" sz="2600" b="1" dirty="0">
                <a:latin typeface="Open Sans"/>
                <a:ea typeface="Verdana" panose="020B0604030504040204" pitchFamily="34" charset="0"/>
                <a:cs typeface="Verdana" panose="020B0604030504040204" pitchFamily="34" charset="0"/>
              </a:rPr>
              <a:t>tax collector</a:t>
            </a:r>
            <a:r>
              <a:rPr lang="en-US" sz="2600" dirty="0">
                <a:latin typeface="Open Sans"/>
                <a:ea typeface="Verdana" panose="020B0604030504040204" pitchFamily="34" charset="0"/>
                <a:cs typeface="Verdana" panose="020B0604030504040204" pitchFamily="34" charset="0"/>
              </a:rPr>
              <a:t>. The Pharisee stood and was praying this to himself: ‘God, I thank You that </a:t>
            </a:r>
            <a:r>
              <a:rPr lang="en-US" sz="2600" b="1" dirty="0">
                <a:latin typeface="Open Sans"/>
                <a:ea typeface="Verdana" panose="020B0604030504040204" pitchFamily="34" charset="0"/>
                <a:cs typeface="Verdana" panose="020B0604030504040204" pitchFamily="34" charset="0"/>
              </a:rPr>
              <a:t>I am not like other people</a:t>
            </a:r>
            <a:r>
              <a:rPr lang="en-US" sz="2600" dirty="0">
                <a:latin typeface="Open Sans"/>
                <a:ea typeface="Verdana" panose="020B0604030504040204" pitchFamily="34" charset="0"/>
                <a:cs typeface="Verdana" panose="020B0604030504040204" pitchFamily="34" charset="0"/>
              </a:rPr>
              <a:t>: swindlers, unjust, adulterers, or even like this tax collector. I fast twice a week; I pay tithes of all that I get.’” (Luke 18:10-14)</a:t>
            </a:r>
          </a:p>
        </p:txBody>
      </p:sp>
      <p:sp>
        <p:nvSpPr>
          <p:cNvPr id="5" name="Rectangle 4"/>
          <p:cNvSpPr/>
          <p:nvPr/>
        </p:nvSpPr>
        <p:spPr>
          <a:xfrm>
            <a:off x="4633119" y="384048"/>
            <a:ext cx="3200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76708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No longer condemned, but justified </a:t>
            </a:r>
            <a:r>
              <a:rPr lang="en-US" sz="1400" b="1" dirty="0">
                <a:solidFill>
                  <a:schemeClr val="bg1"/>
                </a:solidFill>
                <a:latin typeface="Open Sans"/>
                <a:ea typeface="Verdana" panose="020B0604030504040204" pitchFamily="34" charset="0"/>
                <a:cs typeface="Verdana" panose="020B0604030504040204" pitchFamily="34" charset="0"/>
              </a:rPr>
              <a:t>(Luke 18:10-14)</a:t>
            </a:r>
          </a:p>
        </p:txBody>
      </p:sp>
    </p:spTree>
    <p:extLst>
      <p:ext uri="{BB962C8B-B14F-4D97-AF65-F5344CB8AC3E}">
        <p14:creationId xmlns:p14="http://schemas.microsoft.com/office/powerpoint/2010/main" val="14622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t>
            </a:r>
            <a:r>
              <a:rPr lang="en-US" sz="2600" b="1" dirty="0">
                <a:latin typeface="Open Sans"/>
                <a:ea typeface="Verdana" panose="020B0604030504040204" pitchFamily="34" charset="0"/>
                <a:cs typeface="Verdana" panose="020B0604030504040204" pitchFamily="34" charset="0"/>
              </a:rPr>
              <a:t>But the tax collector</a:t>
            </a:r>
            <a:r>
              <a:rPr lang="en-US" sz="2600" dirty="0">
                <a:latin typeface="Open Sans"/>
                <a:ea typeface="Verdana" panose="020B0604030504040204" pitchFamily="34" charset="0"/>
                <a:cs typeface="Verdana" panose="020B0604030504040204" pitchFamily="34" charset="0"/>
              </a:rPr>
              <a:t>, standing some distance away, was even unwilling to lift up his eyes to heaven, but was beating his breast, saying, ‘</a:t>
            </a:r>
            <a:r>
              <a:rPr lang="en-US" sz="2600" b="1" dirty="0">
                <a:latin typeface="Open Sans"/>
                <a:ea typeface="Verdana" panose="020B0604030504040204" pitchFamily="34" charset="0"/>
                <a:cs typeface="Verdana" panose="020B0604030504040204" pitchFamily="34" charset="0"/>
              </a:rPr>
              <a:t>God, be merciful to me, the sinner</a:t>
            </a:r>
            <a:r>
              <a:rPr lang="en-US" sz="2600" dirty="0">
                <a:latin typeface="Open Sans"/>
                <a:ea typeface="Verdana" panose="020B0604030504040204" pitchFamily="34" charset="0"/>
                <a:cs typeface="Verdana" panose="020B0604030504040204" pitchFamily="34" charset="0"/>
              </a:rPr>
              <a:t>!’ I tell you, this man went to his house </a:t>
            </a:r>
            <a:r>
              <a:rPr lang="en-US" sz="2600" b="1" dirty="0">
                <a:latin typeface="Open Sans"/>
                <a:ea typeface="Verdana" panose="020B0604030504040204" pitchFamily="34" charset="0"/>
                <a:cs typeface="Verdana" panose="020B0604030504040204" pitchFamily="34" charset="0"/>
              </a:rPr>
              <a:t>justified</a:t>
            </a:r>
            <a:r>
              <a:rPr lang="en-US" sz="2600" dirty="0">
                <a:latin typeface="Open Sans"/>
                <a:ea typeface="Verdana" panose="020B0604030504040204" pitchFamily="34" charset="0"/>
                <a:cs typeface="Verdana" panose="020B0604030504040204" pitchFamily="34" charset="0"/>
              </a:rPr>
              <a:t> rather than the other; for everyone who exalts himself will be humbled, but he who humbles himself will be exalted.” (Luke 18:10-14)</a:t>
            </a:r>
          </a:p>
        </p:txBody>
      </p:sp>
      <p:grpSp>
        <p:nvGrpSpPr>
          <p:cNvPr id="2" name="Group 1"/>
          <p:cNvGrpSpPr/>
          <p:nvPr/>
        </p:nvGrpSpPr>
        <p:grpSpPr>
          <a:xfrm>
            <a:off x="10319" y="381000"/>
            <a:ext cx="7823200" cy="800219"/>
            <a:chOff x="10319" y="381000"/>
            <a:chExt cx="7823200" cy="800219"/>
          </a:xfrm>
        </p:grpSpPr>
        <p:sp>
          <p:nvSpPr>
            <p:cNvPr id="5" name="Rectangle 4"/>
            <p:cNvSpPr/>
            <p:nvPr/>
          </p:nvSpPr>
          <p:spPr>
            <a:xfrm>
              <a:off x="4633119" y="384048"/>
              <a:ext cx="3200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19" y="381000"/>
              <a:ext cx="76708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No longer condemned, but justified </a:t>
              </a:r>
              <a:r>
                <a:rPr lang="en-US" sz="1400" b="1" dirty="0">
                  <a:solidFill>
                    <a:schemeClr val="bg1"/>
                  </a:solidFill>
                  <a:latin typeface="Open Sans"/>
                  <a:ea typeface="Verdana" panose="020B0604030504040204" pitchFamily="34" charset="0"/>
                  <a:cs typeface="Verdana" panose="020B0604030504040204" pitchFamily="34" charset="0"/>
                </a:rPr>
                <a:t>(Luke 18:10-14)</a:t>
              </a:r>
            </a:p>
          </p:txBody>
        </p:sp>
      </p:grpSp>
    </p:spTree>
    <p:extLst>
      <p:ext uri="{BB962C8B-B14F-4D97-AF65-F5344CB8AC3E}">
        <p14:creationId xmlns:p14="http://schemas.microsoft.com/office/powerpoint/2010/main" val="11360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David said to Saul, “</a:t>
            </a:r>
            <a:r>
              <a:rPr lang="en-US" sz="2600" b="1" dirty="0">
                <a:latin typeface="Open Sans"/>
                <a:ea typeface="Verdana" panose="020B0604030504040204" pitchFamily="34" charset="0"/>
                <a:cs typeface="Verdana" panose="020B0604030504040204" pitchFamily="34" charset="0"/>
              </a:rPr>
              <a:t>Who am I</a:t>
            </a:r>
            <a:r>
              <a:rPr lang="en-US" sz="2600" dirty="0">
                <a:latin typeface="Open Sans"/>
                <a:ea typeface="Verdana" panose="020B0604030504040204" pitchFamily="34" charset="0"/>
                <a:cs typeface="Verdana" panose="020B0604030504040204" pitchFamily="34" charset="0"/>
              </a:rPr>
              <a:t>, and what is my life or my father’s family in Israel, that I should be the king’s son-in-law?” (1 Sam. 18:18)</a:t>
            </a:r>
          </a:p>
        </p:txBody>
      </p:sp>
      <p:sp>
        <p:nvSpPr>
          <p:cNvPr id="4"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Joseph said to them, ‘Do not be afraid, for </a:t>
            </a:r>
            <a:r>
              <a:rPr lang="en-US" sz="2600" b="1" dirty="0">
                <a:latin typeface="Open Sans"/>
                <a:ea typeface="Verdana" panose="020B0604030504040204" pitchFamily="34" charset="0"/>
                <a:cs typeface="Verdana" panose="020B0604030504040204" pitchFamily="34" charset="0"/>
              </a:rPr>
              <a:t>am I in God’s place</a:t>
            </a:r>
            <a:r>
              <a:rPr lang="en-US" sz="2600" dirty="0">
                <a:latin typeface="Open Sans"/>
                <a:ea typeface="Verdana" panose="020B0604030504040204" pitchFamily="34" charset="0"/>
                <a:cs typeface="Verdana" panose="020B0604030504040204" pitchFamily="34" charset="0"/>
              </a:rPr>
              <a:t>?’” (Gen. 50:19)</a:t>
            </a:r>
          </a:p>
        </p:txBody>
      </p:sp>
      <p:sp>
        <p:nvSpPr>
          <p:cNvPr id="5" name="TextBox 12"/>
          <p:cNvSpPr txBox="1"/>
          <p:nvPr/>
        </p:nvSpPr>
        <p:spPr>
          <a:xfrm>
            <a:off x="1207008" y="35814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He continued by questioning them, ‘But </a:t>
            </a:r>
            <a:r>
              <a:rPr lang="en-US" sz="2600" b="1" dirty="0">
                <a:latin typeface="Open Sans"/>
                <a:ea typeface="Verdana" panose="020B0604030504040204" pitchFamily="34" charset="0"/>
                <a:cs typeface="Verdana" panose="020B0604030504040204" pitchFamily="34" charset="0"/>
              </a:rPr>
              <a:t>who do you say that I am</a:t>
            </a:r>
            <a:r>
              <a:rPr lang="en-US" sz="2600" dirty="0">
                <a:latin typeface="Open Sans"/>
                <a:ea typeface="Verdana" panose="020B0604030504040204" pitchFamily="34" charset="0"/>
                <a:cs typeface="Verdana" panose="020B0604030504040204" pitchFamily="34" charset="0"/>
              </a:rPr>
              <a:t>?” Peter answered and said to Him, ‘</a:t>
            </a:r>
            <a:r>
              <a:rPr lang="en-US" sz="2600" b="1" dirty="0">
                <a:latin typeface="Open Sans"/>
                <a:ea typeface="Verdana" panose="020B0604030504040204" pitchFamily="34" charset="0"/>
                <a:cs typeface="Verdana" panose="020B0604030504040204" pitchFamily="34" charset="0"/>
              </a:rPr>
              <a:t>You are the Christ</a:t>
            </a:r>
            <a:r>
              <a:rPr lang="en-US" sz="2600" dirty="0">
                <a:latin typeface="Open Sans"/>
                <a:ea typeface="Verdana" panose="020B0604030504040204" pitchFamily="34" charset="0"/>
                <a:cs typeface="Verdana" panose="020B0604030504040204" pitchFamily="34" charset="0"/>
              </a:rPr>
              <a:t>.’” (Mark 8:29)</a:t>
            </a:r>
          </a:p>
        </p:txBody>
      </p:sp>
      <p:grpSp>
        <p:nvGrpSpPr>
          <p:cNvPr id="8" name="Group 7"/>
          <p:cNvGrpSpPr/>
          <p:nvPr/>
        </p:nvGrpSpPr>
        <p:grpSpPr>
          <a:xfrm>
            <a:off x="10319" y="384048"/>
            <a:ext cx="8661400" cy="786384"/>
            <a:chOff x="10319" y="384048"/>
            <a:chExt cx="8661400" cy="786384"/>
          </a:xfrm>
        </p:grpSpPr>
        <p:sp>
          <p:nvSpPr>
            <p:cNvPr id="9" name="Rectangle 8"/>
            <p:cNvSpPr/>
            <p:nvPr/>
          </p:nvSpPr>
          <p:spPr>
            <a:xfrm>
              <a:off x="4556919" y="384048"/>
              <a:ext cx="4114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Identity in Christ </a:t>
              </a:r>
              <a:r>
                <a:rPr lang="en-US" sz="32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14638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“For if anyone is a hearer of the word and not a doer, he is like </a:t>
            </a:r>
            <a:r>
              <a:rPr lang="en-US" sz="2600" b="1" dirty="0">
                <a:latin typeface="Open Sans"/>
                <a:ea typeface="Verdana" panose="020B0604030504040204" pitchFamily="34" charset="0"/>
                <a:cs typeface="Verdana" panose="020B0604030504040204" pitchFamily="34" charset="0"/>
              </a:rPr>
              <a:t>a man who looks at his natural face in a mirror</a:t>
            </a:r>
            <a:r>
              <a:rPr lang="en-US" sz="2600" dirty="0">
                <a:latin typeface="Open Sans"/>
                <a:ea typeface="Verdana" panose="020B0604030504040204" pitchFamily="34" charset="0"/>
                <a:cs typeface="Verdana" panose="020B0604030504040204" pitchFamily="34" charset="0"/>
              </a:rPr>
              <a:t>; for </a:t>
            </a:r>
            <a:r>
              <a:rPr lang="en-US" sz="2600" i="1" dirty="0">
                <a:latin typeface="Open Sans"/>
                <a:ea typeface="Verdana" panose="020B0604030504040204" pitchFamily="34" charset="0"/>
                <a:cs typeface="Verdana" panose="020B0604030504040204" pitchFamily="34" charset="0"/>
              </a:rPr>
              <a:t>once</a:t>
            </a:r>
            <a:r>
              <a:rPr lang="en-US" sz="2600" dirty="0">
                <a:latin typeface="Open Sans"/>
                <a:ea typeface="Verdana" panose="020B0604030504040204" pitchFamily="34" charset="0"/>
                <a:cs typeface="Verdana" panose="020B0604030504040204" pitchFamily="34" charset="0"/>
              </a:rPr>
              <a:t> he has looked at himself and gone away, he has immediately forgotten what kind of person he was…”  (James 1:23-25)</a:t>
            </a:r>
          </a:p>
        </p:txBody>
      </p:sp>
      <p:sp>
        <p:nvSpPr>
          <p:cNvPr id="5" name="TextBox 12"/>
          <p:cNvSpPr txBox="1"/>
          <p:nvPr/>
        </p:nvSpPr>
        <p:spPr>
          <a:xfrm>
            <a:off x="1207008" y="35814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we confess our sins, </a:t>
            </a:r>
            <a:r>
              <a:rPr lang="en-US" sz="2600" b="1" dirty="0">
                <a:latin typeface="Open Sans"/>
                <a:ea typeface="Verdana" panose="020B0604030504040204" pitchFamily="34" charset="0"/>
                <a:cs typeface="Verdana" panose="020B0604030504040204" pitchFamily="34" charset="0"/>
              </a:rPr>
              <a:t>He is faithful and righteous to forgive us our sins</a:t>
            </a:r>
            <a:r>
              <a:rPr lang="en-US" sz="2600" dirty="0">
                <a:latin typeface="Open Sans"/>
                <a:ea typeface="Verdana" panose="020B0604030504040204" pitchFamily="34" charset="0"/>
                <a:cs typeface="Verdana" panose="020B0604030504040204" pitchFamily="34" charset="0"/>
              </a:rPr>
              <a:t> and to cleanse us from all unrighteousness.” (1 John 1:9)</a:t>
            </a:r>
          </a:p>
        </p:txBody>
      </p:sp>
      <p:grpSp>
        <p:nvGrpSpPr>
          <p:cNvPr id="8" name="Group 7"/>
          <p:cNvGrpSpPr/>
          <p:nvPr/>
        </p:nvGrpSpPr>
        <p:grpSpPr>
          <a:xfrm>
            <a:off x="10319" y="381000"/>
            <a:ext cx="7823200" cy="800219"/>
            <a:chOff x="10319" y="381000"/>
            <a:chExt cx="7823200" cy="800219"/>
          </a:xfrm>
        </p:grpSpPr>
        <p:sp>
          <p:nvSpPr>
            <p:cNvPr id="9" name="Rectangle 8"/>
            <p:cNvSpPr/>
            <p:nvPr/>
          </p:nvSpPr>
          <p:spPr>
            <a:xfrm>
              <a:off x="4633119" y="384048"/>
              <a:ext cx="3200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76708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No longer condemned, but justified </a:t>
              </a:r>
              <a:r>
                <a:rPr lang="en-US" sz="1400" b="1" dirty="0">
                  <a:solidFill>
                    <a:schemeClr val="bg1"/>
                  </a:solidFill>
                  <a:latin typeface="Open Sans"/>
                  <a:ea typeface="Verdana" panose="020B0604030504040204" pitchFamily="34" charset="0"/>
                  <a:cs typeface="Verdana" panose="020B0604030504040204" pitchFamily="34" charset="0"/>
                </a:rPr>
                <a:t>(Luke 18:10-14)</a:t>
              </a:r>
            </a:p>
          </p:txBody>
        </p:sp>
      </p:grpSp>
    </p:spTree>
    <p:extLst>
      <p:ext uri="{BB962C8B-B14F-4D97-AF65-F5344CB8AC3E}">
        <p14:creationId xmlns:p14="http://schemas.microsoft.com/office/powerpoint/2010/main" val="109926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 </a:t>
            </a:r>
            <a:r>
              <a:rPr lang="en-US" sz="2600" cap="small" dirty="0">
                <a:latin typeface="Open Sans"/>
                <a:ea typeface="Verdana" panose="020B0604030504040204" pitchFamily="34" charset="0"/>
                <a:cs typeface="Verdana" panose="020B0604030504040204" pitchFamily="34" charset="0"/>
              </a:rPr>
              <a:t>Lord’s</a:t>
            </a:r>
            <a:r>
              <a:rPr lang="en-US" sz="2600" dirty="0">
                <a:latin typeface="Open Sans"/>
                <a:ea typeface="Verdana" panose="020B0604030504040204" pitchFamily="34" charset="0"/>
                <a:cs typeface="Verdana" panose="020B0604030504040204" pitchFamily="34" charset="0"/>
              </a:rPr>
              <a:t> loving-kindnesses indeed never cease, for </a:t>
            </a:r>
            <a:r>
              <a:rPr lang="en-US" sz="2600" b="1" dirty="0">
                <a:latin typeface="Open Sans"/>
                <a:ea typeface="Verdana" panose="020B0604030504040204" pitchFamily="34" charset="0"/>
                <a:cs typeface="Verdana" panose="020B0604030504040204" pitchFamily="34" charset="0"/>
              </a:rPr>
              <a:t>His compassions never fail</a:t>
            </a:r>
            <a:r>
              <a:rPr lang="en-US" sz="2600" dirty="0">
                <a:latin typeface="Open Sans"/>
                <a:ea typeface="Verdana" panose="020B0604030504040204" pitchFamily="34" charset="0"/>
                <a:cs typeface="Verdana" panose="020B0604030504040204" pitchFamily="34" charset="0"/>
              </a:rPr>
              <a:t>. They are </a:t>
            </a:r>
            <a:r>
              <a:rPr lang="en-US" sz="2600" b="1" dirty="0">
                <a:latin typeface="Open Sans"/>
                <a:ea typeface="Verdana" panose="020B0604030504040204" pitchFamily="34" charset="0"/>
                <a:cs typeface="Verdana" panose="020B0604030504040204" pitchFamily="34" charset="0"/>
              </a:rPr>
              <a:t>new every morning</a:t>
            </a:r>
            <a:r>
              <a:rPr lang="en-US" sz="2600" dirty="0">
                <a:latin typeface="Open Sans"/>
                <a:ea typeface="Verdana" panose="020B0604030504040204" pitchFamily="34" charset="0"/>
                <a:cs typeface="Verdana" panose="020B0604030504040204" pitchFamily="34" charset="0"/>
              </a:rPr>
              <a:t>; great is Your faithfulness.”  (Lam. 3:22-23)</a:t>
            </a:r>
          </a:p>
        </p:txBody>
      </p:sp>
      <p:sp>
        <p:nvSpPr>
          <p:cNvPr id="5" name="TextBox 12"/>
          <p:cNvSpPr txBox="1"/>
          <p:nvPr/>
        </p:nvSpPr>
        <p:spPr>
          <a:xfrm>
            <a:off x="1207008" y="32004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Peter came and said to Him, ‘Lord, how often shall my brother sin against me and I forgive him? Up to seven times?’ </a:t>
            </a:r>
            <a:r>
              <a:rPr lang="en-US" sz="2600" baseline="30000" dirty="0">
                <a:latin typeface="Open Sans"/>
                <a:ea typeface="Verdana" panose="020B0604030504040204" pitchFamily="34" charset="0"/>
                <a:cs typeface="Verdana" panose="020B0604030504040204" pitchFamily="34" charset="0"/>
              </a:rPr>
              <a:t> </a:t>
            </a:r>
            <a:r>
              <a:rPr lang="en-US" sz="2600" dirty="0">
                <a:latin typeface="Open Sans"/>
                <a:ea typeface="Verdana" panose="020B0604030504040204" pitchFamily="34" charset="0"/>
                <a:cs typeface="Verdana" panose="020B0604030504040204" pitchFamily="34" charset="0"/>
              </a:rPr>
              <a:t>Jesus said to him, ‘I do not say to you, up to seven times, but </a:t>
            </a:r>
            <a:r>
              <a:rPr lang="en-US" sz="2600" b="1" dirty="0">
                <a:latin typeface="Open Sans"/>
                <a:ea typeface="Verdana" panose="020B0604030504040204" pitchFamily="34" charset="0"/>
                <a:cs typeface="Verdana" panose="020B0604030504040204" pitchFamily="34" charset="0"/>
              </a:rPr>
              <a:t>up to seventy times seven</a:t>
            </a:r>
            <a:r>
              <a:rPr lang="en-US" sz="2600" dirty="0">
                <a:latin typeface="Open Sans"/>
                <a:ea typeface="Verdana" panose="020B0604030504040204" pitchFamily="34" charset="0"/>
                <a:cs typeface="Verdana" panose="020B0604030504040204" pitchFamily="34" charset="0"/>
              </a:rPr>
              <a:t>.’” (Matt. 18:21-22)</a:t>
            </a:r>
          </a:p>
        </p:txBody>
      </p:sp>
      <p:grpSp>
        <p:nvGrpSpPr>
          <p:cNvPr id="7" name="Group 6"/>
          <p:cNvGrpSpPr/>
          <p:nvPr/>
        </p:nvGrpSpPr>
        <p:grpSpPr>
          <a:xfrm>
            <a:off x="10319" y="381000"/>
            <a:ext cx="7823200" cy="800219"/>
            <a:chOff x="10319" y="381000"/>
            <a:chExt cx="7823200" cy="800219"/>
          </a:xfrm>
        </p:grpSpPr>
        <p:sp>
          <p:nvSpPr>
            <p:cNvPr id="8" name="Rectangle 7"/>
            <p:cNvSpPr/>
            <p:nvPr/>
          </p:nvSpPr>
          <p:spPr>
            <a:xfrm>
              <a:off x="4633119" y="384048"/>
              <a:ext cx="3200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76708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No longer condemned, but justified </a:t>
              </a:r>
              <a:r>
                <a:rPr lang="en-US" sz="1400" b="1" dirty="0">
                  <a:solidFill>
                    <a:schemeClr val="bg1"/>
                  </a:solidFill>
                  <a:latin typeface="Open Sans"/>
                  <a:ea typeface="Verdana" panose="020B0604030504040204" pitchFamily="34" charset="0"/>
                  <a:cs typeface="Verdana" panose="020B0604030504040204" pitchFamily="34" charset="0"/>
                </a:rPr>
                <a:t>(Luke 18:10-14)</a:t>
              </a:r>
            </a:p>
          </p:txBody>
        </p:sp>
      </p:grpSp>
    </p:spTree>
    <p:extLst>
      <p:ext uri="{BB962C8B-B14F-4D97-AF65-F5344CB8AC3E}">
        <p14:creationId xmlns:p14="http://schemas.microsoft.com/office/powerpoint/2010/main" val="240958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made Him who knew no sin to be sin on our behalf, so that </a:t>
            </a:r>
            <a:r>
              <a:rPr lang="en-US" sz="2600" b="1" dirty="0">
                <a:latin typeface="Open Sans"/>
                <a:ea typeface="Verdana" panose="020B0604030504040204" pitchFamily="34" charset="0"/>
                <a:cs typeface="Verdana" panose="020B0604030504040204" pitchFamily="34" charset="0"/>
              </a:rPr>
              <a:t>we might become the righteousness of God </a:t>
            </a:r>
            <a:r>
              <a:rPr lang="en-US" sz="2600" dirty="0">
                <a:latin typeface="Open Sans"/>
                <a:ea typeface="Verdana" panose="020B0604030504040204" pitchFamily="34" charset="0"/>
                <a:cs typeface="Verdana" panose="020B0604030504040204" pitchFamily="34" charset="0"/>
              </a:rPr>
              <a:t>in Him.” (2 Cor. 5:21)</a:t>
            </a:r>
          </a:p>
        </p:txBody>
      </p:sp>
      <p:grpSp>
        <p:nvGrpSpPr>
          <p:cNvPr id="5" name="Group 4"/>
          <p:cNvGrpSpPr/>
          <p:nvPr/>
        </p:nvGrpSpPr>
        <p:grpSpPr>
          <a:xfrm>
            <a:off x="10319" y="381000"/>
            <a:ext cx="7823200" cy="800219"/>
            <a:chOff x="10319" y="381000"/>
            <a:chExt cx="7823200" cy="800219"/>
          </a:xfrm>
        </p:grpSpPr>
        <p:sp>
          <p:nvSpPr>
            <p:cNvPr id="7" name="Rectangle 6"/>
            <p:cNvSpPr/>
            <p:nvPr/>
          </p:nvSpPr>
          <p:spPr>
            <a:xfrm>
              <a:off x="4633119" y="384048"/>
              <a:ext cx="3200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7670800" cy="800219"/>
            </a:xfrm>
            <a:prstGeom prst="rect">
              <a:avLst/>
            </a:prstGeom>
            <a:noFill/>
            <a:ln>
              <a:noFill/>
            </a:ln>
            <a:effectLst>
              <a:softEdge rad="317500"/>
            </a:effectLst>
          </p:spPr>
          <p:txBody>
            <a:bodyPr wrap="square" rtlCol="0">
              <a:spAutoFit/>
            </a:bodyPr>
            <a:lstStyle/>
            <a:p>
              <a:pPr marL="457200" indent="-457200">
                <a:buFont typeface="+mj-lt"/>
                <a:buAutoNum type="arabicPeriod" startAt="5"/>
              </a:pPr>
              <a:r>
                <a:rPr lang="en-US" sz="3200" b="1" dirty="0">
                  <a:solidFill>
                    <a:schemeClr val="bg1"/>
                  </a:solidFill>
                  <a:latin typeface="Open Sans"/>
                  <a:ea typeface="Verdana" panose="020B0604030504040204" pitchFamily="34" charset="0"/>
                  <a:cs typeface="Verdana" panose="020B0604030504040204" pitchFamily="34" charset="0"/>
                </a:rPr>
                <a:t>No longer condemned, but justified </a:t>
              </a:r>
              <a:r>
                <a:rPr lang="en-US" sz="1400" b="1" dirty="0">
                  <a:solidFill>
                    <a:schemeClr val="bg1"/>
                  </a:solidFill>
                  <a:latin typeface="Open Sans"/>
                  <a:ea typeface="Verdana" panose="020B0604030504040204" pitchFamily="34" charset="0"/>
                  <a:cs typeface="Verdana" panose="020B0604030504040204" pitchFamily="34" charset="0"/>
                </a:rPr>
                <a:t>(Luke 18:10-14)</a:t>
              </a:r>
            </a:p>
          </p:txBody>
        </p:sp>
      </p:grpSp>
    </p:spTree>
    <p:extLst>
      <p:ext uri="{BB962C8B-B14F-4D97-AF65-F5344CB8AC3E}">
        <p14:creationId xmlns:p14="http://schemas.microsoft.com/office/powerpoint/2010/main" val="27148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4093428"/>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[Naomi and Ruth] both went until they came to Bethlehem. And when they had come to Bethlehem, all the city was stirred because of them, and the women said, “</a:t>
            </a:r>
            <a:r>
              <a:rPr lang="en-US" sz="2600" b="1" dirty="0">
                <a:latin typeface="Open Sans"/>
                <a:ea typeface="Verdana" panose="020B0604030504040204" pitchFamily="34" charset="0"/>
                <a:cs typeface="Verdana" panose="020B0604030504040204" pitchFamily="34" charset="0"/>
              </a:rPr>
              <a:t>Is this Naomi</a:t>
            </a:r>
            <a:r>
              <a:rPr lang="en-US" sz="2600" dirty="0">
                <a:latin typeface="Open Sans"/>
                <a:ea typeface="Verdana" panose="020B0604030504040204" pitchFamily="34" charset="0"/>
                <a:cs typeface="Verdana" panose="020B0604030504040204" pitchFamily="34" charset="0"/>
              </a:rPr>
              <a:t>?” She said to them, “Do not call me Naomi; call me Mara, for the Almighty has dealt very bitterly with me. I went out full, but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has brought me back empty. Why do you call me Naomi, since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has witnessed against me and the Almighty has afflicted me?” So Naomi returned, and with her </a:t>
            </a:r>
            <a:r>
              <a:rPr lang="en-US" sz="2600" b="1" dirty="0">
                <a:latin typeface="Open Sans"/>
                <a:ea typeface="Verdana" panose="020B0604030504040204" pitchFamily="34" charset="0"/>
                <a:cs typeface="Verdana" panose="020B0604030504040204" pitchFamily="34" charset="0"/>
              </a:rPr>
              <a:t>Ruth the </a:t>
            </a:r>
            <a:r>
              <a:rPr lang="en-US" sz="2600" b="1" dirty="0" err="1">
                <a:latin typeface="Open Sans"/>
                <a:ea typeface="Verdana" panose="020B0604030504040204" pitchFamily="34" charset="0"/>
                <a:cs typeface="Verdana" panose="020B0604030504040204" pitchFamily="34" charset="0"/>
              </a:rPr>
              <a:t>Moabitess</a:t>
            </a:r>
            <a:r>
              <a:rPr lang="en-US" sz="2600" dirty="0">
                <a:latin typeface="Open Sans"/>
                <a:ea typeface="Verdana" panose="020B0604030504040204" pitchFamily="34" charset="0"/>
                <a:cs typeface="Verdana" panose="020B0604030504040204" pitchFamily="34" charset="0"/>
              </a:rPr>
              <a:t>, her daughter-in-law, who returned from the land of Moab. And they came to Bethlehem at the beginning of barley harvest.” (Ruth 1:19-22)</a:t>
            </a:r>
          </a:p>
        </p:txBody>
      </p:sp>
      <p:sp>
        <p:nvSpPr>
          <p:cNvPr id="5" name="Rectangle 4"/>
          <p:cNvSpPr/>
          <p:nvPr/>
        </p:nvSpPr>
        <p:spPr>
          <a:xfrm>
            <a:off x="4556919" y="384048"/>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33119" y="384048"/>
            <a:ext cx="312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759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No longer alone, but part of a family </a:t>
            </a:r>
            <a:r>
              <a:rPr lang="en-US" sz="1400" b="1" dirty="0">
                <a:solidFill>
                  <a:schemeClr val="bg1"/>
                </a:solidFill>
                <a:latin typeface="Open Sans"/>
                <a:ea typeface="Verdana" panose="020B0604030504040204" pitchFamily="34" charset="0"/>
                <a:cs typeface="Verdana" panose="020B0604030504040204" pitchFamily="34" charset="0"/>
              </a:rPr>
              <a:t>(Ruth 1:19-22)</a:t>
            </a:r>
          </a:p>
        </p:txBody>
      </p:sp>
    </p:spTree>
    <p:extLst>
      <p:ext uri="{BB962C8B-B14F-4D97-AF65-F5344CB8AC3E}">
        <p14:creationId xmlns:p14="http://schemas.microsoft.com/office/powerpoint/2010/main" val="222238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“She said to them, ‘Do not call me Naomi; call me Mara, for </a:t>
            </a:r>
            <a:r>
              <a:rPr lang="en-US" sz="2600" b="1" dirty="0">
                <a:latin typeface="Open Sans"/>
                <a:ea typeface="Verdana" panose="020B0604030504040204" pitchFamily="34" charset="0"/>
                <a:cs typeface="Verdana" panose="020B0604030504040204" pitchFamily="34" charset="0"/>
              </a:rPr>
              <a:t>the Almighty has dealt very bitterly </a:t>
            </a:r>
            <a:r>
              <a:rPr lang="en-US" sz="2600" dirty="0">
                <a:latin typeface="Open Sans"/>
                <a:ea typeface="Verdana" panose="020B0604030504040204" pitchFamily="34" charset="0"/>
                <a:cs typeface="Verdana" panose="020B0604030504040204" pitchFamily="34" charset="0"/>
              </a:rPr>
              <a:t>with me.’” (Ruth 1:20)</a:t>
            </a:r>
          </a:p>
        </p:txBody>
      </p:sp>
      <p:sp>
        <p:nvSpPr>
          <p:cNvPr id="5" name="Rectangle 4"/>
          <p:cNvSpPr/>
          <p:nvPr/>
        </p:nvSpPr>
        <p:spPr>
          <a:xfrm>
            <a:off x="4556919" y="384048"/>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25908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Ruth said, ‘</a:t>
            </a:r>
            <a:r>
              <a:rPr lang="en-US" sz="2600" b="1" dirty="0">
                <a:latin typeface="Open Sans"/>
                <a:ea typeface="Verdana" panose="020B0604030504040204" pitchFamily="34" charset="0"/>
                <a:cs typeface="Verdana" panose="020B0604030504040204" pitchFamily="34" charset="0"/>
              </a:rPr>
              <a:t>Do not urge me to leave you or turn back from following you</a:t>
            </a:r>
            <a:r>
              <a:rPr lang="en-US" sz="2600" dirty="0">
                <a:latin typeface="Open Sans"/>
                <a:ea typeface="Verdana" panose="020B0604030504040204" pitchFamily="34" charset="0"/>
                <a:cs typeface="Verdana" panose="020B0604030504040204" pitchFamily="34" charset="0"/>
              </a:rPr>
              <a:t>; for where you go, I will go, and where you lodge, I will lodge. Your people shall be my people, and your God, my God. Where you die, I will die, and there I will be buried. Thus may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do to me, and worse, if anything but death parts you and me.’” (Ruth 1:16-17)</a:t>
            </a:r>
          </a:p>
        </p:txBody>
      </p:sp>
      <p:grpSp>
        <p:nvGrpSpPr>
          <p:cNvPr id="2" name="Group 1"/>
          <p:cNvGrpSpPr/>
          <p:nvPr/>
        </p:nvGrpSpPr>
        <p:grpSpPr>
          <a:xfrm>
            <a:off x="10319" y="381000"/>
            <a:ext cx="7747000" cy="800219"/>
            <a:chOff x="10319" y="381000"/>
            <a:chExt cx="7747000" cy="800219"/>
          </a:xfrm>
        </p:grpSpPr>
        <p:sp>
          <p:nvSpPr>
            <p:cNvPr id="8" name="Rectangle 7"/>
            <p:cNvSpPr/>
            <p:nvPr/>
          </p:nvSpPr>
          <p:spPr>
            <a:xfrm>
              <a:off x="4633119" y="384048"/>
              <a:ext cx="312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759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No longer alone, but part of a family </a:t>
              </a:r>
              <a:r>
                <a:rPr lang="en-US" sz="1400" b="1" dirty="0">
                  <a:solidFill>
                    <a:schemeClr val="bg1"/>
                  </a:solidFill>
                  <a:latin typeface="Open Sans"/>
                  <a:ea typeface="Verdana" panose="020B0604030504040204" pitchFamily="34" charset="0"/>
                  <a:cs typeface="Verdana" panose="020B0604030504040204" pitchFamily="34" charset="0"/>
                </a:rPr>
                <a:t>(Ruth 1:19-22)</a:t>
              </a:r>
            </a:p>
          </p:txBody>
        </p:sp>
      </p:grpSp>
    </p:spTree>
    <p:extLst>
      <p:ext uri="{BB962C8B-B14F-4D97-AF65-F5344CB8AC3E}">
        <p14:creationId xmlns:p14="http://schemas.microsoft.com/office/powerpoint/2010/main" val="10007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Naomi took the child [Obed] and laid him in her lap, and became his nurse.” (Ruth 4:16)</a:t>
            </a:r>
          </a:p>
        </p:txBody>
      </p:sp>
      <p:sp>
        <p:nvSpPr>
          <p:cNvPr id="5" name="Rectangle 4"/>
          <p:cNvSpPr/>
          <p:nvPr/>
        </p:nvSpPr>
        <p:spPr>
          <a:xfrm>
            <a:off x="4556919" y="384048"/>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2"/>
          <p:cNvSpPr txBox="1"/>
          <p:nvPr/>
        </p:nvSpPr>
        <p:spPr>
          <a:xfrm>
            <a:off x="1207008" y="25146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to Obed was born Jesse, and to Jesse, </a:t>
            </a:r>
            <a:r>
              <a:rPr lang="en-US" sz="2600" b="1" dirty="0">
                <a:latin typeface="Open Sans"/>
                <a:ea typeface="Verdana" panose="020B0604030504040204" pitchFamily="34" charset="0"/>
                <a:cs typeface="Verdana" panose="020B0604030504040204" pitchFamily="34" charset="0"/>
              </a:rPr>
              <a:t>David</a:t>
            </a:r>
            <a:r>
              <a:rPr lang="en-US" sz="2600" dirty="0">
                <a:latin typeface="Open Sans"/>
                <a:ea typeface="Verdana" panose="020B0604030504040204" pitchFamily="34" charset="0"/>
                <a:cs typeface="Verdana" panose="020B0604030504040204" pitchFamily="34" charset="0"/>
              </a:rPr>
              <a:t>.” (Ruth 4:22)</a:t>
            </a:r>
          </a:p>
        </p:txBody>
      </p:sp>
      <p:grpSp>
        <p:nvGrpSpPr>
          <p:cNvPr id="8" name="Group 7"/>
          <p:cNvGrpSpPr/>
          <p:nvPr/>
        </p:nvGrpSpPr>
        <p:grpSpPr>
          <a:xfrm>
            <a:off x="10319" y="381000"/>
            <a:ext cx="7747000" cy="800219"/>
            <a:chOff x="10319" y="381000"/>
            <a:chExt cx="7747000" cy="800219"/>
          </a:xfrm>
        </p:grpSpPr>
        <p:sp>
          <p:nvSpPr>
            <p:cNvPr id="9" name="Rectangle 8"/>
            <p:cNvSpPr/>
            <p:nvPr/>
          </p:nvSpPr>
          <p:spPr>
            <a:xfrm>
              <a:off x="4633119" y="384048"/>
              <a:ext cx="312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381000"/>
              <a:ext cx="759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No longer alone, but part of a family </a:t>
              </a:r>
              <a:r>
                <a:rPr lang="en-US" sz="1400" b="1" dirty="0">
                  <a:solidFill>
                    <a:schemeClr val="bg1"/>
                  </a:solidFill>
                  <a:latin typeface="Open Sans"/>
                  <a:ea typeface="Verdana" panose="020B0604030504040204" pitchFamily="34" charset="0"/>
                  <a:cs typeface="Verdana" panose="020B0604030504040204" pitchFamily="34" charset="0"/>
                </a:rPr>
                <a:t>(Ruth 1:19-22)</a:t>
              </a:r>
            </a:p>
          </p:txBody>
        </p:sp>
      </p:grpSp>
    </p:spTree>
    <p:extLst>
      <p:ext uri="{BB962C8B-B14F-4D97-AF65-F5344CB8AC3E}">
        <p14:creationId xmlns:p14="http://schemas.microsoft.com/office/powerpoint/2010/main" val="20673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as many as received Him, to them He gave the </a:t>
            </a:r>
            <a:r>
              <a:rPr lang="en-US" sz="2600" b="1" dirty="0">
                <a:latin typeface="Open Sans"/>
                <a:ea typeface="Verdana" panose="020B0604030504040204" pitchFamily="34" charset="0"/>
                <a:cs typeface="Verdana" panose="020B0604030504040204" pitchFamily="34" charset="0"/>
              </a:rPr>
              <a:t>right to become children of God</a:t>
            </a:r>
            <a:r>
              <a:rPr lang="en-US" sz="2600" dirty="0">
                <a:latin typeface="Open Sans"/>
                <a:ea typeface="Verdana" panose="020B0604030504040204" pitchFamily="34" charset="0"/>
                <a:cs typeface="Verdana" panose="020B0604030504040204" pitchFamily="34" charset="0"/>
              </a:rPr>
              <a:t>, even to those who believe in His name.” (John 1:12)</a:t>
            </a:r>
          </a:p>
        </p:txBody>
      </p:sp>
      <p:sp>
        <p:nvSpPr>
          <p:cNvPr id="5" name="Rectangle 4"/>
          <p:cNvSpPr/>
          <p:nvPr/>
        </p:nvSpPr>
        <p:spPr>
          <a:xfrm>
            <a:off x="4556919" y="384048"/>
            <a:ext cx="609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319" y="381000"/>
            <a:ext cx="7747000" cy="800219"/>
            <a:chOff x="10319" y="381000"/>
            <a:chExt cx="7747000" cy="800219"/>
          </a:xfrm>
        </p:grpSpPr>
        <p:sp>
          <p:nvSpPr>
            <p:cNvPr id="8" name="Rectangle 7"/>
            <p:cNvSpPr/>
            <p:nvPr/>
          </p:nvSpPr>
          <p:spPr>
            <a:xfrm>
              <a:off x="4633119" y="384048"/>
              <a:ext cx="3124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381000"/>
              <a:ext cx="7594600" cy="800219"/>
            </a:xfrm>
            <a:prstGeom prst="rect">
              <a:avLst/>
            </a:prstGeom>
            <a:noFill/>
            <a:ln>
              <a:noFill/>
            </a:ln>
            <a:effectLst>
              <a:softEdge rad="317500"/>
            </a:effectLst>
          </p:spPr>
          <p:txBody>
            <a:bodyPr wrap="square" rtlCol="0">
              <a:spAutoFit/>
            </a:bodyPr>
            <a:lstStyle/>
            <a:p>
              <a:pPr marL="457200" indent="-457200">
                <a:buFont typeface="+mj-lt"/>
                <a:buAutoNum type="arabicPeriod" startAt="6"/>
              </a:pPr>
              <a:r>
                <a:rPr lang="en-US" sz="3200" b="1" dirty="0">
                  <a:solidFill>
                    <a:schemeClr val="bg1"/>
                  </a:solidFill>
                  <a:latin typeface="Open Sans"/>
                  <a:ea typeface="Verdana" panose="020B0604030504040204" pitchFamily="34" charset="0"/>
                  <a:cs typeface="Verdana" panose="020B0604030504040204" pitchFamily="34" charset="0"/>
                </a:rPr>
                <a:t>No longer alone, but part of a family </a:t>
              </a:r>
              <a:r>
                <a:rPr lang="en-US" sz="1400" b="1" dirty="0">
                  <a:solidFill>
                    <a:schemeClr val="bg1"/>
                  </a:solidFill>
                  <a:latin typeface="Open Sans"/>
                  <a:ea typeface="Verdana" panose="020B0604030504040204" pitchFamily="34" charset="0"/>
                  <a:cs typeface="Verdana" panose="020B0604030504040204" pitchFamily="34" charset="0"/>
                </a:rPr>
                <a:t>(Ruth 1:19-22)</a:t>
              </a:r>
            </a:p>
          </p:txBody>
        </p:sp>
      </p:grpSp>
    </p:spTree>
    <p:extLst>
      <p:ext uri="{BB962C8B-B14F-4D97-AF65-F5344CB8AC3E}">
        <p14:creationId xmlns:p14="http://schemas.microsoft.com/office/powerpoint/2010/main" val="3349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1524000"/>
            <a:ext cx="10442448" cy="369331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saw no temple in it, for the Lord God the Almighty and the Lamb are its temple. And the city has no need of the sun or of the moon to shine on it, for the glory of God has illumined it, and its lamp is the Lamb. The nations will walk by its light, and the kings of the earth will bring their glory into it. In the daytime (for there will be no night there) its gates will never be closed; and they will bring the glory and the honor of the nations into it; and nothing unclean, and no one who practices abomination and lying, shall ever come into it, but </a:t>
            </a:r>
            <a:r>
              <a:rPr lang="en-US" sz="2600" b="1" dirty="0">
                <a:latin typeface="Open Sans"/>
                <a:ea typeface="Verdana" panose="020B0604030504040204" pitchFamily="34" charset="0"/>
                <a:cs typeface="Verdana" panose="020B0604030504040204" pitchFamily="34" charset="0"/>
              </a:rPr>
              <a:t>only those whose names are written in the Lamb’s book of life</a:t>
            </a:r>
            <a:r>
              <a:rPr lang="en-US" sz="2600" dirty="0">
                <a:latin typeface="Open Sans"/>
                <a:ea typeface="Verdana" panose="020B0604030504040204" pitchFamily="34" charset="0"/>
                <a:cs typeface="Verdana" panose="020B0604030504040204" pitchFamily="34" charset="0"/>
              </a:rPr>
              <a:t>.” (Rev. 21:22-27)</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33119" y="384048"/>
            <a:ext cx="60706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10566400" cy="800219"/>
          </a:xfrm>
          <a:prstGeom prst="rect">
            <a:avLst/>
          </a:prstGeom>
          <a:noFill/>
          <a:ln>
            <a:noFill/>
          </a:ln>
          <a:effectLst>
            <a:softEdge rad="317500"/>
          </a:effectLst>
        </p:spPr>
        <p:txBody>
          <a:bodyPr wrap="square" rtlCol="0">
            <a:spAutoFit/>
          </a:bodyPr>
          <a:lstStyle/>
          <a:p>
            <a:pPr marL="457200" indent="-457200">
              <a:buFont typeface="+mj-lt"/>
              <a:buAutoNum type="arabicPeriod" startAt="7"/>
            </a:pPr>
            <a:r>
              <a:rPr lang="en-US" sz="3200" b="1" dirty="0">
                <a:solidFill>
                  <a:schemeClr val="bg1"/>
                </a:solidFill>
                <a:latin typeface="Open Sans"/>
                <a:ea typeface="Verdana" panose="020B0604030504040204" pitchFamily="34" charset="0"/>
                <a:cs typeface="Verdana" panose="020B0604030504040204" pitchFamily="34" charset="0"/>
              </a:rPr>
              <a:t>No longer destined for Hell, but a citizen of Heaven </a:t>
            </a:r>
            <a:r>
              <a:rPr lang="en-US" sz="1400" b="1" dirty="0">
                <a:solidFill>
                  <a:schemeClr val="bg1"/>
                </a:solidFill>
                <a:latin typeface="Open Sans"/>
                <a:ea typeface="Verdana" panose="020B0604030504040204" pitchFamily="34" charset="0"/>
                <a:cs typeface="Verdana" panose="020B0604030504040204" pitchFamily="34" charset="0"/>
              </a:rPr>
              <a:t>(Rev. 21:22-27)</a:t>
            </a:r>
          </a:p>
        </p:txBody>
      </p:sp>
    </p:spTree>
    <p:extLst>
      <p:ext uri="{BB962C8B-B14F-4D97-AF65-F5344CB8AC3E}">
        <p14:creationId xmlns:p14="http://schemas.microsoft.com/office/powerpoint/2010/main" val="22863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662535"/>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“So </a:t>
            </a:r>
            <a:r>
              <a:rPr lang="en-US" sz="2600" b="1" dirty="0">
                <a:latin typeface="Open Sans"/>
                <a:ea typeface="Verdana" panose="020B0604030504040204" pitchFamily="34" charset="0"/>
                <a:cs typeface="Verdana" panose="020B0604030504040204" pitchFamily="34" charset="0"/>
              </a:rPr>
              <a:t>faith comes from hearing</a:t>
            </a:r>
            <a:r>
              <a:rPr lang="en-US" sz="2600" dirty="0">
                <a:latin typeface="Open Sans"/>
                <a:ea typeface="Verdana" panose="020B0604030504040204" pitchFamily="34" charset="0"/>
                <a:cs typeface="Verdana" panose="020B0604030504040204" pitchFamily="34" charset="0"/>
              </a:rPr>
              <a:t>, and hearing by the word of Christ.” (Rom. 10:17)</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28019" y="1447800"/>
            <a:ext cx="8305800" cy="1015663"/>
          </a:xfrm>
          <a:prstGeom prst="rect">
            <a:avLst/>
          </a:prstGeom>
          <a:noFill/>
        </p:spPr>
        <p:txBody>
          <a:bodyPr wrap="square" rtlCol="0">
            <a:spAutoFit/>
          </a:bodyPr>
          <a:lstStyle/>
          <a:p>
            <a:pPr algn="ctr"/>
            <a:r>
              <a:rPr lang="en-US" sz="6000" i="1" dirty="0">
                <a:solidFill>
                  <a:srgbClr val="A51E22"/>
                </a:solidFill>
                <a:latin typeface="Verdana" panose="020B0604030504040204" pitchFamily="34" charset="0"/>
                <a:ea typeface="Verdana" panose="020B0604030504040204" pitchFamily="34" charset="0"/>
                <a:cs typeface="Verdana" panose="020B0604030504040204" pitchFamily="34" charset="0"/>
              </a:rPr>
              <a:t>Do you believe?</a:t>
            </a:r>
          </a:p>
        </p:txBody>
      </p:sp>
    </p:spTree>
    <p:extLst>
      <p:ext uri="{BB962C8B-B14F-4D97-AF65-F5344CB8AC3E}">
        <p14:creationId xmlns:p14="http://schemas.microsoft.com/office/powerpoint/2010/main" val="23976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“See how great a love the Father has bestowed on us, that we would be </a:t>
            </a:r>
            <a:r>
              <a:rPr lang="en-US" sz="2600" b="1" dirty="0">
                <a:latin typeface="Open Sans"/>
                <a:ea typeface="Verdana" panose="020B0604030504040204" pitchFamily="34" charset="0"/>
                <a:cs typeface="Verdana" panose="020B0604030504040204" pitchFamily="34" charset="0"/>
              </a:rPr>
              <a:t>called children of God</a:t>
            </a:r>
            <a:r>
              <a:rPr lang="en-US" sz="2600" dirty="0">
                <a:latin typeface="Open Sans"/>
                <a:ea typeface="Verdana" panose="020B0604030504040204" pitchFamily="34" charset="0"/>
                <a:cs typeface="Verdana" panose="020B0604030504040204" pitchFamily="34" charset="0"/>
              </a:rPr>
              <a:t>; and </a:t>
            </a:r>
            <a:r>
              <a:rPr lang="en-US" sz="2600" b="1" dirty="0">
                <a:latin typeface="Open Sans"/>
                <a:ea typeface="Verdana" panose="020B0604030504040204" pitchFamily="34" charset="0"/>
                <a:cs typeface="Verdana" panose="020B0604030504040204" pitchFamily="34" charset="0"/>
              </a:rPr>
              <a:t>such we </a:t>
            </a:r>
            <a:r>
              <a:rPr lang="en-US" sz="2600" dirty="0">
                <a:latin typeface="Open Sans"/>
                <a:ea typeface="Verdana" panose="020B0604030504040204" pitchFamily="34" charset="0"/>
                <a:cs typeface="Verdana" panose="020B0604030504040204" pitchFamily="34" charset="0"/>
              </a:rPr>
              <a:t>are.” (1 John 3:1)</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7008" y="1527048"/>
            <a:ext cx="7315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a slave or a son?</a:t>
            </a:r>
          </a:p>
        </p:txBody>
      </p:sp>
      <p:sp>
        <p:nvSpPr>
          <p:cNvPr id="7" name="TextBox 6"/>
          <p:cNvSpPr txBox="1"/>
          <p:nvPr/>
        </p:nvSpPr>
        <p:spPr>
          <a:xfrm>
            <a:off x="1207008" y="3429000"/>
            <a:ext cx="73152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God’s enemy or His friend?</a:t>
            </a:r>
          </a:p>
        </p:txBody>
      </p:sp>
      <p:sp>
        <p:nvSpPr>
          <p:cNvPr id="8" name="TextBox 12"/>
          <p:cNvSpPr txBox="1"/>
          <p:nvPr/>
        </p:nvSpPr>
        <p:spPr>
          <a:xfrm>
            <a:off x="1207008" y="40222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although </a:t>
            </a:r>
            <a:r>
              <a:rPr lang="en-US" sz="2600" b="1" dirty="0">
                <a:latin typeface="Open Sans"/>
                <a:ea typeface="Verdana" panose="020B0604030504040204" pitchFamily="34" charset="0"/>
                <a:cs typeface="Verdana" panose="020B0604030504040204" pitchFamily="34" charset="0"/>
              </a:rPr>
              <a:t>you were formerly alienated and hostile in mind</a:t>
            </a:r>
            <a:r>
              <a:rPr lang="en-US" sz="2600" dirty="0">
                <a:latin typeface="Open Sans"/>
                <a:ea typeface="Verdana" panose="020B0604030504040204" pitchFamily="34" charset="0"/>
                <a:cs typeface="Verdana" panose="020B0604030504040204" pitchFamily="34" charset="0"/>
              </a:rPr>
              <a:t>, engaged in evil deeds, yet He has now </a:t>
            </a:r>
            <a:r>
              <a:rPr lang="en-US" sz="2600" b="1" dirty="0">
                <a:latin typeface="Open Sans"/>
                <a:ea typeface="Verdana" panose="020B0604030504040204" pitchFamily="34" charset="0"/>
                <a:cs typeface="Verdana" panose="020B0604030504040204" pitchFamily="34" charset="0"/>
              </a:rPr>
              <a:t>reconciled you in His fleshly body through death</a:t>
            </a:r>
            <a:r>
              <a:rPr lang="en-US" sz="2600" dirty="0">
                <a:latin typeface="Open Sans"/>
                <a:ea typeface="Verdana" panose="020B0604030504040204" pitchFamily="34" charset="0"/>
                <a:cs typeface="Verdana" panose="020B0604030504040204" pitchFamily="34" charset="0"/>
              </a:rPr>
              <a:t>, in order to present you before Him holy and blameless and beyond reproach.” (Col. 1:21-22)</a:t>
            </a:r>
          </a:p>
        </p:txBody>
      </p:sp>
    </p:spTree>
    <p:extLst>
      <p:ext uri="{BB962C8B-B14F-4D97-AF65-F5344CB8AC3E}">
        <p14:creationId xmlns:p14="http://schemas.microsoft.com/office/powerpoint/2010/main" val="5175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“This is the testimony of John, when the Jews sent to him priests and Levites from Jerusalem to ask him, ‘</a:t>
            </a:r>
            <a:r>
              <a:rPr lang="en-US" sz="2600" b="1" dirty="0">
                <a:latin typeface="Open Sans"/>
                <a:ea typeface="Verdana" panose="020B0604030504040204" pitchFamily="34" charset="0"/>
                <a:cs typeface="Verdana" panose="020B0604030504040204" pitchFamily="34" charset="0"/>
              </a:rPr>
              <a:t>Who are you</a:t>
            </a:r>
            <a:r>
              <a:rPr lang="en-US" sz="2600" dirty="0">
                <a:latin typeface="Open Sans"/>
                <a:ea typeface="Verdana" panose="020B0604030504040204" pitchFamily="34" charset="0"/>
                <a:cs typeface="Verdana" panose="020B0604030504040204" pitchFamily="34" charset="0"/>
              </a:rPr>
              <a:t>?’ … He said, ‘</a:t>
            </a:r>
            <a:r>
              <a:rPr lang="en-US" sz="2600" b="1" dirty="0">
                <a:latin typeface="Open Sans"/>
                <a:ea typeface="Verdana" panose="020B0604030504040204" pitchFamily="34" charset="0"/>
                <a:cs typeface="Verdana" panose="020B0604030504040204" pitchFamily="34" charset="0"/>
              </a:rPr>
              <a:t>I am the voice </a:t>
            </a:r>
            <a:r>
              <a:rPr lang="en-US" sz="2600" dirty="0">
                <a:latin typeface="Open Sans"/>
                <a:ea typeface="Verdana" panose="020B0604030504040204" pitchFamily="34" charset="0"/>
                <a:cs typeface="Verdana" panose="020B0604030504040204" pitchFamily="34" charset="0"/>
              </a:rPr>
              <a:t>of one crying in the wilderness, “Make straight the way of the LORD,” as Isaiah the prophet said.’” (John 1:19, 23)</a:t>
            </a:r>
          </a:p>
        </p:txBody>
      </p:sp>
      <p:sp>
        <p:nvSpPr>
          <p:cNvPr id="4" name="TextBox 12"/>
          <p:cNvSpPr txBox="1"/>
          <p:nvPr/>
        </p:nvSpPr>
        <p:spPr>
          <a:xfrm>
            <a:off x="1207008" y="3352800"/>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“He must increase, but </a:t>
            </a:r>
            <a:r>
              <a:rPr lang="en-US" sz="2600" b="1" dirty="0">
                <a:latin typeface="Open Sans"/>
                <a:ea typeface="Verdana" panose="020B0604030504040204" pitchFamily="34" charset="0"/>
                <a:cs typeface="Verdana" panose="020B0604030504040204" pitchFamily="34" charset="0"/>
              </a:rPr>
              <a:t>I must decrease</a:t>
            </a:r>
            <a:r>
              <a:rPr lang="en-US" sz="2600" dirty="0">
                <a:latin typeface="Open Sans"/>
                <a:ea typeface="Verdana" panose="020B0604030504040204" pitchFamily="34" charset="0"/>
                <a:cs typeface="Verdana" panose="020B0604030504040204" pitchFamily="34" charset="0"/>
              </a:rPr>
              <a:t>.” (John 3:30)</a:t>
            </a:r>
          </a:p>
        </p:txBody>
      </p:sp>
      <p:grpSp>
        <p:nvGrpSpPr>
          <p:cNvPr id="5" name="Group 4"/>
          <p:cNvGrpSpPr/>
          <p:nvPr/>
        </p:nvGrpSpPr>
        <p:grpSpPr>
          <a:xfrm>
            <a:off x="10319" y="384048"/>
            <a:ext cx="8661400" cy="786384"/>
            <a:chOff x="10319" y="384048"/>
            <a:chExt cx="8661400" cy="786384"/>
          </a:xfrm>
        </p:grpSpPr>
        <p:sp>
          <p:nvSpPr>
            <p:cNvPr id="8" name="Rectangle 7"/>
            <p:cNvSpPr/>
            <p:nvPr/>
          </p:nvSpPr>
          <p:spPr>
            <a:xfrm>
              <a:off x="4556919" y="384048"/>
              <a:ext cx="4114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Identity in Christ </a:t>
              </a:r>
              <a:r>
                <a:rPr lang="en-US" sz="32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24204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“We know that </a:t>
            </a:r>
            <a:r>
              <a:rPr lang="en-US" sz="2600" b="1" dirty="0">
                <a:latin typeface="Open Sans"/>
                <a:ea typeface="Verdana" panose="020B0604030504040204" pitchFamily="34" charset="0"/>
                <a:cs typeface="Verdana" panose="020B0604030504040204" pitchFamily="34" charset="0"/>
              </a:rPr>
              <a:t>we have passed out of death into life</a:t>
            </a:r>
            <a:r>
              <a:rPr lang="en-US" sz="2600" dirty="0">
                <a:latin typeface="Open Sans"/>
                <a:ea typeface="Verdana" panose="020B0604030504040204" pitchFamily="34" charset="0"/>
                <a:cs typeface="Verdana" panose="020B0604030504040204" pitchFamily="34" charset="0"/>
              </a:rPr>
              <a:t>, because we love the brethren. He who does not love abides in death.” (1 John 3:1)</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7008" y="1527048"/>
            <a:ext cx="7391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dead or alive?</a:t>
            </a:r>
          </a:p>
        </p:txBody>
      </p:sp>
      <p:sp>
        <p:nvSpPr>
          <p:cNvPr id="7" name="TextBox 6"/>
          <p:cNvSpPr txBox="1"/>
          <p:nvPr/>
        </p:nvSpPr>
        <p:spPr>
          <a:xfrm>
            <a:off x="1207008" y="3429000"/>
            <a:ext cx="7391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dirty or washed?</a:t>
            </a:r>
          </a:p>
        </p:txBody>
      </p:sp>
      <p:sp>
        <p:nvSpPr>
          <p:cNvPr id="8" name="TextBox 12"/>
          <p:cNvSpPr txBox="1"/>
          <p:nvPr/>
        </p:nvSpPr>
        <p:spPr>
          <a:xfrm>
            <a:off x="1207008" y="4041338"/>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“Such were some of you; but </a:t>
            </a:r>
            <a:r>
              <a:rPr lang="en-US" sz="2600" b="1" dirty="0">
                <a:latin typeface="Open Sans"/>
                <a:ea typeface="Verdana" panose="020B0604030504040204" pitchFamily="34" charset="0"/>
                <a:cs typeface="Verdana" panose="020B0604030504040204" pitchFamily="34" charset="0"/>
              </a:rPr>
              <a:t>you were washed, but you were sanctified</a:t>
            </a:r>
            <a:r>
              <a:rPr lang="en-US" sz="2600" dirty="0">
                <a:latin typeface="Open Sans"/>
                <a:ea typeface="Verdana" panose="020B0604030504040204" pitchFamily="34" charset="0"/>
                <a:cs typeface="Verdana" panose="020B0604030504040204" pitchFamily="34" charset="0"/>
              </a:rPr>
              <a:t>, but you were justified in the name of the Lord Jesus Christ and in the Spirit of our God.” (1 Cor. 6:11)</a:t>
            </a:r>
          </a:p>
        </p:txBody>
      </p:sp>
    </p:spTree>
    <p:extLst>
      <p:ext uri="{BB962C8B-B14F-4D97-AF65-F5344CB8AC3E}">
        <p14:creationId xmlns:p14="http://schemas.microsoft.com/office/powerpoint/2010/main" val="20921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0792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there is </a:t>
            </a:r>
            <a:r>
              <a:rPr lang="en-US" sz="2600" b="1" dirty="0">
                <a:latin typeface="Open Sans"/>
                <a:ea typeface="Verdana" panose="020B0604030504040204" pitchFamily="34" charset="0"/>
                <a:cs typeface="Verdana" panose="020B0604030504040204" pitchFamily="34" charset="0"/>
              </a:rPr>
              <a:t>now no condemnation </a:t>
            </a:r>
            <a:r>
              <a:rPr lang="en-US" sz="2600" dirty="0">
                <a:latin typeface="Open Sans"/>
                <a:ea typeface="Verdana" panose="020B0604030504040204" pitchFamily="34" charset="0"/>
                <a:cs typeface="Verdana" panose="020B0604030504040204" pitchFamily="34" charset="0"/>
              </a:rPr>
              <a:t>for those who are in Christ Jesus.” (Rom. 8:1)</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7008" y="1527048"/>
            <a:ext cx="7391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condemned or justified?</a:t>
            </a:r>
          </a:p>
        </p:txBody>
      </p:sp>
      <p:sp>
        <p:nvSpPr>
          <p:cNvPr id="7" name="TextBox 6"/>
          <p:cNvSpPr txBox="1"/>
          <p:nvPr/>
        </p:nvSpPr>
        <p:spPr>
          <a:xfrm>
            <a:off x="1207008" y="3429000"/>
            <a:ext cx="7391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alone or in a family?</a:t>
            </a:r>
          </a:p>
        </p:txBody>
      </p:sp>
      <p:sp>
        <p:nvSpPr>
          <p:cNvPr id="8" name="TextBox 12"/>
          <p:cNvSpPr txBox="1"/>
          <p:nvPr/>
        </p:nvSpPr>
        <p:spPr>
          <a:xfrm>
            <a:off x="1207008" y="4098429"/>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 </a:t>
            </a:r>
            <a:r>
              <a:rPr lang="en-US" sz="2600" b="1" dirty="0">
                <a:latin typeface="Open Sans"/>
                <a:ea typeface="Verdana" panose="020B0604030504040204" pitchFamily="34" charset="0"/>
                <a:cs typeface="Verdana" panose="020B0604030504040204" pitchFamily="34" charset="0"/>
              </a:rPr>
              <a:t>father of the fatherless </a:t>
            </a:r>
            <a:r>
              <a:rPr lang="en-US" sz="2600" dirty="0">
                <a:latin typeface="Open Sans"/>
                <a:ea typeface="Verdana" panose="020B0604030504040204" pitchFamily="34" charset="0"/>
                <a:cs typeface="Verdana" panose="020B0604030504040204" pitchFamily="34" charset="0"/>
              </a:rPr>
              <a:t>and a judge for the widows, is God in His holy habitation. </a:t>
            </a:r>
            <a:r>
              <a:rPr lang="en-US" sz="2600" b="1" dirty="0">
                <a:latin typeface="Open Sans"/>
                <a:ea typeface="Verdana" panose="020B0604030504040204" pitchFamily="34" charset="0"/>
                <a:cs typeface="Verdana" panose="020B0604030504040204" pitchFamily="34" charset="0"/>
              </a:rPr>
              <a:t>God makes a home for the lonely</a:t>
            </a:r>
            <a:r>
              <a:rPr lang="en-US" sz="2600" dirty="0">
                <a:latin typeface="Open Sans"/>
                <a:ea typeface="Verdana" panose="020B0604030504040204" pitchFamily="34" charset="0"/>
                <a:cs typeface="Verdana" panose="020B0604030504040204" pitchFamily="34" charset="0"/>
              </a:rPr>
              <a:t>; He leads out the prisoners into prosperity, only the rebellious dwell in a parched land.” (Psalm 68:5-6)</a:t>
            </a:r>
          </a:p>
        </p:txBody>
      </p:sp>
    </p:spTree>
    <p:extLst>
      <p:ext uri="{BB962C8B-B14F-4D97-AF65-F5344CB8AC3E}">
        <p14:creationId xmlns:p14="http://schemas.microsoft.com/office/powerpoint/2010/main" val="28469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155448"/>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“If I go and prepare a place for you, I will come again and receive you to Myself, that </a:t>
            </a:r>
            <a:r>
              <a:rPr lang="en-US" sz="2600" b="1" dirty="0">
                <a:latin typeface="Open Sans"/>
                <a:ea typeface="Verdana" panose="020B0604030504040204" pitchFamily="34" charset="0"/>
                <a:cs typeface="Verdana" panose="020B0604030504040204" pitchFamily="34" charset="0"/>
              </a:rPr>
              <a:t>where I am, there you may be also</a:t>
            </a:r>
            <a:r>
              <a:rPr lang="en-US" sz="2600" dirty="0">
                <a:latin typeface="Open Sans"/>
                <a:ea typeface="Verdana" panose="020B0604030504040204" pitchFamily="34" charset="0"/>
                <a:cs typeface="Verdana" panose="020B0604030504040204" pitchFamily="34" charset="0"/>
              </a:rPr>
              <a:t>.” (John 14:3)</a:t>
            </a:r>
          </a:p>
        </p:txBody>
      </p:sp>
      <p:sp>
        <p:nvSpPr>
          <p:cNvPr id="5" name="Rectangle 4"/>
          <p:cNvSpPr/>
          <p:nvPr/>
        </p:nvSpPr>
        <p:spPr>
          <a:xfrm>
            <a:off x="4556919" y="384048"/>
            <a:ext cx="16002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04119" y="1527048"/>
            <a:ext cx="7391400" cy="523220"/>
          </a:xfrm>
          <a:prstGeom prst="rect">
            <a:avLst/>
          </a:prstGeom>
          <a:noFill/>
        </p:spPr>
        <p:txBody>
          <a:bodyPr wrap="square" rtlCol="0">
            <a:spAutoFit/>
          </a:bodyPr>
          <a:lstStyle/>
          <a:p>
            <a:r>
              <a:rPr lang="en-US" sz="2800" b="1" dirty="0">
                <a:solidFill>
                  <a:srgbClr val="A51E22"/>
                </a:solidFill>
                <a:latin typeface="Open Sans"/>
                <a:ea typeface="Verdana" panose="020B0604030504040204" pitchFamily="34" charset="0"/>
                <a:cs typeface="Verdana" panose="020B0604030504040204" pitchFamily="34" charset="0"/>
              </a:rPr>
              <a:t>Are you headed for Hell or Heaven?</a:t>
            </a:r>
          </a:p>
        </p:txBody>
      </p:sp>
    </p:spTree>
    <p:extLst>
      <p:ext uri="{BB962C8B-B14F-4D97-AF65-F5344CB8AC3E}">
        <p14:creationId xmlns:p14="http://schemas.microsoft.com/office/powerpoint/2010/main" val="68192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533471"/>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“But Moses said to God, ‘</a:t>
            </a:r>
            <a:r>
              <a:rPr lang="en-US" sz="2600" b="1" dirty="0">
                <a:latin typeface="Open Sans"/>
                <a:ea typeface="Verdana" panose="020B0604030504040204" pitchFamily="34" charset="0"/>
                <a:cs typeface="Verdana" panose="020B0604030504040204" pitchFamily="34" charset="0"/>
              </a:rPr>
              <a:t>Who am I</a:t>
            </a:r>
            <a:r>
              <a:rPr lang="en-US" sz="2600" dirty="0">
                <a:latin typeface="Open Sans"/>
                <a:ea typeface="Verdana" panose="020B0604030504040204" pitchFamily="34" charset="0"/>
                <a:cs typeface="Verdana" panose="020B0604030504040204" pitchFamily="34" charset="0"/>
              </a:rPr>
              <a:t>, that I should go to Pharaoh, and that I should bring the sons of Israel out of Egypt?” (Ex. 3:11)</a:t>
            </a:r>
          </a:p>
        </p:txBody>
      </p:sp>
      <p:sp>
        <p:nvSpPr>
          <p:cNvPr id="7" name="TextBox 6"/>
          <p:cNvSpPr txBox="1"/>
          <p:nvPr/>
        </p:nvSpPr>
        <p:spPr>
          <a:xfrm>
            <a:off x="1454945" y="1447800"/>
            <a:ext cx="8305800" cy="1015663"/>
          </a:xfrm>
          <a:prstGeom prst="rect">
            <a:avLst/>
          </a:prstGeom>
          <a:noFill/>
        </p:spPr>
        <p:txBody>
          <a:bodyPr wrap="square" rtlCol="0">
            <a:spAutoFit/>
          </a:bodyPr>
          <a:lstStyle/>
          <a:p>
            <a:pPr algn="ctr"/>
            <a:r>
              <a:rPr lang="en-US" sz="6000" i="1" dirty="0">
                <a:solidFill>
                  <a:srgbClr val="A51E22"/>
                </a:solidFill>
                <a:latin typeface="Verdana" panose="020B0604030504040204" pitchFamily="34" charset="0"/>
                <a:ea typeface="Verdana" panose="020B0604030504040204" pitchFamily="34" charset="0"/>
                <a:cs typeface="Verdana" panose="020B0604030504040204" pitchFamily="34" charset="0"/>
              </a:rPr>
              <a:t>Who is God?</a:t>
            </a:r>
          </a:p>
        </p:txBody>
      </p:sp>
      <p:sp>
        <p:nvSpPr>
          <p:cNvPr id="8" name="TextBox 12"/>
          <p:cNvSpPr txBox="1"/>
          <p:nvPr/>
        </p:nvSpPr>
        <p:spPr>
          <a:xfrm>
            <a:off x="1207008" y="3893403"/>
            <a:ext cx="10442448" cy="492443"/>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[God] said, ‘Certainly </a:t>
            </a:r>
            <a:r>
              <a:rPr lang="en-US" sz="2600" b="1" dirty="0">
                <a:latin typeface="Open Sans"/>
                <a:ea typeface="Verdana" panose="020B0604030504040204" pitchFamily="34" charset="0"/>
                <a:cs typeface="Verdana" panose="020B0604030504040204" pitchFamily="34" charset="0"/>
              </a:rPr>
              <a:t>I will be with you</a:t>
            </a:r>
            <a:r>
              <a:rPr lang="en-US" sz="2600" dirty="0">
                <a:latin typeface="Open Sans"/>
                <a:ea typeface="Verdana" panose="020B0604030504040204" pitchFamily="34" charset="0"/>
                <a:cs typeface="Verdana" panose="020B0604030504040204" pitchFamily="34" charset="0"/>
              </a:rPr>
              <a:t>…’” (Ex. 3:12)</a:t>
            </a:r>
          </a:p>
        </p:txBody>
      </p:sp>
    </p:spTree>
    <p:extLst>
      <p:ext uri="{BB962C8B-B14F-4D97-AF65-F5344CB8AC3E}">
        <p14:creationId xmlns:p14="http://schemas.microsoft.com/office/powerpoint/2010/main" val="35270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207008" y="2533471"/>
            <a:ext cx="10442448" cy="129266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will say to them, ‘The God of your fathers has sent me to you.’ Now they may say to me, ‘</a:t>
            </a:r>
            <a:r>
              <a:rPr lang="en-US" sz="2600" b="1" dirty="0">
                <a:latin typeface="Open Sans"/>
                <a:ea typeface="Verdana" panose="020B0604030504040204" pitchFamily="34" charset="0"/>
                <a:cs typeface="Verdana" panose="020B0604030504040204" pitchFamily="34" charset="0"/>
              </a:rPr>
              <a:t>What is His name</a:t>
            </a:r>
            <a:r>
              <a:rPr lang="en-US" sz="2600" dirty="0">
                <a:latin typeface="Open Sans"/>
                <a:ea typeface="Verdana" panose="020B0604030504040204" pitchFamily="34" charset="0"/>
                <a:cs typeface="Verdana" panose="020B0604030504040204" pitchFamily="34" charset="0"/>
              </a:rPr>
              <a:t>?’ What shall I say to them?” (Ex. 3:13)</a:t>
            </a:r>
          </a:p>
        </p:txBody>
      </p:sp>
      <p:sp>
        <p:nvSpPr>
          <p:cNvPr id="7" name="TextBox 6"/>
          <p:cNvSpPr txBox="1"/>
          <p:nvPr/>
        </p:nvSpPr>
        <p:spPr>
          <a:xfrm>
            <a:off x="1454945" y="1447800"/>
            <a:ext cx="8305800" cy="1015663"/>
          </a:xfrm>
          <a:prstGeom prst="rect">
            <a:avLst/>
          </a:prstGeom>
          <a:noFill/>
        </p:spPr>
        <p:txBody>
          <a:bodyPr wrap="square" rtlCol="0">
            <a:spAutoFit/>
          </a:bodyPr>
          <a:lstStyle/>
          <a:p>
            <a:pPr algn="ctr"/>
            <a:r>
              <a:rPr lang="en-US" sz="6000" i="1" dirty="0">
                <a:solidFill>
                  <a:srgbClr val="A51E22"/>
                </a:solidFill>
                <a:latin typeface="Verdana" panose="020B0604030504040204" pitchFamily="34" charset="0"/>
                <a:ea typeface="Verdana" panose="020B0604030504040204" pitchFamily="34" charset="0"/>
                <a:cs typeface="Verdana" panose="020B0604030504040204" pitchFamily="34" charset="0"/>
              </a:rPr>
              <a:t>Who is God?</a:t>
            </a:r>
          </a:p>
        </p:txBody>
      </p:sp>
      <p:sp>
        <p:nvSpPr>
          <p:cNvPr id="8" name="TextBox 12"/>
          <p:cNvSpPr txBox="1"/>
          <p:nvPr/>
        </p:nvSpPr>
        <p:spPr>
          <a:xfrm>
            <a:off x="1207008" y="39624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said to Moses, ‘</a:t>
            </a:r>
            <a:r>
              <a:rPr lang="en-US" sz="2600" b="1" dirty="0">
                <a:latin typeface="Open Sans"/>
                <a:ea typeface="Verdana" panose="020B0604030504040204" pitchFamily="34" charset="0"/>
                <a:cs typeface="Verdana" panose="020B0604030504040204" pitchFamily="34" charset="0"/>
              </a:rPr>
              <a:t>I AM WHO I AM</a:t>
            </a:r>
            <a:r>
              <a:rPr lang="en-US" sz="2600" dirty="0">
                <a:latin typeface="Open Sans"/>
                <a:ea typeface="Verdana" panose="020B0604030504040204" pitchFamily="34" charset="0"/>
                <a:cs typeface="Verdana" panose="020B0604030504040204" pitchFamily="34" charset="0"/>
              </a:rPr>
              <a:t>’ …Thus you shall say to the sons of Israel, ‘The </a:t>
            </a:r>
            <a:r>
              <a:rPr lang="en-US" sz="2600" cap="small" dirty="0">
                <a:latin typeface="Open Sans"/>
                <a:ea typeface="Verdana" panose="020B0604030504040204" pitchFamily="34" charset="0"/>
                <a:cs typeface="Verdana" panose="020B0604030504040204" pitchFamily="34" charset="0"/>
              </a:rPr>
              <a:t>Lord</a:t>
            </a:r>
            <a:r>
              <a:rPr lang="en-US" sz="2600" dirty="0">
                <a:latin typeface="Open Sans"/>
                <a:ea typeface="Verdana" panose="020B0604030504040204" pitchFamily="34" charset="0"/>
                <a:cs typeface="Verdana" panose="020B0604030504040204" pitchFamily="34" charset="0"/>
              </a:rPr>
              <a:t>, </a:t>
            </a:r>
            <a:r>
              <a:rPr lang="en-US" sz="2600" b="1" dirty="0">
                <a:latin typeface="Open Sans"/>
                <a:ea typeface="Verdana" panose="020B0604030504040204" pitchFamily="34" charset="0"/>
                <a:cs typeface="Verdana" panose="020B0604030504040204" pitchFamily="34" charset="0"/>
              </a:rPr>
              <a:t>the God of your fathers</a:t>
            </a:r>
            <a:r>
              <a:rPr lang="en-US" sz="2600" dirty="0">
                <a:latin typeface="Open Sans"/>
                <a:ea typeface="Verdana" panose="020B0604030504040204" pitchFamily="34" charset="0"/>
                <a:cs typeface="Verdana" panose="020B0604030504040204" pitchFamily="34" charset="0"/>
              </a:rPr>
              <a:t>, the God of Abraham, the God of Isaac, and the God of Jacob, has sent me to you.’…” (Ex. 3:14-15)</a:t>
            </a:r>
          </a:p>
        </p:txBody>
      </p:sp>
    </p:spTree>
    <p:extLst>
      <p:ext uri="{BB962C8B-B14F-4D97-AF65-F5344CB8AC3E}">
        <p14:creationId xmlns:p14="http://schemas.microsoft.com/office/powerpoint/2010/main" val="11935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37719" y="2057400"/>
            <a:ext cx="6080125" cy="2862322"/>
          </a:xfrm>
          <a:prstGeom prst="rect">
            <a:avLst/>
          </a:prstGeom>
        </p:spPr>
        <p:txBody>
          <a:bodyPr>
            <a:spAutoFit/>
          </a:bodyPr>
          <a:lstStyle/>
          <a:p>
            <a:pPr algn="ctr"/>
            <a:r>
              <a:rPr lang="en-US" sz="5400" dirty="0">
                <a:latin typeface="Open Sans"/>
                <a:ea typeface="Verdana" panose="020B0604030504040204" pitchFamily="34" charset="0"/>
                <a:cs typeface="Verdana" panose="020B0604030504040204" pitchFamily="34" charset="0"/>
              </a:rPr>
              <a:t>Our Identity in Christ</a:t>
            </a:r>
          </a:p>
          <a:p>
            <a:pPr algn="ctr"/>
            <a:endParaRPr lang="en-US" sz="5400" dirty="0">
              <a:latin typeface="Open Sans"/>
              <a:ea typeface="Verdana" panose="020B0604030504040204" pitchFamily="34" charset="0"/>
              <a:cs typeface="Verdana" panose="020B0604030504040204" pitchFamily="34" charset="0"/>
            </a:endParaRPr>
          </a:p>
          <a:p>
            <a:pPr algn="ctr"/>
            <a:r>
              <a:rPr lang="en-US" dirty="0">
                <a:latin typeface="Open Sans"/>
                <a:ea typeface="Verdana" panose="020B0604030504040204" pitchFamily="34" charset="0"/>
                <a:cs typeface="Verdana" panose="020B0604030504040204" pitchFamily="34" charset="0"/>
              </a:rPr>
              <a:t>(2 Corinthians 5:17)</a:t>
            </a:r>
          </a:p>
        </p:txBody>
      </p:sp>
    </p:spTree>
    <p:extLst>
      <p:ext uri="{BB962C8B-B14F-4D97-AF65-F5344CB8AC3E}">
        <p14:creationId xmlns:p14="http://schemas.microsoft.com/office/powerpoint/2010/main" val="15026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9D4B8-C0FE-43C9-A320-178E688E2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“Jesus, knowing that the Father had </a:t>
            </a:r>
            <a:r>
              <a:rPr lang="en-US" sz="2600" b="1" dirty="0">
                <a:latin typeface="Open Sans"/>
                <a:ea typeface="Verdana" panose="020B0604030504040204" pitchFamily="34" charset="0"/>
                <a:cs typeface="Verdana" panose="020B0604030504040204" pitchFamily="34" charset="0"/>
              </a:rPr>
              <a:t>given all things into His hands</a:t>
            </a:r>
            <a:r>
              <a:rPr lang="en-US" sz="2600" dirty="0">
                <a:latin typeface="Open Sans"/>
                <a:ea typeface="Verdana" panose="020B0604030504040204" pitchFamily="34" charset="0"/>
                <a:cs typeface="Verdana" panose="020B0604030504040204" pitchFamily="34" charset="0"/>
              </a:rPr>
              <a:t>, and that </a:t>
            </a:r>
            <a:r>
              <a:rPr lang="en-US" sz="2600" b="1" dirty="0">
                <a:latin typeface="Open Sans"/>
                <a:ea typeface="Verdana" panose="020B0604030504040204" pitchFamily="34" charset="0"/>
                <a:cs typeface="Verdana" panose="020B0604030504040204" pitchFamily="34" charset="0"/>
              </a:rPr>
              <a:t>He had come forth from God</a:t>
            </a:r>
            <a:r>
              <a:rPr lang="en-US" sz="2600" dirty="0">
                <a:latin typeface="Open Sans"/>
                <a:ea typeface="Verdana" panose="020B0604030504040204" pitchFamily="34" charset="0"/>
                <a:cs typeface="Verdana" panose="020B0604030504040204" pitchFamily="34" charset="0"/>
              </a:rPr>
              <a:t> and was </a:t>
            </a:r>
            <a:r>
              <a:rPr lang="en-US" sz="2600" b="1" dirty="0">
                <a:latin typeface="Open Sans"/>
                <a:ea typeface="Verdana" panose="020B0604030504040204" pitchFamily="34" charset="0"/>
                <a:cs typeface="Verdana" panose="020B0604030504040204" pitchFamily="34" charset="0"/>
              </a:rPr>
              <a:t>going back to God</a:t>
            </a:r>
            <a:r>
              <a:rPr lang="en-US" sz="2600" dirty="0">
                <a:latin typeface="Open Sans"/>
                <a:ea typeface="Verdana" panose="020B0604030504040204" pitchFamily="34" charset="0"/>
                <a:cs typeface="Verdana" panose="020B0604030504040204" pitchFamily="34" charset="0"/>
              </a:rPr>
              <a:t>, got up from supper, and laid aside His garments; and taking a towel, He girded Himself.” (John 13:3-4)</a:t>
            </a:r>
          </a:p>
        </p:txBody>
      </p:sp>
      <p:grpSp>
        <p:nvGrpSpPr>
          <p:cNvPr id="4" name="Group 3"/>
          <p:cNvGrpSpPr/>
          <p:nvPr/>
        </p:nvGrpSpPr>
        <p:grpSpPr>
          <a:xfrm>
            <a:off x="10319" y="384048"/>
            <a:ext cx="8661400" cy="786384"/>
            <a:chOff x="10319" y="384048"/>
            <a:chExt cx="8661400" cy="786384"/>
          </a:xfrm>
        </p:grpSpPr>
        <p:sp>
          <p:nvSpPr>
            <p:cNvPr id="7" name="Rectangle 6"/>
            <p:cNvSpPr/>
            <p:nvPr/>
          </p:nvSpPr>
          <p:spPr>
            <a:xfrm>
              <a:off x="4556919" y="384048"/>
              <a:ext cx="4114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Identity in Christ </a:t>
              </a:r>
              <a:r>
                <a:rPr lang="en-US" sz="32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55693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“Therefore if anyone is in Christ, </a:t>
            </a:r>
            <a:r>
              <a:rPr lang="en-US" sz="2600" b="1" dirty="0">
                <a:latin typeface="Open Sans"/>
                <a:ea typeface="Verdana" panose="020B0604030504040204" pitchFamily="34" charset="0"/>
                <a:cs typeface="Verdana" panose="020B0604030504040204" pitchFamily="34" charset="0"/>
              </a:rPr>
              <a:t>he is a new creature</a:t>
            </a:r>
            <a:r>
              <a:rPr lang="en-US" sz="2600" dirty="0">
                <a:latin typeface="Open Sans"/>
                <a:ea typeface="Verdana" panose="020B0604030504040204" pitchFamily="34" charset="0"/>
                <a:cs typeface="Verdana" panose="020B0604030504040204" pitchFamily="34" charset="0"/>
              </a:rPr>
              <a:t>; the </a:t>
            </a:r>
            <a:r>
              <a:rPr lang="en-US" sz="2600" b="1" dirty="0">
                <a:latin typeface="Open Sans"/>
                <a:ea typeface="Verdana" panose="020B0604030504040204" pitchFamily="34" charset="0"/>
                <a:cs typeface="Verdana" panose="020B0604030504040204" pitchFamily="34" charset="0"/>
              </a:rPr>
              <a:t>old things passed away</a:t>
            </a:r>
            <a:r>
              <a:rPr lang="en-US" sz="2600" dirty="0">
                <a:latin typeface="Open Sans"/>
                <a:ea typeface="Verdana" panose="020B0604030504040204" pitchFamily="34" charset="0"/>
                <a:cs typeface="Verdana" panose="020B0604030504040204" pitchFamily="34" charset="0"/>
              </a:rPr>
              <a:t>; behold, new things have come.” (2 Cor. 5:17)</a:t>
            </a:r>
          </a:p>
        </p:txBody>
      </p:sp>
      <p:sp>
        <p:nvSpPr>
          <p:cNvPr id="4" name="TextBox 12"/>
          <p:cNvSpPr txBox="1"/>
          <p:nvPr/>
        </p:nvSpPr>
        <p:spPr>
          <a:xfrm>
            <a:off x="1207008" y="25146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“Then God said, ‘</a:t>
            </a:r>
            <a:r>
              <a:rPr lang="en-US" sz="2600" b="1" dirty="0">
                <a:latin typeface="Open Sans"/>
                <a:ea typeface="Verdana" panose="020B0604030504040204" pitchFamily="34" charset="0"/>
                <a:cs typeface="Verdana" panose="020B0604030504040204" pitchFamily="34" charset="0"/>
              </a:rPr>
              <a:t>Let Us make man in Our image</a:t>
            </a:r>
            <a:r>
              <a:rPr lang="en-US" sz="2600" dirty="0">
                <a:latin typeface="Open Sans"/>
                <a:ea typeface="Verdana" panose="020B0604030504040204" pitchFamily="34" charset="0"/>
                <a:cs typeface="Verdana" panose="020B0604030504040204" pitchFamily="34" charset="0"/>
              </a:rPr>
              <a:t>, according to Our likeness…’” (Gen. 1:26)</a:t>
            </a:r>
          </a:p>
        </p:txBody>
      </p:sp>
      <p:sp>
        <p:nvSpPr>
          <p:cNvPr id="8" name="TextBox 12"/>
          <p:cNvSpPr txBox="1"/>
          <p:nvPr/>
        </p:nvSpPr>
        <p:spPr>
          <a:xfrm>
            <a:off x="1207008" y="3505200"/>
            <a:ext cx="10442448" cy="892552"/>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“God saw </a:t>
            </a:r>
            <a:r>
              <a:rPr lang="en-US" sz="2600" b="1" dirty="0">
                <a:latin typeface="Open Sans"/>
                <a:ea typeface="Verdana" panose="020B0604030504040204" pitchFamily="34" charset="0"/>
                <a:cs typeface="Verdana" panose="020B0604030504040204" pitchFamily="34" charset="0"/>
              </a:rPr>
              <a:t>all</a:t>
            </a:r>
            <a:r>
              <a:rPr lang="en-US" sz="2600" dirty="0">
                <a:latin typeface="Open Sans"/>
                <a:ea typeface="Verdana" panose="020B0604030504040204" pitchFamily="34" charset="0"/>
                <a:cs typeface="Verdana" panose="020B0604030504040204" pitchFamily="34" charset="0"/>
              </a:rPr>
              <a:t> that He had made, and behold, </a:t>
            </a:r>
            <a:r>
              <a:rPr lang="en-US" sz="2600" b="1" dirty="0">
                <a:latin typeface="Open Sans"/>
                <a:ea typeface="Verdana" panose="020B0604030504040204" pitchFamily="34" charset="0"/>
                <a:cs typeface="Verdana" panose="020B0604030504040204" pitchFamily="34" charset="0"/>
              </a:rPr>
              <a:t>it was very good</a:t>
            </a:r>
            <a:r>
              <a:rPr lang="en-US" sz="2600" dirty="0">
                <a:latin typeface="Open Sans"/>
                <a:ea typeface="Verdana" panose="020B0604030504040204" pitchFamily="34" charset="0"/>
                <a:cs typeface="Verdana" panose="020B0604030504040204" pitchFamily="34" charset="0"/>
              </a:rPr>
              <a:t>.” (Gen. 1:31)</a:t>
            </a:r>
          </a:p>
        </p:txBody>
      </p:sp>
      <p:grpSp>
        <p:nvGrpSpPr>
          <p:cNvPr id="7" name="Group 6"/>
          <p:cNvGrpSpPr/>
          <p:nvPr/>
        </p:nvGrpSpPr>
        <p:grpSpPr>
          <a:xfrm>
            <a:off x="10319" y="384048"/>
            <a:ext cx="8661400" cy="786384"/>
            <a:chOff x="10319" y="384048"/>
            <a:chExt cx="8661400" cy="786384"/>
          </a:xfrm>
        </p:grpSpPr>
        <p:sp>
          <p:nvSpPr>
            <p:cNvPr id="9" name="Rectangle 8"/>
            <p:cNvSpPr/>
            <p:nvPr/>
          </p:nvSpPr>
          <p:spPr>
            <a:xfrm>
              <a:off x="4556919" y="384048"/>
              <a:ext cx="41148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9" y="482025"/>
              <a:ext cx="8661400" cy="584775"/>
            </a:xfrm>
            <a:prstGeom prst="rect">
              <a:avLst/>
            </a:prstGeom>
            <a:noFill/>
            <a:ln>
              <a:noFill/>
            </a:ln>
            <a:effectLst>
              <a:softEdge rad="317500"/>
            </a:effectLst>
          </p:spPr>
          <p:txBody>
            <a:bodyPr wrap="square" rtlCol="0">
              <a:spAutoFit/>
            </a:bodyPr>
            <a:lstStyle/>
            <a:p>
              <a:r>
                <a:rPr lang="en-US" sz="3200" b="1" dirty="0">
                  <a:solidFill>
                    <a:schemeClr val="bg1"/>
                  </a:solidFill>
                  <a:latin typeface="Open Sans"/>
                  <a:ea typeface="Verdana" panose="020B0604030504040204" pitchFamily="34" charset="0"/>
                  <a:cs typeface="Verdana" panose="020B0604030504040204" pitchFamily="34" charset="0"/>
                </a:rPr>
                <a:t>   </a:t>
              </a:r>
              <a:r>
                <a:rPr lang="en-US" sz="3200" b="1" dirty="0">
                  <a:ln>
                    <a:solidFill>
                      <a:schemeClr val="bg1">
                        <a:lumMod val="95000"/>
                      </a:schemeClr>
                    </a:solidFill>
                  </a:ln>
                  <a:solidFill>
                    <a:schemeClr val="bg1"/>
                  </a:solidFill>
                  <a:latin typeface="Open Sans"/>
                  <a:ea typeface="Verdana" panose="020B0604030504040204" pitchFamily="34" charset="0"/>
                  <a:cs typeface="Verdana" panose="020B0604030504040204" pitchFamily="34" charset="0"/>
                </a:rPr>
                <a:t>Our Identity in Christ </a:t>
              </a:r>
              <a:r>
                <a:rPr lang="en-US" sz="3200" b="1" dirty="0">
                  <a:solidFill>
                    <a:schemeClr val="bg1"/>
                  </a:solidFill>
                  <a:latin typeface="Open Sans"/>
                  <a:ea typeface="Verdana" panose="020B0604030504040204" pitchFamily="34" charset="0"/>
                  <a:cs typeface="Verdana" panose="020B0604030504040204" pitchFamily="34" charset="0"/>
                </a:rPr>
                <a:t>(2 Corinthians 5:17)</a:t>
              </a:r>
            </a:p>
          </p:txBody>
        </p:sp>
      </p:grpSp>
    </p:spTree>
    <p:extLst>
      <p:ext uri="{BB962C8B-B14F-4D97-AF65-F5344CB8AC3E}">
        <p14:creationId xmlns:p14="http://schemas.microsoft.com/office/powerpoint/2010/main" val="12561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2492990"/>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“And [Jesus] said, ‘</a:t>
            </a:r>
            <a:r>
              <a:rPr lang="en-US" sz="2600" b="1" dirty="0">
                <a:latin typeface="Open Sans"/>
                <a:ea typeface="Verdana" panose="020B0604030504040204" pitchFamily="34" charset="0"/>
                <a:cs typeface="Verdana" panose="020B0604030504040204" pitchFamily="34" charset="0"/>
              </a:rPr>
              <a:t>A man had two sons</a:t>
            </a:r>
            <a:r>
              <a:rPr lang="en-US" sz="2600" dirty="0">
                <a:latin typeface="Open Sans"/>
                <a:ea typeface="Verdana" panose="020B0604030504040204" pitchFamily="34" charset="0"/>
                <a:cs typeface="Verdana" panose="020B0604030504040204" pitchFamily="34" charset="0"/>
              </a:rPr>
              <a:t>. The younger of them said to his father, “Father, give me the share of the estate that falls to me.” So he divided his wealth between them. And not many days later, the younger son gathered everything together and went on a journey into a distant country, and there he squandered his estate with loose living.’” (Luke 15:11-13)</a:t>
            </a:r>
          </a:p>
        </p:txBody>
      </p:sp>
      <p:sp>
        <p:nvSpPr>
          <p:cNvPr id="4" name="Rectangle 3"/>
          <p:cNvSpPr/>
          <p:nvPr/>
        </p:nvSpPr>
        <p:spPr>
          <a:xfrm>
            <a:off x="4556919" y="384048"/>
            <a:ext cx="1676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9" y="381000"/>
            <a:ext cx="63754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No longer a slave, but a son </a:t>
            </a:r>
            <a:r>
              <a:rPr lang="en-US" sz="1400" b="1" dirty="0">
                <a:solidFill>
                  <a:schemeClr val="bg1"/>
                </a:solidFill>
                <a:latin typeface="Open Sans"/>
                <a:ea typeface="Verdana" panose="020B0604030504040204" pitchFamily="34" charset="0"/>
                <a:cs typeface="Verdana" panose="020B0604030504040204" pitchFamily="34" charset="0"/>
              </a:rPr>
              <a:t>(Luke 15:11-24)</a:t>
            </a:r>
          </a:p>
        </p:txBody>
      </p:sp>
    </p:spTree>
    <p:extLst>
      <p:ext uri="{BB962C8B-B14F-4D97-AF65-F5344CB8AC3E}">
        <p14:creationId xmlns:p14="http://schemas.microsoft.com/office/powerpoint/2010/main" val="42742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3293209"/>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“I will get up and go to my father, and will say to him, ‘Father, I have sinned against heaven, and in your sight; I am no longer worthy to be called your son; </a:t>
            </a:r>
            <a:r>
              <a:rPr lang="en-US" sz="2600" b="1" dirty="0">
                <a:latin typeface="Open Sans"/>
                <a:ea typeface="Verdana" panose="020B0604030504040204" pitchFamily="34" charset="0"/>
                <a:cs typeface="Verdana" panose="020B0604030504040204" pitchFamily="34" charset="0"/>
              </a:rPr>
              <a:t>make me as one of your hired men</a:t>
            </a:r>
            <a:r>
              <a:rPr lang="en-US" sz="2600" dirty="0">
                <a:latin typeface="Open Sans"/>
                <a:ea typeface="Verdana" panose="020B0604030504040204" pitchFamily="34" charset="0"/>
                <a:cs typeface="Verdana" panose="020B0604030504040204" pitchFamily="34" charset="0"/>
              </a:rPr>
              <a:t>.’ So he got up and came to his father. But while he was still a long way off, his father saw him and felt compassion for him, and ran and embraced him and kissed him. And </a:t>
            </a:r>
            <a:r>
              <a:rPr lang="en-US" sz="2600" b="1" dirty="0">
                <a:latin typeface="Open Sans"/>
                <a:ea typeface="Verdana" panose="020B0604030504040204" pitchFamily="34" charset="0"/>
                <a:cs typeface="Verdana" panose="020B0604030504040204" pitchFamily="34" charset="0"/>
              </a:rPr>
              <a:t>the son </a:t>
            </a:r>
            <a:r>
              <a:rPr lang="en-US" sz="2600" dirty="0">
                <a:latin typeface="Open Sans"/>
                <a:ea typeface="Verdana" panose="020B0604030504040204" pitchFamily="34" charset="0"/>
                <a:cs typeface="Verdana" panose="020B0604030504040204" pitchFamily="34" charset="0"/>
              </a:rPr>
              <a:t>said to him, ‘Father, I have sinned against heaven and in your sight; I am no longer </a:t>
            </a:r>
            <a:r>
              <a:rPr lang="en-US" sz="2600" b="1" dirty="0">
                <a:latin typeface="Open Sans"/>
                <a:ea typeface="Verdana" panose="020B0604030504040204" pitchFamily="34" charset="0"/>
                <a:cs typeface="Verdana" panose="020B0604030504040204" pitchFamily="34" charset="0"/>
              </a:rPr>
              <a:t>worthy to be called your son</a:t>
            </a:r>
            <a:r>
              <a:rPr lang="en-US" sz="2600" dirty="0">
                <a:latin typeface="Open Sans"/>
                <a:ea typeface="Verdana" panose="020B0604030504040204" pitchFamily="34" charset="0"/>
                <a:cs typeface="Verdana" panose="020B0604030504040204" pitchFamily="34" charset="0"/>
              </a:rPr>
              <a:t>.’” (Luke 15:11-13)</a:t>
            </a:r>
          </a:p>
        </p:txBody>
      </p:sp>
      <p:grpSp>
        <p:nvGrpSpPr>
          <p:cNvPr id="4" name="Group 3"/>
          <p:cNvGrpSpPr/>
          <p:nvPr/>
        </p:nvGrpSpPr>
        <p:grpSpPr>
          <a:xfrm>
            <a:off x="10319" y="381000"/>
            <a:ext cx="6375400" cy="800219"/>
            <a:chOff x="10319" y="381000"/>
            <a:chExt cx="6375400" cy="800219"/>
          </a:xfrm>
        </p:grpSpPr>
        <p:sp>
          <p:nvSpPr>
            <p:cNvPr id="7" name="Rectangle 6"/>
            <p:cNvSpPr/>
            <p:nvPr/>
          </p:nvSpPr>
          <p:spPr>
            <a:xfrm>
              <a:off x="4556919" y="384048"/>
              <a:ext cx="1676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63754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No longer a slave, but a son </a:t>
              </a:r>
              <a:r>
                <a:rPr lang="en-US" sz="1400" b="1" dirty="0">
                  <a:solidFill>
                    <a:schemeClr val="bg1"/>
                  </a:solidFill>
                  <a:latin typeface="Open Sans"/>
                  <a:ea typeface="Verdana" panose="020B0604030504040204" pitchFamily="34" charset="0"/>
                  <a:cs typeface="Verdana" panose="020B0604030504040204" pitchFamily="34" charset="0"/>
                </a:rPr>
                <a:t>(Luke 15:11-24)</a:t>
              </a:r>
            </a:p>
          </p:txBody>
        </p:sp>
      </p:grpSp>
    </p:spTree>
    <p:extLst>
      <p:ext uri="{BB962C8B-B14F-4D97-AF65-F5344CB8AC3E}">
        <p14:creationId xmlns:p14="http://schemas.microsoft.com/office/powerpoint/2010/main" val="328207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1207008" y="1524000"/>
            <a:ext cx="10442448" cy="1692771"/>
          </a:xfrm>
          <a:prstGeom prst="rect">
            <a:avLst/>
          </a:prstGeom>
          <a:noFill/>
          <a:ln>
            <a:noFill/>
          </a:ln>
          <a:effectLst>
            <a:glow rad="101600">
              <a:schemeClr val="accent1">
                <a:satMod val="175000"/>
                <a:alpha val="40000"/>
              </a:schemeClr>
            </a:glow>
          </a:effectLst>
        </p:spPr>
        <p:txBody>
          <a:bodyPr wrap="square">
            <a:spAutoFit/>
          </a:bodyPr>
          <a:lstStyle/>
          <a:p>
            <a:pPr algn="just"/>
            <a:r>
              <a:rPr lang="en-US" sz="2600" dirty="0">
                <a:latin typeface="Open Sans"/>
                <a:ea typeface="Verdana" panose="020B0604030504040204" pitchFamily="34" charset="0"/>
                <a:cs typeface="Verdana" panose="020B0604030504040204" pitchFamily="34" charset="0"/>
              </a:rPr>
              <a:t>“They answered [Jesus], ‘We are Abraham’s descendants and have never yet been enslaved to anyone; how is it that You say, “You will become free?” Jesus answered them, ‘Truly, truly, I say to you, </a:t>
            </a:r>
            <a:r>
              <a:rPr lang="en-US" sz="2600" b="1" dirty="0">
                <a:latin typeface="Open Sans"/>
                <a:ea typeface="Verdana" panose="020B0604030504040204" pitchFamily="34" charset="0"/>
                <a:cs typeface="Verdana" panose="020B0604030504040204" pitchFamily="34" charset="0"/>
              </a:rPr>
              <a:t>everyone who commits sin is the slave of sin</a:t>
            </a:r>
            <a:r>
              <a:rPr lang="en-US" sz="2600" dirty="0">
                <a:latin typeface="Open Sans"/>
                <a:ea typeface="Verdana" panose="020B0604030504040204" pitchFamily="34" charset="0"/>
                <a:cs typeface="Verdana" panose="020B0604030504040204" pitchFamily="34" charset="0"/>
              </a:rPr>
              <a:t>.’” (John 8:33-34)</a:t>
            </a:r>
          </a:p>
        </p:txBody>
      </p:sp>
      <p:grpSp>
        <p:nvGrpSpPr>
          <p:cNvPr id="4" name="Group 3"/>
          <p:cNvGrpSpPr/>
          <p:nvPr/>
        </p:nvGrpSpPr>
        <p:grpSpPr>
          <a:xfrm>
            <a:off x="10319" y="381000"/>
            <a:ext cx="6375400" cy="800219"/>
            <a:chOff x="10319" y="381000"/>
            <a:chExt cx="6375400" cy="800219"/>
          </a:xfrm>
        </p:grpSpPr>
        <p:sp>
          <p:nvSpPr>
            <p:cNvPr id="7" name="Rectangle 6"/>
            <p:cNvSpPr/>
            <p:nvPr/>
          </p:nvSpPr>
          <p:spPr>
            <a:xfrm>
              <a:off x="4556919" y="384048"/>
              <a:ext cx="1676400" cy="78638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19" y="381000"/>
              <a:ext cx="6375400" cy="800219"/>
            </a:xfrm>
            <a:prstGeom prst="rect">
              <a:avLst/>
            </a:prstGeom>
            <a:noFill/>
            <a:ln>
              <a:noFill/>
            </a:ln>
            <a:effectLst>
              <a:softEdge rad="317500"/>
            </a:effectLst>
          </p:spPr>
          <p:txBody>
            <a:bodyPr wrap="square" rtlCol="0">
              <a:spAutoFit/>
            </a:bodyPr>
            <a:lstStyle/>
            <a:p>
              <a:pPr marL="457200" indent="-457200">
                <a:buFont typeface="+mj-lt"/>
                <a:buAutoNum type="arabicPeriod"/>
              </a:pPr>
              <a:r>
                <a:rPr lang="en-US" sz="3200" b="1" dirty="0">
                  <a:solidFill>
                    <a:schemeClr val="bg1"/>
                  </a:solidFill>
                  <a:latin typeface="Open Sans"/>
                  <a:ea typeface="Verdana" panose="020B0604030504040204" pitchFamily="34" charset="0"/>
                  <a:cs typeface="Verdana" panose="020B0604030504040204" pitchFamily="34" charset="0"/>
                </a:rPr>
                <a:t>No longer a slave, but a son </a:t>
              </a:r>
              <a:r>
                <a:rPr lang="en-US" sz="1400" b="1" dirty="0">
                  <a:solidFill>
                    <a:schemeClr val="bg1"/>
                  </a:solidFill>
                  <a:latin typeface="Open Sans"/>
                  <a:ea typeface="Verdana" panose="020B0604030504040204" pitchFamily="34" charset="0"/>
                  <a:cs typeface="Verdana" panose="020B0604030504040204" pitchFamily="34" charset="0"/>
                </a:rPr>
                <a:t>(Luke 15:11-24)</a:t>
              </a:r>
            </a:p>
          </p:txBody>
        </p:sp>
      </p:grpSp>
    </p:spTree>
    <p:extLst>
      <p:ext uri="{BB962C8B-B14F-4D97-AF65-F5344CB8AC3E}">
        <p14:creationId xmlns:p14="http://schemas.microsoft.com/office/powerpoint/2010/main" val="6688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3900</Words>
  <Application>Microsoft Office PowerPoint</Application>
  <PresentationFormat>Custom</PresentationFormat>
  <Paragraphs>126</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Open Sans</vt:lpstr>
      <vt:lpstr>Verdana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83</cp:revision>
  <dcterms:created xsi:type="dcterms:W3CDTF">2017-12-05T12:09:13Z</dcterms:created>
  <dcterms:modified xsi:type="dcterms:W3CDTF">2018-03-19T01:14:32Z</dcterms:modified>
</cp:coreProperties>
</file>